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338" r:id="rId2"/>
    <p:sldId id="335" r:id="rId3"/>
    <p:sldId id="470" r:id="rId4"/>
    <p:sldId id="468" r:id="rId5"/>
    <p:sldId id="469" r:id="rId6"/>
    <p:sldId id="429" r:id="rId7"/>
    <p:sldId id="454" r:id="rId8"/>
    <p:sldId id="476" r:id="rId9"/>
    <p:sldId id="477" r:id="rId10"/>
    <p:sldId id="478" r:id="rId11"/>
    <p:sldId id="479" r:id="rId12"/>
    <p:sldId id="480" r:id="rId13"/>
    <p:sldId id="481" r:id="rId14"/>
    <p:sldId id="463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26" r:id="rId23"/>
    <p:sldId id="456" r:id="rId24"/>
    <p:sldId id="458" r:id="rId25"/>
    <p:sldId id="457" r:id="rId26"/>
    <p:sldId id="459" r:id="rId27"/>
    <p:sldId id="461" r:id="rId28"/>
    <p:sldId id="491" r:id="rId29"/>
    <p:sldId id="490" r:id="rId30"/>
    <p:sldId id="462" r:id="rId31"/>
    <p:sldId id="492" r:id="rId32"/>
    <p:sldId id="493" r:id="rId33"/>
    <p:sldId id="494" r:id="rId34"/>
    <p:sldId id="495" r:id="rId35"/>
    <p:sldId id="466" r:id="rId36"/>
    <p:sldId id="465" r:id="rId37"/>
    <p:sldId id="473" r:id="rId38"/>
    <p:sldId id="474" r:id="rId39"/>
    <p:sldId id="475" r:id="rId40"/>
    <p:sldId id="496" r:id="rId41"/>
    <p:sldId id="497" r:id="rId42"/>
    <p:sldId id="334" r:id="rId43"/>
    <p:sldId id="464" r:id="rId44"/>
    <p:sldId id="403" r:id="rId45"/>
  </p:sldIdLst>
  <p:sldSz cx="9144000" cy="6858000" type="screen4x3"/>
  <p:notesSz cx="6881813" cy="92964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53AB8A6-5416-45EE-A6C2-F0E18F6A2F91}">
          <p14:sldIdLst>
            <p14:sldId id="338"/>
            <p14:sldId id="335"/>
          </p14:sldIdLst>
        </p14:section>
        <p14:section name="Scaffolding" id="{B33C9A9D-0052-4063-B3FE-A659D35A6C93}">
          <p14:sldIdLst>
            <p14:sldId id="470"/>
            <p14:sldId id="468"/>
            <p14:sldId id="469"/>
          </p14:sldIdLst>
        </p14:section>
        <p14:section name="Model Binders" id="{6ECA7832-8107-49EE-A0CC-9D6CAF1D681D}">
          <p14:sldIdLst>
            <p14:sldId id="429"/>
            <p14:sldId id="454"/>
            <p14:sldId id="476"/>
            <p14:sldId id="477"/>
            <p14:sldId id="478"/>
            <p14:sldId id="479"/>
            <p14:sldId id="480"/>
            <p14:sldId id="481"/>
            <p14:sldId id="463"/>
          </p14:sldIdLst>
        </p14:section>
        <p14:section name="Display &amp; Editor Templates" id="{81487B51-A8E7-4D01-B8FC-5099973D26BB}">
          <p14:sldIdLst>
            <p14:sldId id="483"/>
            <p14:sldId id="484"/>
            <p14:sldId id="485"/>
            <p14:sldId id="486"/>
            <p14:sldId id="487"/>
            <p14:sldId id="488"/>
            <p14:sldId id="489"/>
          </p14:sldIdLst>
        </p14:section>
        <p14:section name="Data Validation" id="{422460BE-98E3-4BBE-B9F2-A48820B6911A}">
          <p14:sldIdLst>
            <p14:sldId id="426"/>
            <p14:sldId id="456"/>
            <p14:sldId id="458"/>
            <p14:sldId id="457"/>
            <p14:sldId id="459"/>
            <p14:sldId id="461"/>
            <p14:sldId id="491"/>
            <p14:sldId id="490"/>
            <p14:sldId id="462"/>
          </p14:sldIdLst>
        </p14:section>
        <p14:section name="Session, TempData, Cache" id="{A01F72C9-B2D8-49A1-8B57-D983383DF48B}">
          <p14:sldIdLst>
            <p14:sldId id="492"/>
            <p14:sldId id="493"/>
            <p14:sldId id="494"/>
            <p14:sldId id="495"/>
          </p14:sldIdLst>
        </p14:section>
        <p14:section name="Working with Data Source" id="{8C82B9CC-4D99-4C45-A0A5-DBFCE95D573D}">
          <p14:sldIdLst>
            <p14:sldId id="466"/>
            <p14:sldId id="465"/>
            <p14:sldId id="473"/>
            <p14:sldId id="474"/>
            <p14:sldId id="475"/>
            <p14:sldId id="496"/>
            <p14:sldId id="497"/>
          </p14:sldIdLst>
        </p14:section>
        <p14:section name="Summary, Questions, Homework" id="{052859EC-CAE7-45AF-B838-B3EBFE380EB4}">
          <p14:sldIdLst>
            <p14:sldId id="334"/>
            <p14:sldId id="464"/>
            <p14:sldId id="40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12" d="100"/>
          <a:sy n="112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5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30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/blogsystem" TargetMode="External"/><Relationship Id="rId2" Type="http://schemas.openxmlformats.org/officeDocument/2006/relationships/hyperlink" Target="http://automapper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ASP.NET MVC</a:t>
            </a:r>
            <a:br>
              <a:rPr lang="en-US" dirty="0" smtClean="0"/>
            </a:br>
            <a:r>
              <a:rPr lang="en-US" dirty="0" smtClean="0"/>
              <a:t>Working </a:t>
            </a:r>
            <a:r>
              <a:rPr lang="en-US" dirty="0"/>
              <a:t>with Data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cloudtimes.org/wp-content/uploads/2011/02/big-dat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4572000"/>
            <a:ext cx="2641600" cy="1981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99344"/>
            <a:ext cx="3886200" cy="2623647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Objects binding</a:t>
            </a:r>
          </a:p>
          <a:p>
            <a:pPr lvl="1"/>
            <a:r>
              <a:rPr lang="en-US" dirty="0" smtClean="0"/>
              <a:t>Use name attributes as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}.{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" or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75529"/>
            <a:ext cx="2819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3581400"/>
            <a:ext cx="42793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1116"/>
            <a:ext cx="6000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6" y="4876800"/>
            <a:ext cx="490317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6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primitive types binding</a:t>
            </a:r>
          </a:p>
          <a:p>
            <a:pPr lvl="1"/>
            <a:r>
              <a:rPr lang="en-US" dirty="0" smtClean="0"/>
              <a:t>Use the same name attribute on every input element and the parameter name of the collection in the action (you can use loops)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8" y="3429000"/>
            <a:ext cx="33546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6" y="51054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objects binding</a:t>
            </a:r>
          </a:p>
          <a:p>
            <a:pPr lvl="1"/>
            <a:r>
              <a:rPr lang="en-US" dirty="0" smtClean="0"/>
              <a:t>Use name attributes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[{index}].{property}</a:t>
            </a:r>
            <a:r>
              <a:rPr lang="en-US" dirty="0" smtClean="0"/>
              <a:t>" or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9" y="2743200"/>
            <a:ext cx="434064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200"/>
            <a:ext cx="614974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00600"/>
            <a:ext cx="5295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8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files binding</a:t>
            </a:r>
          </a:p>
          <a:p>
            <a:pPr lvl="1"/>
            <a:r>
              <a:rPr lang="en-US" dirty="0" smtClean="0"/>
              <a:t>Use the same name attribute on all input type files as the name of the collection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2" y="3312459"/>
            <a:ext cx="333949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48200"/>
            <a:ext cx="629322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2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8239125" cy="41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5029200"/>
            <a:ext cx="812482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Display &amp; Editor Templates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170" name="Picture 2" descr="https://teenagertoday.files.wordpress.com/2012/03/angry-wr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54487"/>
            <a:ext cx="4123038" cy="3467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341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comes with helpers methods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r>
              <a:rPr lang="en-US" dirty="0" smtClean="0"/>
              <a:t>There are default implementation</a:t>
            </a:r>
          </a:p>
          <a:p>
            <a:r>
              <a:rPr lang="en-US" dirty="0" smtClean="0"/>
              <a:t>Easily to be configured</a:t>
            </a:r>
          </a:p>
          <a:p>
            <a:r>
              <a:rPr lang="en-US" dirty="0" smtClean="0"/>
              <a:t>Create folders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DisplayTemplates</a:t>
            </a:r>
            <a:r>
              <a:rPr lang="en-US" dirty="0" smtClean="0"/>
              <a:t>" and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EditorTemplates</a:t>
            </a:r>
            <a:r>
              <a:rPr lang="en-US" dirty="0" smtClean="0"/>
              <a:t>"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Shared</a:t>
            </a:r>
            <a:r>
              <a:rPr lang="en-US" dirty="0" smtClean="0"/>
              <a:t>" folder or in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Views/{Controller}</a:t>
            </a:r>
            <a:r>
              <a:rPr lang="en-US" dirty="0" smtClean="0"/>
              <a:t>"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38400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2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791200"/>
          </a:xfrm>
        </p:spPr>
        <p:txBody>
          <a:bodyPr/>
          <a:lstStyle/>
          <a:p>
            <a:r>
              <a:rPr lang="en-US" dirty="0" smtClean="0"/>
              <a:t>In the two new folders create a view for each type you want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 -&gt; </a:t>
            </a:r>
            <a:r>
              <a:rPr lang="en-US" dirty="0" err="1" smtClean="0"/>
              <a:t>String.cshtml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Int32.cshtml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DateTime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DateTime.cshtml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dirty="0" smtClean="0"/>
              <a:t> -&gt; </a:t>
            </a:r>
            <a:r>
              <a:rPr lang="en-US" dirty="0" err="1" smtClean="0"/>
              <a:t>Student.cshtml</a:t>
            </a:r>
            <a:endParaRPr lang="en-US" dirty="0" smtClean="0"/>
          </a:p>
          <a:p>
            <a:r>
              <a:rPr lang="en-US" dirty="0" smtClean="0"/>
              <a:t>The name of the files must reflect the data types and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@model </a:t>
            </a:r>
            <a:r>
              <a:rPr lang="en-US" dirty="0" smtClean="0"/>
              <a:t>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229788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9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These view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 smtClean="0"/>
              <a:t>For example in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Now 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properties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1524000" cy="1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These view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 smtClean="0"/>
              <a:t>For example in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Now 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properties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1524000" cy="1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3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 smtClean="0"/>
              <a:t>Scaffolding</a:t>
            </a:r>
          </a:p>
          <a:p>
            <a:r>
              <a:rPr lang="en-US" dirty="0" smtClean="0"/>
              <a:t>Model Binders</a:t>
            </a:r>
          </a:p>
          <a:p>
            <a:r>
              <a:rPr lang="en-US" dirty="0"/>
              <a:t>Editor &amp; Display Templates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Session, </a:t>
            </a:r>
            <a:r>
              <a:rPr lang="en-US" dirty="0" err="1" smtClean="0"/>
              <a:t>TempData</a:t>
            </a:r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/>
              <a:t>with Data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Repository </a:t>
            </a:r>
            <a:r>
              <a:rPr lang="en-US" dirty="0"/>
              <a:t>Pattern</a:t>
            </a:r>
          </a:p>
          <a:p>
            <a:pPr lvl="1"/>
            <a:r>
              <a:rPr lang="en-US" dirty="0"/>
              <a:t>Unit of Work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 and </a:t>
            </a:r>
            <a:r>
              <a:rPr lang="en-US" dirty="0" err="1" smtClean="0"/>
              <a:t>AutoMapper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889790" y="3295395"/>
            <a:ext cx="4223956" cy="35199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838200"/>
            <a:ext cx="2373342" cy="233283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791200"/>
          </a:xfrm>
        </p:spPr>
        <p:txBody>
          <a:bodyPr/>
          <a:lstStyle/>
          <a:p>
            <a:r>
              <a:rPr lang="en-US" dirty="0" smtClean="0"/>
              <a:t>Passing additional information to the templates</a:t>
            </a:r>
          </a:p>
          <a:p>
            <a:pPr lvl="1"/>
            <a:r>
              <a:rPr lang="en-US" dirty="0" smtClean="0"/>
              <a:t>There is an object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additionalViewData</a:t>
            </a:r>
            <a:r>
              <a:rPr lang="en-US" dirty="0" smtClean="0"/>
              <a:t>" in the helper methods as parameter</a:t>
            </a:r>
          </a:p>
          <a:p>
            <a:pPr lvl="1"/>
            <a:r>
              <a:rPr lang="en-US" dirty="0" smtClean="0"/>
              <a:t>You can pass anything there as anonymous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And get the values from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ViewBag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7" y="3576376"/>
            <a:ext cx="724572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46" y="4910667"/>
            <a:ext cx="47775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r>
              <a:rPr lang="en-US" dirty="0" smtClean="0"/>
              <a:t>Sometimes you need two templates for one data type</a:t>
            </a:r>
          </a:p>
          <a:p>
            <a:pPr lvl="1"/>
            <a:r>
              <a:rPr lang="en-US" dirty="0" smtClean="0"/>
              <a:t>Create the template with custom name</a:t>
            </a:r>
          </a:p>
          <a:p>
            <a:pPr lvl="1"/>
            <a:r>
              <a:rPr lang="en-US" dirty="0" smtClean="0"/>
              <a:t>Decorate the property in the model with the </a:t>
            </a:r>
            <a:r>
              <a:rPr lang="en-US" dirty="0" err="1" smtClean="0"/>
              <a:t>UIHint</a:t>
            </a:r>
            <a:r>
              <a:rPr lang="en-US" dirty="0" smtClean="0"/>
              <a:t> attribute specifying the template name</a:t>
            </a:r>
          </a:p>
          <a:p>
            <a:pPr lvl="1"/>
            <a:r>
              <a:rPr lang="en-US" dirty="0" smtClean="0"/>
              <a:t>You can set the name in the helpers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" y="4648200"/>
            <a:ext cx="36853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66" y="4724400"/>
            <a:ext cx="20288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" y="5653617"/>
            <a:ext cx="5251081" cy="4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3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1126893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51460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defined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System.ComponentModel.DataAnnotations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/>
              <a:t>Regex</a:t>
            </a:r>
          </a:p>
          <a:p>
            <a:pPr lvl="1"/>
            <a:r>
              <a:rPr lang="en-US" dirty="0"/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9718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48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61958"/>
              </p:ext>
            </p:extLst>
          </p:nvPr>
        </p:nvGraphicFramePr>
        <p:xfrm>
          <a:off x="609600" y="1214120"/>
          <a:ext cx="7924800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dirty="0" err="1" smtClean="0"/>
              <a:t>ValidationAttribute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0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ModelState.IsValid</a:t>
            </a:r>
            <a:r>
              <a:rPr lang="en-US" dirty="0" smtClean="0"/>
              <a:t> – will give us information about the data validation success</a:t>
            </a:r>
          </a:p>
          <a:p>
            <a:r>
              <a:rPr lang="en-US" dirty="0" err="1" smtClean="0"/>
              <a:t>ModelState.AddModelError</a:t>
            </a:r>
            <a:r>
              <a:rPr lang="en-US" dirty="0" smtClean="0"/>
              <a:t> – custom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781300"/>
            <a:ext cx="6743700" cy="377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5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Html.ValidationSummary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output errors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Html.ValidationMessageFor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 – outputs validation message for specified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68" y="2971800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5802382" y="4248442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0753" y="403860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5408913" y="5567285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7284" y="5357443"/>
            <a:ext cx="2420847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jQuery validation library required for unobtrusive JavaScript </a:t>
            </a:r>
            <a:r>
              <a:rPr lang="en-US" sz="1600" b="1" dirty="0" smtClean="0">
                <a:solidFill>
                  <a:schemeClr val="bg1"/>
                </a:solidFill>
              </a:rPr>
              <a:t>validation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P.S. Check </a:t>
            </a:r>
            <a:r>
              <a:rPr lang="en-US" sz="1600" b="1" dirty="0" err="1" smtClean="0">
                <a:solidFill>
                  <a:schemeClr val="bg1"/>
                </a:solidFill>
              </a:rPr>
              <a:t>web.config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 model should implemented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IValidatableObject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From now on,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 smtClean="0"/>
              <a:t> (works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 smtClean="0"/>
              <a:t> too) will validate the object by your custom rules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r="980"/>
          <a:stretch/>
        </p:blipFill>
        <p:spPr bwMode="auto">
          <a:xfrm>
            <a:off x="829733" y="3048000"/>
            <a:ext cx="7247467" cy="3648076"/>
          </a:xfrm>
          <a:prstGeom prst="roundRect">
            <a:avLst>
              <a:gd name="adj" fmla="val 104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5425" y="7620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Other Annotations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2" name="Picture 2" descr="http://www.sitefinity.com/docs/metabloglib/Windows-Live-Writer-Sitefinity_82C4-Sitefinity-MVC-Data-Annotations_2.pn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1790700"/>
            <a:ext cx="6438900" cy="4286250"/>
          </a:xfrm>
          <a:prstGeom prst="roundRect">
            <a:avLst>
              <a:gd name="adj" fmla="val 6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0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6096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Scaffolding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685800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975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4773"/>
              </p:ext>
            </p:extLst>
          </p:nvPr>
        </p:nvGraphicFramePr>
        <p:xfrm>
          <a:off x="1219200" y="1295400"/>
          <a:ext cx="6705600" cy="478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templates (email, password, URL, currency)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display and edit capabilities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model binder which properties to include/exclude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381999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Session, </a:t>
            </a:r>
            <a:r>
              <a:rPr lang="en-US" dirty="0" err="1" smtClean="0"/>
              <a:t>TempData</a:t>
            </a:r>
            <a:r>
              <a:rPr lang="en-US" dirty="0" smtClean="0"/>
              <a:t>, Cache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6386" name="Picture 2" descr="http://plattcollege.edu.s168003.gridserver.com/cms/wp-content/uploads/NextSess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" y="2667000"/>
            <a:ext cx="5715000" cy="2667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4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9" y="1295400"/>
            <a:ext cx="8686800" cy="5791200"/>
          </a:xfrm>
        </p:spPr>
        <p:txBody>
          <a:bodyPr/>
          <a:lstStyle/>
          <a:p>
            <a:r>
              <a:rPr lang="en-US" dirty="0" smtClean="0"/>
              <a:t>Each client has session id, which ASP.NET stores</a:t>
            </a:r>
          </a:p>
          <a:p>
            <a:r>
              <a:rPr lang="en-US" dirty="0" smtClean="0"/>
              <a:t>You can use it to store information in the memory of the application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886200"/>
            <a:ext cx="5484518" cy="179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can be used like a dictionary</a:t>
            </a:r>
          </a:p>
          <a:p>
            <a:r>
              <a:rPr lang="en-US" dirty="0" smtClean="0"/>
              <a:t>Each saved value lasts for the current and the next request</a:t>
            </a:r>
          </a:p>
          <a:p>
            <a:r>
              <a:rPr lang="en-US" dirty="0" smtClean="0"/>
              <a:t>Perfect for redirects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1400"/>
            <a:ext cx="478207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7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You can save global data into the Cache</a:t>
            </a:r>
          </a:p>
          <a:p>
            <a:r>
              <a:rPr lang="en-US" dirty="0" smtClean="0"/>
              <a:t>It works like dictionary</a:t>
            </a:r>
          </a:p>
          <a:p>
            <a:r>
              <a:rPr lang="en-US" dirty="0" smtClean="0"/>
              <a:t>It is not per client, but rather global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248400" cy="281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7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Working </a:t>
            </a:r>
            <a:r>
              <a:rPr lang="en-US" dirty="0" smtClean="0"/>
              <a:t>with Data Source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Repository pattern and Unit of Work pattern</a:t>
            </a:r>
            <a:endParaRPr lang="en-US" dirty="0"/>
          </a:p>
        </p:txBody>
      </p:sp>
      <p:pic>
        <p:nvPicPr>
          <p:cNvPr id="2050" name="Picture 2" descr="http://www.artistsvalley.com/images/icons/Database%20Application%20Icons/Datasource%20Connect/256x256/Datasource%20Conn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6576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business code from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Testability</a:t>
            </a:r>
          </a:p>
          <a:p>
            <a:r>
              <a:rPr lang="en-US" dirty="0"/>
              <a:t>Encapsulate data </a:t>
            </a:r>
            <a:r>
              <a:rPr lang="en-US" dirty="0" smtClean="0"/>
              <a:t>access</a:t>
            </a:r>
          </a:p>
          <a:p>
            <a:r>
              <a:rPr lang="en-US" dirty="0"/>
              <a:t>Increased level of abstraction</a:t>
            </a:r>
            <a:endParaRPr lang="en-US" b="0" dirty="0"/>
          </a:p>
          <a:p>
            <a:pPr lvl="1"/>
            <a:r>
              <a:rPr lang="en-US" dirty="0"/>
              <a:t>More classes, less duplicated code</a:t>
            </a:r>
          </a:p>
          <a:p>
            <a:pPr lvl="1"/>
            <a:r>
              <a:rPr lang="en-US" dirty="0"/>
              <a:t>Maintainability, </a:t>
            </a:r>
            <a:r>
              <a:rPr lang="en-US" dirty="0" smtClean="0"/>
              <a:t>Flexibility</a:t>
            </a:r>
            <a:r>
              <a:rPr lang="en-US" dirty="0"/>
              <a:t>, </a:t>
            </a:r>
            <a:r>
              <a:rPr lang="en-US" dirty="0" smtClean="0"/>
              <a:t>Testability</a:t>
            </a:r>
            <a:endParaRPr lang="en-US" dirty="0"/>
          </a:p>
          <a:p>
            <a:r>
              <a:rPr lang="en-US" dirty="0"/>
              <a:t>Generic repositories</a:t>
            </a:r>
          </a:p>
          <a:p>
            <a:pPr lvl="1"/>
            <a:r>
              <a:rPr lang="en-US" dirty="0" err="1" smtClean="0"/>
              <a:t>IRepository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154317"/>
            <a:ext cx="4114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657600" y="4953000"/>
            <a:ext cx="1828800" cy="1371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SQL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Vertical Scroll 6"/>
          <p:cNvSpPr/>
          <p:nvPr/>
        </p:nvSpPr>
        <p:spPr>
          <a:xfrm>
            <a:off x="6414380" y="4953000"/>
            <a:ext cx="1828800" cy="1371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914400" y="4953000"/>
            <a:ext cx="1828800" cy="1371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2671904"/>
            <a:ext cx="25336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</a:t>
            </a:r>
            <a:r>
              <a:rPr lang="en-US" b="1" dirty="0" smtClean="0">
                <a:solidFill>
                  <a:schemeClr val="bg1"/>
                </a:solidFill>
              </a:rPr>
              <a:t>Rates </a:t>
            </a:r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40540" y="2671904"/>
            <a:ext cx="24765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95434" y="2667000"/>
            <a:ext cx="2515166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1800225" y="1763917"/>
            <a:ext cx="2771775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>
            <a:off x="4572000" y="1763917"/>
            <a:ext cx="6790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0"/>
          </p:cNvCxnSpPr>
          <p:nvPr/>
        </p:nvCxnSpPr>
        <p:spPr>
          <a:xfrm>
            <a:off x="4572000" y="1763917"/>
            <a:ext cx="2781017" cy="90308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8" idx="3"/>
          </p:cNvCxnSpPr>
          <p:nvPr/>
        </p:nvCxnSpPr>
        <p:spPr>
          <a:xfrm>
            <a:off x="1800225" y="3814904"/>
            <a:ext cx="28575" cy="12165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1"/>
          </p:cNvCxnSpPr>
          <p:nvPr/>
        </p:nvCxnSpPr>
        <p:spPr>
          <a:xfrm flipH="1">
            <a:off x="4572000" y="3814904"/>
            <a:ext cx="6790" cy="11380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7" idx="0"/>
          </p:cNvCxnSpPr>
          <p:nvPr/>
        </p:nvCxnSpPr>
        <p:spPr>
          <a:xfrm flipH="1">
            <a:off x="7328780" y="3810000"/>
            <a:ext cx="24237" cy="11430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changes in persistent objects</a:t>
            </a:r>
          </a:p>
          <a:p>
            <a:pPr lvl="1"/>
            <a:r>
              <a:rPr lang="en-US" dirty="0" smtClean="0"/>
              <a:t>Efficient data access</a:t>
            </a:r>
          </a:p>
          <a:p>
            <a:pPr lvl="1"/>
            <a:r>
              <a:rPr lang="en-US" dirty="0" smtClean="0"/>
              <a:t>Manage concurrency problems</a:t>
            </a:r>
          </a:p>
          <a:p>
            <a:pPr lvl="1"/>
            <a:r>
              <a:rPr lang="en-US" dirty="0" smtClean="0"/>
              <a:t>Manage transactions</a:t>
            </a:r>
          </a:p>
          <a:p>
            <a:r>
              <a:rPr lang="en-US" dirty="0"/>
              <a:t>Keep business logic free of data access </a:t>
            </a:r>
            <a:r>
              <a:rPr lang="en-US" dirty="0" smtClean="0"/>
              <a:t>code</a:t>
            </a:r>
          </a:p>
          <a:p>
            <a:r>
              <a:rPr lang="en-US" dirty="0"/>
              <a:t>Keep business logic free from tracking changes</a:t>
            </a:r>
            <a:endParaRPr lang="en-US" b="0" dirty="0"/>
          </a:p>
          <a:p>
            <a:r>
              <a:rPr lang="en-US" dirty="0"/>
              <a:t>Allow business logic to work with logical </a:t>
            </a:r>
            <a:r>
              <a:rPr lang="en-US" dirty="0" smtClean="0"/>
              <a:t>transactions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>
                <a:hlinkClick r:id="rId2"/>
              </a:rPr>
              <a:t>Repository and </a:t>
            </a:r>
            <a:r>
              <a:rPr lang="en-US" dirty="0" err="1" smtClean="0">
                <a:hlinkClick r:id="rId2"/>
              </a:rPr>
              <a:t>UoW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Patterns in an ASP.NET MVC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6" name="Picture 2" descr="Repository_pattern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30" y="1244474"/>
            <a:ext cx="558614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ASP.NET Scaffolding?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/>
              <a:t>generation framework for </a:t>
            </a:r>
            <a:r>
              <a:rPr lang="en-US" dirty="0" smtClean="0"/>
              <a:t>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When </a:t>
            </a:r>
            <a:r>
              <a:rPr lang="en-US" dirty="0"/>
              <a:t>you want to quickly add boilerplate code that interacts with data </a:t>
            </a:r>
            <a:r>
              <a:rPr lang="en-US" dirty="0" smtClean="0"/>
              <a:t>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Developer productivity enhancer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reduce the amount of time to develop standard data operations in your </a:t>
            </a:r>
            <a:r>
              <a:rPr lang="en-US" dirty="0" smtClean="0"/>
              <a:t>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</a:t>
            </a:r>
            <a:r>
              <a:rPr lang="en-US" dirty="0" smtClean="0"/>
              <a:t>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VS 2013 includes </a:t>
            </a:r>
            <a:r>
              <a:rPr lang="en-US" dirty="0"/>
              <a:t>pre-installed code generators for MVC, </a:t>
            </a:r>
            <a:r>
              <a:rPr lang="en-US" dirty="0" smtClean="0"/>
              <a:t>and </a:t>
            </a:r>
            <a:r>
              <a:rPr lang="en-US" dirty="0"/>
              <a:t>Web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dependency inversion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quite easy to do</a:t>
            </a:r>
          </a:p>
          <a:p>
            <a:r>
              <a:rPr lang="en-US" dirty="0" smtClean="0"/>
              <a:t>Install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Ninject.MVC5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NinjectWebCommon</a:t>
            </a:r>
            <a:r>
              <a:rPr lang="en-US" dirty="0" smtClean="0"/>
              <a:t> add your bindings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RegisterServices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76800"/>
            <a:ext cx="526803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5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map your database models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web</a:t>
            </a:r>
          </a:p>
          <a:p>
            <a:r>
              <a:rPr lang="en-US" dirty="0" smtClean="0"/>
              <a:t>Install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Make mappings for the models</a:t>
            </a:r>
          </a:p>
          <a:p>
            <a:r>
              <a:rPr lang="en-US" dirty="0" smtClean="0"/>
              <a:t>Use them in your LINQ queries</a:t>
            </a:r>
          </a:p>
          <a:p>
            <a:r>
              <a:rPr lang="en-US" dirty="0" smtClean="0"/>
              <a:t>Check the documentation 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http://automapper.org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github.com/NikolayIT/blogsystem</a:t>
            </a:r>
            <a:r>
              <a:rPr lang="en-US" dirty="0" smtClean="0"/>
              <a:t> </a:t>
            </a:r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Working with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0118"/>
            <a:ext cx="8686800" cy="5965482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Create a simple ASP.NET MVC Twitter-like system using data validation, Entity Framework, repository pattern and unit of work pattern. Your system should: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Have users and administrators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List all tweets for specific user in his profile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List all tweets containing specific tag (#fail) and use 15 minutes caching for each tag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Have administration for the tweets using ASP.NET scaffolding (admins only)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* Have Kendo UI Grid-based administration for tweets (with paging, sorting, filtering, </a:t>
            </a:r>
            <a:r>
              <a:rPr lang="en-US" dirty="0" err="1" smtClean="0"/>
              <a:t>etv</a:t>
            </a:r>
            <a:r>
              <a:rPr lang="en-US" dirty="0" smtClean="0"/>
              <a:t>.)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6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Demo: Create Scaffold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3843" y="5486400"/>
            <a:ext cx="7376311" cy="87392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CRUD pages </a:t>
            </a:r>
            <a:r>
              <a:rPr lang="en-US" dirty="0" smtClean="0"/>
              <a:t>with read/write actions, using Entity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00229"/>
            <a:ext cx="5334000" cy="374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43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Model Binders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45944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89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eas</a:t>
            </a:r>
            <a:r>
              <a:rPr lang="en-US" dirty="0"/>
              <a:t>y</a:t>
            </a:r>
            <a:r>
              <a:rPr lang="en-US" dirty="0" smtClean="0"/>
              <a:t> of handling HTTP post request</a:t>
            </a:r>
          </a:p>
          <a:p>
            <a:r>
              <a:rPr lang="en-US" dirty="0" smtClean="0"/>
              <a:t>Help the populating the parameters in action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84633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1800" y="2984633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Rating=7&amp;Body=Great!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49" y="2743198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24735" y="2266146"/>
            <a:ext cx="3066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6274970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307" y="5054256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binding</a:t>
            </a:r>
          </a:p>
          <a:p>
            <a:pPr lvl="1"/>
            <a:r>
              <a:rPr lang="en-US" dirty="0" smtClean="0"/>
              <a:t>The name attribute of the input HTML element should be the same as the name of </a:t>
            </a:r>
            <a:r>
              <a:rPr lang="en-US" dirty="0" err="1" smtClean="0"/>
              <a:t>pararameter</a:t>
            </a:r>
            <a:r>
              <a:rPr lang="en-US" dirty="0" smtClean="0"/>
              <a:t> in the action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996606" cy="89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99" y="4632512"/>
            <a:ext cx="661680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8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binding</a:t>
            </a:r>
          </a:p>
          <a:p>
            <a:pPr lvl="1"/>
            <a:r>
              <a:rPr lang="en-US" dirty="0" smtClean="0"/>
              <a:t>Model binder will try to "construct" the object based on the name attributes on the input HTML elements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74385"/>
            <a:ext cx="4343400" cy="47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6172200" cy="15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33451"/>
            <a:ext cx="2924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0905"/>
            <a:ext cx="4343400" cy="2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9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13813</TotalTime>
  <Words>1448</Words>
  <Application>Microsoft Office PowerPoint</Application>
  <PresentationFormat>On-screen Show (4:3)</PresentationFormat>
  <Paragraphs>283</Paragraphs>
  <Slides>44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Telerik Academy</vt:lpstr>
      <vt:lpstr>ASP.NET MVC Working with Data</vt:lpstr>
      <vt:lpstr>Table of Contents</vt:lpstr>
      <vt:lpstr>Scaffolding</vt:lpstr>
      <vt:lpstr>What is ASP.NET Scaffolding?</vt:lpstr>
      <vt:lpstr>Demo: Create Scaffold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Custom Model Binder</vt:lpstr>
      <vt:lpstr>Display &amp; Editor Templates</vt:lpstr>
      <vt:lpstr>Templates</vt:lpstr>
      <vt:lpstr>Custom Templates</vt:lpstr>
      <vt:lpstr>Custom Templates</vt:lpstr>
      <vt:lpstr>Custom Templates</vt:lpstr>
      <vt:lpstr>Custom Templates</vt:lpstr>
      <vt:lpstr>Custom Template Name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Class-Level Model Validation</vt:lpstr>
      <vt:lpstr>Other Annotations</vt:lpstr>
      <vt:lpstr>Display / Edit Annotations </vt:lpstr>
      <vt:lpstr>Session, TempData, Cache</vt:lpstr>
      <vt:lpstr>Session</vt:lpstr>
      <vt:lpstr>TempData</vt:lpstr>
      <vt:lpstr>Cache</vt:lpstr>
      <vt:lpstr>Working with Data Source</vt:lpstr>
      <vt:lpstr>Repository Pattern</vt:lpstr>
      <vt:lpstr>Repository Pattern (2)</vt:lpstr>
      <vt:lpstr>Unit of Work</vt:lpstr>
      <vt:lpstr>Repository and UoW Patterns in an ASP.NET MVC Application</vt:lpstr>
      <vt:lpstr>Ninject IoC</vt:lpstr>
      <vt:lpstr>AutoMapper</vt:lpstr>
      <vt:lpstr>ASP.NET MVC Working with Data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Ivaylo Kenov</cp:lastModifiedBy>
  <cp:revision>911</cp:revision>
  <dcterms:created xsi:type="dcterms:W3CDTF">2007-12-08T16:03:35Z</dcterms:created>
  <dcterms:modified xsi:type="dcterms:W3CDTF">2014-11-05T15:46:25Z</dcterms:modified>
  <cp:category>software engineering</cp:category>
</cp:coreProperties>
</file>