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20" r:id="rId2"/>
    <p:sldId id="375" r:id="rId3"/>
    <p:sldId id="358" r:id="rId4"/>
    <p:sldId id="395" r:id="rId5"/>
    <p:sldId id="338" r:id="rId6"/>
    <p:sldId id="393" r:id="rId7"/>
    <p:sldId id="394" r:id="rId8"/>
    <p:sldId id="363" r:id="rId9"/>
    <p:sldId id="389" r:id="rId10"/>
    <p:sldId id="390" r:id="rId11"/>
    <p:sldId id="345" r:id="rId12"/>
    <p:sldId id="376" r:id="rId13"/>
    <p:sldId id="381" r:id="rId14"/>
    <p:sldId id="380" r:id="rId15"/>
    <p:sldId id="370" r:id="rId16"/>
    <p:sldId id="372" r:id="rId17"/>
    <p:sldId id="373" r:id="rId18"/>
    <p:sldId id="374" r:id="rId19"/>
    <p:sldId id="392" r:id="rId20"/>
    <p:sldId id="333" r:id="rId21"/>
  </p:sldIdLst>
  <p:sldSz cx="9144000" cy="6858000" type="screen4x3"/>
  <p:notesSz cx="6881813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84" d="100"/>
          <a:sy n="84" d="100"/>
        </p:scale>
        <p:origin x="127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9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96513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" TargetMode="External"/><Relationship Id="rId2" Type="http://schemas.openxmlformats.org/officeDocument/2006/relationships/hyperlink" Target="http://ivaylo.bgcod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web-development/asp-net-mv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software-technologies/aspnet-mvc/abou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6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NikolayIT" TargetMode="External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808355"/>
            <a:ext cx="6324600" cy="1524000"/>
          </a:xfrm>
        </p:spPr>
        <p:txBody>
          <a:bodyPr/>
          <a:lstStyle/>
          <a:p>
            <a:r>
              <a:rPr lang="en-US" dirty="0"/>
              <a:t>ASP.NET MVC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Course Content, Evaluation, Exams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198158"/>
            <a:ext cx="1881390" cy="205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ourse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1596" y="4331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owser, earth, folder, global, globe, international, internet, planet, web, worl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52664"/>
            <a:ext cx="1828800" cy="148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nnection, internet, yoyoyoyoyooyoyoyoyoyoyoyyoyoyoyoyooyoyoyoyoyoyoyoyoyoyoyoyoyoyoyoyoyoyoyoyoyoyoyoyoyoyooyoyoyoo icon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1640" y="419636"/>
            <a:ext cx="1256764" cy="12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app, beos, blocks, cubos, serv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177741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4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67" y="4550317"/>
            <a:ext cx="4757331" cy="16078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/>
            <a:r>
              <a:rPr lang="en-US" dirty="0"/>
              <a:t>Graduate 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Academy</a:t>
            </a:r>
          </a:p>
          <a:p>
            <a:pPr lvl="1"/>
            <a:r>
              <a:rPr lang="en-US" dirty="0" smtClean="0"/>
              <a:t>Mathematical competitions contestant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ivaylo.kenov</a:t>
            </a:r>
            <a:r>
              <a:rPr lang="en-US" dirty="0" smtClean="0"/>
              <a:t> [at] telerik.com</a:t>
            </a:r>
          </a:p>
          <a:p>
            <a:pPr lvl="1"/>
            <a:r>
              <a:rPr lang="en-US" dirty="0" smtClean="0"/>
              <a:t>Champion in OOP and DSA</a:t>
            </a:r>
          </a:p>
          <a:p>
            <a:pPr lvl="1"/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http://ivaylo.bgcoder.com</a:t>
            </a:r>
            <a:endParaRPr lang="en-US" dirty="0"/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github.com/ivaylokenov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066800"/>
            <a:ext cx="1857613" cy="2293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7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t2.gstatic.com/images?q=tbn:ANd9GcQHWETlZF29MU7F0zNrQIA5nn92DbEbXmwJ2LYXIR5NFgQlIIX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2428"/>
            <a:ext cx="1977367" cy="6642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t2.gstatic.com/images?q=tbn:ANd9GcQHWETlZF29MU7F0zNrQIA5nn92DbEbXmwJ2LYXIR5NFgQlIIX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771" y="2971800"/>
            <a:ext cx="1268359" cy="4260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Course Evaluation</a:t>
            </a:r>
            <a:endParaRPr lang="en-US" sz="3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Evaluation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Peer review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(at least 10)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Individual Project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35%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Instead of homework and team projects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 will send you project requirements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Unique projects!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Something to show when applying for a job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12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1262404"/>
            <a:ext cx="2815922" cy="140459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5130641"/>
            <a:ext cx="1676400" cy="103727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Very high exam or project results</a:t>
            </a:r>
          </a:p>
          <a:p>
            <a:pPr marL="649288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	  or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High total results (project + exam)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Average total results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Low results on the individual project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500" y="3581400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1300" y="17145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check your presence on the barcode reader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times a day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morning when lectures begin (~10:30)</a:t>
            </a:r>
          </a:p>
          <a:p>
            <a:pPr lvl="1"/>
            <a:r>
              <a:rPr lang="en-US" dirty="0" smtClean="0"/>
              <a:t>After lunch break (~13:30)</a:t>
            </a:r>
          </a:p>
          <a:p>
            <a:r>
              <a:rPr lang="en-US" dirty="0" smtClean="0"/>
              <a:t>Don't check your friends if they are not in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897" y="4114800"/>
            <a:ext cx="4238206" cy="188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027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course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72608"/>
            <a:ext cx="8077200" cy="918192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http://forums.academy.telerik.com/web-development/asp-net-mvc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940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3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23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academy.telerik.com/student-courses/software-technologies/aspnet-mvc/about</a:t>
            </a:r>
            <a:endParaRPr lang="en-US" sz="23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4472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674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telerikacademy.com/Courses/Courses/Details/200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7400" y="3505200"/>
            <a:ext cx="2857076" cy="180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54864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u="sng" dirty="0" smtClean="0"/>
              <a:t>Microsoft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2013</a:t>
            </a:r>
            <a:r>
              <a:rPr lang="en-US" u="sng" dirty="0"/>
              <a:t> </a:t>
            </a:r>
            <a:r>
              <a:rPr lang="en-US" u="sng" dirty="0" smtClean="0"/>
              <a:t>(with updates)</a:t>
            </a:r>
            <a:endParaRPr lang="en-US" u="sng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ASP.NET Web Frameworks and Tools 2013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Internet Information Services (IIS) 8.0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SQL Server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4600" y="5373162"/>
            <a:ext cx="2380482" cy="9879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46" name="Picture 2" descr="http://visualstudiomagazine.com/articles/2013/06/26/~/media/ECG/visualstudiomagazine/Images/introimages/VisualStudio2013.ashx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199" y="1219200"/>
            <a:ext cx="2532883" cy="176166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276600"/>
            <a:ext cx="2990082" cy="63618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48" name="Picture 4" descr="http://cdn.howtogeek.com/wp-content/uploads/2012/04/image428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4222" y="4208522"/>
            <a:ext cx="1980860" cy="86890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87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431184" y="46670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TcbTBzyDVuEkE9YmQGRuCwcAp0_hJ2Uk3e8Kn3JpiZBUUnur9kx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1" y="1143000"/>
            <a:ext cx="2079771" cy="17802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thacalibrary.com/sp/assets/fckuserfiles/databases(2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28258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ASP.NET MVC: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pic>
        <p:nvPicPr>
          <p:cNvPr id="9" name="Picture 2" descr="http://t2.gstatic.com/images?q=tbn:ANd9GcQHWETlZF29MU7F0zNrQIA5nn92DbEbXmwJ2LYXIR5NFgQlIIX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1" y="4872552"/>
            <a:ext cx="2734744" cy="9186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7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/>
              <a:t>What you have been </a:t>
            </a:r>
            <a:r>
              <a:rPr lang="en-US" dirty="0" smtClean="0"/>
              <a:t>through?</a:t>
            </a:r>
          </a:p>
          <a:p>
            <a:r>
              <a:rPr lang="en-US" dirty="0" smtClean="0"/>
              <a:t>ASP.NET MVC Course </a:t>
            </a:r>
            <a:r>
              <a:rPr lang="en-US" dirty="0"/>
              <a:t>Program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800" y="2809500"/>
            <a:ext cx="2616657" cy="2572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you have been </a:t>
            </a:r>
            <a:r>
              <a:rPr lang="en-US" dirty="0" smtClean="0"/>
              <a:t>through?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12900" y="5969001"/>
            <a:ext cx="892175" cy="21378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76300"/>
            <a:ext cx="704042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ounded Rectangle 167"/>
          <p:cNvSpPr/>
          <p:nvPr/>
        </p:nvSpPr>
        <p:spPr>
          <a:xfrm>
            <a:off x="276771" y="1811792"/>
            <a:ext cx="984125" cy="619125"/>
          </a:xfrm>
          <a:prstGeom prst="roundRect">
            <a:avLst>
              <a:gd name="adj" fmla="val 3686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Sep  2014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272066" y="2575709"/>
            <a:ext cx="984125" cy="619125"/>
          </a:xfrm>
          <a:prstGeom prst="roundRect">
            <a:avLst>
              <a:gd name="adj" fmla="val 3686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Sep 2014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272066" y="3332799"/>
            <a:ext cx="984125" cy="619125"/>
          </a:xfrm>
          <a:prstGeom prst="roundRect">
            <a:avLst>
              <a:gd name="adj" fmla="val 3686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Oct 2014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272066" y="4114785"/>
            <a:ext cx="984125" cy="619125"/>
          </a:xfrm>
          <a:prstGeom prst="roundRect">
            <a:avLst>
              <a:gd name="adj" fmla="val 3686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Oct 2014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7800" y="1149804"/>
            <a:ext cx="3657600" cy="4615202"/>
            <a:chOff x="1447800" y="1149804"/>
            <a:chExt cx="3657600" cy="4615202"/>
          </a:xfrm>
        </p:grpSpPr>
        <p:sp>
          <p:nvSpPr>
            <p:cNvPr id="153" name="Rounded Rectangle 152"/>
            <p:cNvSpPr/>
            <p:nvPr/>
          </p:nvSpPr>
          <p:spPr>
            <a:xfrm>
              <a:off x="1447800" y="1149804"/>
              <a:ext cx="3657600" cy="4615202"/>
            </a:xfrm>
            <a:prstGeom prst="roundRect">
              <a:avLst>
                <a:gd name="adj" fmla="val 1303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1792978" y="1811792"/>
              <a:ext cx="2847975" cy="619125"/>
            </a:xfrm>
            <a:prstGeom prst="roundRect">
              <a:avLst>
                <a:gd name="adj" fmla="val 1303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5" b="1" dirty="0">
                  <a:solidFill>
                    <a:schemeClr val="accent1">
                      <a:lumMod val="75000"/>
                    </a:schemeClr>
                  </a:solidFill>
                </a:rPr>
                <a:t>Web Services &amp; </a:t>
              </a:r>
              <a:br>
                <a:rPr lang="en-US" sz="1875" b="1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1875" b="1" dirty="0">
                  <a:solidFill>
                    <a:schemeClr val="accent1">
                      <a:lumMod val="75000"/>
                    </a:schemeClr>
                  </a:solidFill>
                </a:rPr>
                <a:t>Cloud Technologies</a:t>
              </a: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1792978" y="2575709"/>
              <a:ext cx="2847975" cy="619125"/>
            </a:xfrm>
            <a:prstGeom prst="roundRect">
              <a:avLst>
                <a:gd name="adj" fmla="val 1303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5" b="1" dirty="0">
                  <a:solidFill>
                    <a:schemeClr val="accent1">
                      <a:lumMod val="75000"/>
                    </a:schemeClr>
                  </a:solidFill>
                </a:rPr>
                <a:t>Hybrid Mobile Apps</a:t>
              </a:r>
              <a:br>
                <a:rPr lang="en-US" sz="1875" b="1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1875" b="1" dirty="0">
                  <a:solidFill>
                    <a:schemeClr val="accent1">
                      <a:lumMod val="75000"/>
                    </a:schemeClr>
                  </a:solidFill>
                </a:rPr>
                <a:t>with Apache Cordova</a:t>
              </a: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1788321" y="4896284"/>
              <a:ext cx="2847975" cy="619125"/>
            </a:xfrm>
            <a:prstGeom prst="roundRect">
              <a:avLst>
                <a:gd name="adj" fmla="val 1303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5" b="1" dirty="0">
                  <a:solidFill>
                    <a:schemeClr val="accent1">
                      <a:lumMod val="75000"/>
                    </a:schemeClr>
                  </a:solidFill>
                </a:rPr>
                <a:t>Windows Phone 8 Apps</a:t>
              </a: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1792978" y="3332799"/>
              <a:ext cx="2847975" cy="619125"/>
            </a:xfrm>
            <a:prstGeom prst="roundRect">
              <a:avLst>
                <a:gd name="adj" fmla="val 1303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5" b="1" dirty="0">
                  <a:solidFill>
                    <a:schemeClr val="accent1">
                      <a:lumMod val="75000"/>
                    </a:schemeClr>
                  </a:solidFill>
                </a:rPr>
                <a:t>Android Apps</a:t>
              </a: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1543050" y="1295017"/>
              <a:ext cx="3467100" cy="414367"/>
            </a:xfrm>
            <a:prstGeom prst="roundRect">
              <a:avLst>
                <a:gd name="adj" fmla="val 1303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00" b="1" dirty="0">
                  <a:solidFill>
                    <a:schemeClr val="accent1">
                      <a:lumMod val="75000"/>
                    </a:schemeClr>
                  </a:solidFill>
                </a:rPr>
                <a:t>Mobile</a:t>
              </a:r>
              <a:r>
                <a:rPr lang="bg-BG" sz="27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2700" b="1" dirty="0">
                  <a:solidFill>
                    <a:schemeClr val="accent1">
                      <a:lumMod val="75000"/>
                    </a:schemeClr>
                  </a:solidFill>
                </a:rPr>
                <a:t>Development 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788321" y="4114541"/>
              <a:ext cx="2847975" cy="619125"/>
            </a:xfrm>
            <a:prstGeom prst="roundRect">
              <a:avLst>
                <a:gd name="adj" fmla="val 1303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5" b="1" dirty="0">
                  <a:solidFill>
                    <a:schemeClr val="accent1">
                      <a:lumMod val="75000"/>
                    </a:schemeClr>
                  </a:solidFill>
                </a:rPr>
                <a:t>iOS Apps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93859" y="1149804"/>
            <a:ext cx="3657600" cy="4615202"/>
            <a:chOff x="5293859" y="1149804"/>
            <a:chExt cx="3657600" cy="4615202"/>
          </a:xfrm>
        </p:grpSpPr>
        <p:sp>
          <p:nvSpPr>
            <p:cNvPr id="159" name="Rounded Rectangle 158"/>
            <p:cNvSpPr/>
            <p:nvPr/>
          </p:nvSpPr>
          <p:spPr>
            <a:xfrm>
              <a:off x="5293859" y="1149804"/>
              <a:ext cx="3657600" cy="4615202"/>
            </a:xfrm>
            <a:prstGeom prst="roundRect">
              <a:avLst>
                <a:gd name="adj" fmla="val 2224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700" b="1" dirty="0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389109" y="1295017"/>
              <a:ext cx="3467100" cy="414367"/>
            </a:xfrm>
            <a:prstGeom prst="roundRect">
              <a:avLst>
                <a:gd name="adj" fmla="val 130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00" b="1" dirty="0"/>
                <a:t>Web Development</a:t>
              </a: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5660572" y="2575709"/>
              <a:ext cx="2924175" cy="619125"/>
            </a:xfrm>
            <a:prstGeom prst="roundRect">
              <a:avLst>
                <a:gd name="adj" fmla="val 130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5" b="1" dirty="0">
                  <a:solidFill>
                    <a:schemeClr val="accent6">
                      <a:lumMod val="50000"/>
                    </a:schemeClr>
                  </a:solidFill>
                </a:rPr>
                <a:t>SPA applications </a:t>
              </a:r>
              <a:br>
                <a:rPr lang="en-US" sz="1875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sz="1875" b="1" dirty="0">
                  <a:solidFill>
                    <a:schemeClr val="accent6">
                      <a:lumMod val="50000"/>
                    </a:schemeClr>
                  </a:solidFill>
                </a:rPr>
                <a:t>with JavaScript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5660572" y="4114785"/>
              <a:ext cx="2924175" cy="619125"/>
            </a:xfrm>
            <a:prstGeom prst="roundRect">
              <a:avLst>
                <a:gd name="adj" fmla="val 130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5" b="1" dirty="0">
                  <a:solidFill>
                    <a:schemeClr val="accent6">
                      <a:lumMod val="50000"/>
                    </a:schemeClr>
                  </a:solidFill>
                </a:rPr>
                <a:t>Web Applications </a:t>
              </a:r>
              <a:br>
                <a:rPr lang="en-US" sz="1875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sz="1875" b="1" dirty="0">
                  <a:solidFill>
                    <a:schemeClr val="accent6">
                      <a:lumMod val="50000"/>
                    </a:schemeClr>
                  </a:solidFill>
                </a:rPr>
                <a:t>with ASP.NET Web Forms</a:t>
              </a: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660572" y="4896771"/>
              <a:ext cx="2924175" cy="619125"/>
            </a:xfrm>
            <a:prstGeom prst="roundRect">
              <a:avLst>
                <a:gd name="adj" fmla="val 130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5" b="1" dirty="0">
                  <a:solidFill>
                    <a:schemeClr val="accent6">
                      <a:lumMod val="50000"/>
                    </a:schemeClr>
                  </a:solidFill>
                </a:rPr>
                <a:t>Web Applications</a:t>
              </a:r>
              <a:br>
                <a:rPr lang="en-US" sz="1875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sz="1875" b="1" dirty="0">
                  <a:solidFill>
                    <a:schemeClr val="accent6">
                      <a:lumMod val="50000"/>
                    </a:schemeClr>
                  </a:solidFill>
                </a:rPr>
                <a:t>with ASP.NET MVC</a:t>
              </a:r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5660572" y="3332913"/>
              <a:ext cx="2924175" cy="619125"/>
            </a:xfrm>
            <a:prstGeom prst="roundRect">
              <a:avLst>
                <a:gd name="adj" fmla="val 130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5" b="1" dirty="0">
                  <a:solidFill>
                    <a:schemeClr val="accent6">
                      <a:lumMod val="50000"/>
                    </a:schemeClr>
                  </a:solidFill>
                </a:rPr>
                <a:t>End-to-end Applications </a:t>
              </a:r>
              <a:br>
                <a:rPr lang="en-US" sz="1875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sz="1875" b="1" dirty="0">
                  <a:solidFill>
                    <a:schemeClr val="accent6">
                      <a:lumMod val="50000"/>
                    </a:schemeClr>
                  </a:solidFill>
                </a:rPr>
                <a:t>with NodeJS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660572" y="1812989"/>
              <a:ext cx="2924175" cy="619125"/>
            </a:xfrm>
            <a:prstGeom prst="roundRect">
              <a:avLst>
                <a:gd name="adj" fmla="val 1303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5" b="1" dirty="0">
                  <a:solidFill>
                    <a:schemeClr val="accent6">
                      <a:lumMod val="50000"/>
                    </a:schemeClr>
                  </a:solidFill>
                </a:rPr>
                <a:t>Web Services &amp;</a:t>
              </a:r>
              <a:br>
                <a:rPr lang="en-US" sz="1875" b="1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sz="1875" b="1" dirty="0">
                  <a:solidFill>
                    <a:schemeClr val="accent6">
                      <a:lumMod val="50000"/>
                    </a:schemeClr>
                  </a:solidFill>
                </a:rPr>
                <a:t>Cloud Technologies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72066" y="4896771"/>
            <a:ext cx="984125" cy="619125"/>
          </a:xfrm>
          <a:prstGeom prst="roundRect">
            <a:avLst>
              <a:gd name="adj" fmla="val 3686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Nov 2014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have been through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912084"/>
            <a:ext cx="7924800" cy="1447800"/>
          </a:xfrm>
        </p:spPr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436084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Course?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081404"/>
            <a:ext cx="3352800" cy="330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5800" y="3360727"/>
            <a:ext cx="3657600" cy="27432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ASP.NET MVC 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Course Introduction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Introduction </a:t>
            </a:r>
            <a:r>
              <a:rPr lang="en-US" dirty="0"/>
              <a:t>to ASP.NET MVC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ASP.NET MVC </a:t>
            </a:r>
            <a:r>
              <a:rPr lang="en-US" dirty="0" smtClean="0"/>
              <a:t>Essentials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AJAX in ASP.NET </a:t>
            </a:r>
            <a:r>
              <a:rPr lang="en-US" dirty="0" smtClean="0"/>
              <a:t>MVC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Web Security and ASP.NET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Working with Data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Kendo </a:t>
            </a:r>
            <a:r>
              <a:rPr lang="en-US" dirty="0"/>
              <a:t>UI ASP.NET MVC </a:t>
            </a:r>
            <a:r>
              <a:rPr lang="en-US" dirty="0" smtClean="0"/>
              <a:t>Wrappers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2" descr="http://restaurantengine.com/wp-content/uploads/2012/10/free-web-traff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912" y="2286000"/>
            <a:ext cx="2629688" cy="2118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4" descr="http://t2.gstatic.com/images?q=tbn:ANd9GcQHWETlZF29MU7F0zNrQIA5nn92DbEbXmwJ2LYXIR5NFgQlIIX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20" y="5334000"/>
            <a:ext cx="2956560" cy="9931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92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ASP.NET MVC 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8"/>
            </a:pPr>
            <a:r>
              <a:rPr lang="en-US" dirty="0"/>
              <a:t>Caching Data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8"/>
            </a:pPr>
            <a:r>
              <a:rPr lang="en-US" dirty="0"/>
              <a:t>IIS Deployment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 err="1" smtClean="0"/>
              <a:t>SignalR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 smtClean="0"/>
              <a:t>Bootstrap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 smtClean="0"/>
              <a:t>ASP.NET MVC Advanced Topics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 smtClean="0"/>
              <a:t>Exam Preparation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 smtClean="0"/>
              <a:t>Project defense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 smtClean="0"/>
              <a:t>Exam (17 November 2014)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Seminar (22 November 2014)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http://restaurantengine.com/wp-content/uploads/2012/10/free-web-traff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066800"/>
            <a:ext cx="2629688" cy="2118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http://t2.gstatic.com/images?q=tbn:ANd9GcQHWETlZF29MU7F0zNrQIA5nn92DbEbXmwJ2LYXIR5NFgQlIIX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64" y="4191000"/>
            <a:ext cx="2956560" cy="9931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3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Team Lead, Senior </a:t>
            </a:r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/>
              <a:t>and Trainer </a:t>
            </a:r>
            <a:r>
              <a:rPr lang="en-US" dirty="0"/>
              <a:t>@ </a:t>
            </a:r>
            <a:r>
              <a:rPr lang="en-US" dirty="0" smtClean="0"/>
              <a:t>Telerik Corp.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Student at Sofia University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Graduate from the </a:t>
            </a:r>
            <a:r>
              <a:rPr lang="en-US" dirty="0" smtClean="0"/>
              <a:t>second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GitHub: </a:t>
            </a:r>
            <a:r>
              <a:rPr lang="en-US" dirty="0" smtClean="0">
                <a:hlinkClick r:id="rId3"/>
              </a:rPr>
              <a:t>http://github.com/NikolayIT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990600"/>
            <a:ext cx="1905000" cy="2325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2010</TotalTime>
  <Words>485</Words>
  <Application>Microsoft Office PowerPoint</Application>
  <PresentationFormat>On-screen Show (4:3)</PresentationFormat>
  <Paragraphs>158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</vt:lpstr>
      <vt:lpstr>Consolas</vt:lpstr>
      <vt:lpstr>Corbel</vt:lpstr>
      <vt:lpstr>Wingdings 2</vt:lpstr>
      <vt:lpstr>Telerik Academy</vt:lpstr>
      <vt:lpstr>ASP.NET MVC Course</vt:lpstr>
      <vt:lpstr>Table of Contents</vt:lpstr>
      <vt:lpstr>What you have been through?</vt:lpstr>
      <vt:lpstr>What you have been through?</vt:lpstr>
      <vt:lpstr>ASP.NET MVC</vt:lpstr>
      <vt:lpstr>ASP.NET MVC Course Program</vt:lpstr>
      <vt:lpstr>ASP.NET MVC Course Program</vt:lpstr>
      <vt:lpstr>The Trainers Team</vt:lpstr>
      <vt:lpstr>Trainers Team</vt:lpstr>
      <vt:lpstr>Trainers Team (2)</vt:lpstr>
      <vt:lpstr>Evaluation </vt:lpstr>
      <vt:lpstr>Course Evaluation</vt:lpstr>
      <vt:lpstr>Pass / Excellence / Fail Criteria</vt:lpstr>
      <vt:lpstr>Check Your Presence</vt:lpstr>
      <vt:lpstr>Resources</vt:lpstr>
      <vt:lpstr>Course Web Site &amp; Forums</vt:lpstr>
      <vt:lpstr>Telerik Integrated Learning System (TILS)</vt:lpstr>
      <vt:lpstr>Required Software</vt:lpstr>
      <vt:lpstr>ASP.NET MVC: Course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Forms - Course Overview</dc:title>
  <dc:subject>Telerik Software Academy</dc:subject>
  <dc:creator>Svetlin Nakov</dc:creator>
  <cp:keywords>ASP.NET, web forms, aspx, web development</cp:keywords>
  <cp:lastModifiedBy>Nikolay Kostov</cp:lastModifiedBy>
  <cp:revision>552</cp:revision>
  <dcterms:created xsi:type="dcterms:W3CDTF">2007-12-08T16:03:35Z</dcterms:created>
  <dcterms:modified xsi:type="dcterms:W3CDTF">2014-11-03T08:23:29Z</dcterms:modified>
  <cp:category>web development, .NET, ASP.NET</cp:category>
</cp:coreProperties>
</file>