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320" r:id="rId2"/>
    <p:sldId id="569" r:id="rId3"/>
    <p:sldId id="570" r:id="rId4"/>
    <p:sldId id="571" r:id="rId5"/>
    <p:sldId id="572" r:id="rId6"/>
    <p:sldId id="573" r:id="rId7"/>
    <p:sldId id="574" r:id="rId8"/>
    <p:sldId id="575" r:id="rId9"/>
    <p:sldId id="576" r:id="rId10"/>
    <p:sldId id="580" r:id="rId11"/>
    <p:sldId id="578" r:id="rId12"/>
    <p:sldId id="579" r:id="rId13"/>
    <p:sldId id="543" r:id="rId14"/>
  </p:sldIdLst>
  <p:sldSz cx="9144000" cy="6858000" type="screen4x3"/>
  <p:notesSz cx="6881813" cy="92964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-10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45489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5406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13CC9-8B44-4623-8907-D163D76092B5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525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16999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csharpfundamentals.telerik.com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13.png"/><Relationship Id="rId15" Type="http://schemas.microsoft.com/office/2007/relationships/hdphoto" Target="../media/hdphoto5.wdp"/><Relationship Id="rId10" Type="http://schemas.openxmlformats.org/officeDocument/2006/relationships/image" Target="../media/image16.png"/><Relationship Id="rId4" Type="http://schemas.openxmlformats.org/officeDocument/2006/relationships/hyperlink" Target="http://csharpfundamentals.telerik.com/" TargetMode="External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powercollections.codeplex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1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3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14227">
            <a:off x="1920272" y="466350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3966207"/>
            <a:ext cx="1227557" cy="117037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035098"/>
            <a:ext cx="8229600" cy="904202"/>
          </a:xfrm>
        </p:spPr>
        <p:txBody>
          <a:bodyPr/>
          <a:lstStyle/>
          <a:p>
            <a:r>
              <a:rPr lang="en-US" dirty="0"/>
              <a:t>Data Structures Efficiency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33450" y="3230682"/>
            <a:ext cx="8229600" cy="569120"/>
          </a:xfrm>
        </p:spPr>
        <p:txBody>
          <a:bodyPr/>
          <a:lstStyle/>
          <a:p>
            <a:r>
              <a:rPr lang="en-US" dirty="0"/>
              <a:t>Computational Complexity of Fundamental</a:t>
            </a:r>
            <a:br>
              <a:rPr lang="en-US" dirty="0"/>
            </a:br>
            <a:r>
              <a:rPr lang="en-US" dirty="0"/>
              <a:t>Data Structures, Choosing a Data Structure</a:t>
            </a:r>
          </a:p>
        </p:txBody>
      </p:sp>
      <p:pic>
        <p:nvPicPr>
          <p:cNvPr id="2050" name="Picture 2" descr="http://upload.wikimedia.org/wikipedia/commons/thumb/a/a8/Btree.png/800px-Btree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67037" y="4660942"/>
            <a:ext cx="3116454" cy="1710154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00" y="304800"/>
            <a:ext cx="4521142" cy="1566187"/>
          </a:xfrm>
          <a:prstGeom prst="rect">
            <a:avLst/>
          </a:prstGeom>
          <a:effectLst>
            <a:glow rad="50800">
              <a:schemeClr val="bg1">
                <a:lumMod val="50000"/>
                <a:lumOff val="50000"/>
                <a:alpha val="50000"/>
              </a:schemeClr>
            </a:glow>
            <a:softEdge rad="0"/>
          </a:effec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11" y="5145546"/>
            <a:ext cx="471805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914400"/>
          </a:xfrm>
        </p:spPr>
        <p:txBody>
          <a:bodyPr/>
          <a:lstStyle/>
          <a:p>
            <a:r>
              <a:rPr lang="en-US" dirty="0"/>
              <a:t>Data Structures Efficiency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63721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78475">
            <a:off x="518586" y="3180790"/>
            <a:ext cx="1035522" cy="103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19343">
            <a:off x="2185153" y="1201191"/>
            <a:ext cx="1442937" cy="1375721"/>
          </a:xfrm>
          <a:prstGeom prst="rect">
            <a:avLst/>
          </a:prstGeom>
          <a:noFill/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7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36232">
            <a:off x="6030374" y="4341562"/>
            <a:ext cx="2508529" cy="1490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075613">
            <a:off x="358604" y="1430436"/>
            <a:ext cx="1393337" cy="833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screen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36840">
            <a:off x="4125155" y="1387839"/>
            <a:ext cx="2462697" cy="1180867"/>
          </a:xfrm>
          <a:prstGeom prst="rect">
            <a:avLst/>
          </a:prstGeom>
        </p:spPr>
      </p:pic>
      <p:pic>
        <p:nvPicPr>
          <p:cNvPr id="12" name="Picture 2" descr="File:Suffix tree BANANA.sv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258257"/>
            <a:ext cx="1600200" cy="1697182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scvalex.github.io/articles/SegmentTree_data/sumTree17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9652">
            <a:off x="756711" y="4307891"/>
            <a:ext cx="2483655" cy="1973316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62490" y="4427485"/>
            <a:ext cx="1614532" cy="1734128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8115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1325" indent="-441325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sz="2800" dirty="0" smtClean="0"/>
              <a:t>A text file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students.txt</a:t>
            </a:r>
            <a:r>
              <a:rPr lang="en-US" sz="2800" dirty="0" smtClean="0"/>
              <a:t> holds information about students and their courses in the following format: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100000"/>
              </a:lnSpc>
              <a:spcBef>
                <a:spcPts val="1800"/>
              </a:spcBef>
              <a:buNone/>
              <a:tabLst/>
              <a:defRPr/>
            </a:pPr>
            <a:r>
              <a:rPr lang="en-US" sz="2800" dirty="0" smtClean="0"/>
              <a:t>	Using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SortedDictionary&lt;K,T&gt;</a:t>
            </a:r>
            <a:r>
              <a:rPr lang="en-US" sz="2800" dirty="0" smtClean="0"/>
              <a:t> print the courses in alphabetical order and for each of them prints the students ordered by family and then by name: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088" y="1934870"/>
            <a:ext cx="7561262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Kiril  | Ivanov   | C#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Stefka | Nikolova | SQL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Stela  | Mineva   | Java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Milena | Petrova  | C#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   | Grigorov | C#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   | Kolev    | SQL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5410200"/>
            <a:ext cx="7561262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C#: Ivan Grigorov, Kiril Ivanov, Milena Petrova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Java: Stela Mineva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SQL: Ivan Kolev, Stefka Nikolova</a:t>
            </a:r>
          </a:p>
        </p:txBody>
      </p:sp>
    </p:spTree>
    <p:extLst>
      <p:ext uri="{BB962C8B-B14F-4D97-AF65-F5344CB8AC3E}">
        <p14:creationId xmlns:p14="http://schemas.microsoft.com/office/powerpoint/2010/main" val="321532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1325" indent="-441325">
              <a:lnSpc>
                <a:spcPts val="3200"/>
              </a:lnSpc>
              <a:buFont typeface="+mj-lt"/>
              <a:buAutoNum type="arabicPeriod" startAt="2"/>
              <a:tabLst/>
              <a:defRPr/>
            </a:pPr>
            <a:r>
              <a:rPr lang="en-US" sz="2800" dirty="0" smtClean="0"/>
              <a:t>A large trade company has millions of articles, each described by barcode, vendor, title and price. Implement a data structure to store them that allows fast retrieval of all articles in given price range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[x…y]</a:t>
            </a:r>
            <a:r>
              <a:rPr lang="en-US" sz="2800" dirty="0" smtClean="0"/>
              <a:t>. Hint: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OrderedMultiDictionary&lt;K,T&gt;</a:t>
            </a:r>
            <a:r>
              <a:rPr lang="en-US" sz="2800" dirty="0" smtClean="0"/>
              <a:t> from </a:t>
            </a:r>
            <a:r>
              <a:rPr lang="en-US" sz="2800" dirty="0" smtClean="0">
                <a:hlinkClick r:id="rId2"/>
              </a:rPr>
              <a:t>Wintellect's Power Collections for .NET. </a:t>
            </a:r>
            <a:endParaRPr lang="en-US" sz="2800" dirty="0" smtClean="0"/>
          </a:p>
          <a:p>
            <a:pPr marL="446088" indent="-446088">
              <a:lnSpc>
                <a:spcPts val="3200"/>
              </a:lnSpc>
              <a:buFont typeface="+mj-lt"/>
              <a:buAutoNum type="arabicPeriod" startAt="2"/>
              <a:tabLst/>
              <a:defRPr/>
            </a:pPr>
            <a:r>
              <a:rPr lang="en-US" sz="2800" dirty="0" smtClean="0"/>
              <a:t>Implement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BiDictionary&lt;K1,K2,T&gt;</a:t>
            </a:r>
            <a:r>
              <a:rPr lang="en-US" sz="2800" dirty="0" smtClean="0"/>
              <a:t> that allows adding triples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{key1,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key2,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value}</a:t>
            </a:r>
            <a:r>
              <a:rPr lang="en-US" sz="2800" dirty="0" smtClean="0"/>
              <a:t> and fast search by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key1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key2</a:t>
            </a:r>
            <a:r>
              <a:rPr lang="en-US" sz="2800" dirty="0" smtClean="0"/>
              <a:t> or by both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key1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key2</a:t>
            </a:r>
            <a:r>
              <a:rPr lang="en-US" sz="2800" dirty="0" smtClean="0"/>
              <a:t>. Note: multiple values can be stored for given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5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Fundamental Data Structures – Comparison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Arrays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Lists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Trees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Hash-Tables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Sets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Bags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Choosing Proper Data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2226" name="Picture 2" descr="http://www.clpgh.org/books/images/books-leftimag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19800" y="2819400"/>
            <a:ext cx="2339454" cy="1676400"/>
          </a:xfrm>
          <a:prstGeom prst="roundRect">
            <a:avLst>
              <a:gd name="adj" fmla="val 949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047923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www.upstateparalegal.com/Shared%20Documents/scales_of_justice_0yg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11096" y="1060597"/>
            <a:ext cx="4723104" cy="3163656"/>
          </a:xfrm>
          <a:prstGeom prst="roundRect">
            <a:avLst>
              <a:gd name="adj" fmla="val 44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648198"/>
            <a:ext cx="7924800" cy="9906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Comparing Data Structures</a:t>
            </a:r>
            <a:endParaRPr lang="bg-BG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7200" y="5679280"/>
            <a:ext cx="8229600" cy="569120"/>
          </a:xfrm>
        </p:spPr>
        <p:txBody>
          <a:bodyPr/>
          <a:lstStyle/>
          <a:p>
            <a:r>
              <a:rPr lang="en-US" dirty="0" smtClean="0"/>
              <a:t>Time Complexity of Basic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58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Efficiency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/>
          </p:nvPr>
        </p:nvGraphicFramePr>
        <p:xfrm>
          <a:off x="685800" y="1143000"/>
          <a:ext cx="7779072" cy="5105401"/>
        </p:xfrm>
        <a:graphic>
          <a:graphicData uri="http://schemas.openxmlformats.org/drawingml/2006/table">
            <a:tbl>
              <a:tblPr/>
              <a:tblGrid>
                <a:gridCol w="3026423"/>
                <a:gridCol w="1048473"/>
                <a:gridCol w="1018573"/>
                <a:gridCol w="1273492"/>
                <a:gridCol w="1412111"/>
              </a:tblGrid>
              <a:tr h="11531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59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Array (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T[]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9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Linked list (</a:t>
                      </a:r>
                      <a:r>
                        <a:rPr kumimoji="0" lang="en-US" sz="26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LinkedList&lt;T&gt;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9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Resizable array list (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List&lt;T&gt;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Stack (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Stack&lt;T&gt;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Queue (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Queue&lt;T&gt;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4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Efficiency</a:t>
            </a:r>
            <a:r>
              <a:rPr lang="bg-BG" dirty="0" smtClean="0"/>
              <a:t> (2)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/>
          </p:nvPr>
        </p:nvGraphicFramePr>
        <p:xfrm>
          <a:off x="533400" y="1219200"/>
          <a:ext cx="8034668" cy="5029199"/>
        </p:xfrm>
        <a:graphic>
          <a:graphicData uri="http://schemas.openxmlformats.org/drawingml/2006/table">
            <a:tbl>
              <a:tblPr/>
              <a:tblGrid>
                <a:gridCol w="2895600"/>
                <a:gridCol w="1219200"/>
                <a:gridCol w="1252868"/>
                <a:gridCol w="1263661"/>
                <a:gridCol w="1403339"/>
              </a:tblGrid>
              <a:tr h="1032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8998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 table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Dictionary&lt;K,T&gt;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974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Tree-based dictionary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Sorted Dictionary&lt;K,T&gt;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98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 table based set (</a:t>
                      </a:r>
                      <a:r>
                        <a:rPr kumimoji="0" lang="en-US" sz="24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HashSet&lt;T&gt;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98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Tree based set (</a:t>
                      </a:r>
                      <a:r>
                        <a:rPr kumimoji="0" lang="en-US" sz="24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SortedSet&lt;T&gt;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Arrays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T[]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when fixed number of elements should be processed by index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Resizable array lists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when elements should be added and processed by index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Linked lists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when elements should be added at the both sides of the list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Otherwise use resizable array list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8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Data Structure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Stacks 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sz="30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 to implement LIFO (last-in-first-out) behavior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2800" dirty="0" smtClean="0"/>
              <a:t> could also work well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dirty="0" smtClean="0"/>
              <a:t>Queues 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sz="30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 to implement FIFO (first-in-first-out) behavior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sz="2800" dirty="0" smtClean="0"/>
              <a:t> could also work well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Hash table based dictionary 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Dictionary&lt;K,T&gt;</a:t>
            </a:r>
            <a:r>
              <a:rPr lang="en-US" sz="30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 when key-value pairs should be added fast and searched fast by key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Elements in a hash table have no particular order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7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Data Structure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Balanced search tree based dictionary 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SortedDictionary&lt;K,T&gt;</a:t>
            </a:r>
            <a:r>
              <a:rPr lang="en-US" sz="3000" dirty="0" smtClean="0"/>
              <a:t>)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 smtClean="0"/>
              <a:t>Use when key-value pairs should be added fast, searched fast by key and enumerated sorted by key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dirty="0" smtClean="0"/>
              <a:t>Hash table based set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dirty="0" smtClean="0"/>
              <a:t>)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dirty="0" smtClean="0"/>
              <a:t>Use to keep a group of unique values, to add and check belonging to the set fast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dirty="0" smtClean="0"/>
              <a:t>Elements are in no particular order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dirty="0" smtClean="0"/>
              <a:t>Search tree based set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SortedSet&lt;T&gt;</a:t>
            </a:r>
            <a:r>
              <a:rPr lang="en-US" dirty="0" smtClean="0"/>
              <a:t>)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dirty="0" smtClean="0"/>
              <a:t>Use to keep a group of ordered unique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1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Algorithm complexity</a:t>
            </a:r>
            <a:r>
              <a:rPr lang="en-US" sz="3000" dirty="0" smtClean="0"/>
              <a:t> is rough estimation of the number of steps performed by given computation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Complexity can be logarithmic, linear, n log n, square, cubic, exponential, etc.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Allows to estimating the speed of given code before its execution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Different data structures have different efficiency on different operations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The fastest add / find / delete structure is the hash table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O(1)</a:t>
            </a:r>
            <a:r>
              <a:rPr lang="en-US" dirty="0" smtClean="0"/>
              <a:t> for all these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34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2815</TotalTime>
  <Words>752</Words>
  <Application>Microsoft Office PowerPoint</Application>
  <PresentationFormat>On-screen Show (4:3)</PresentationFormat>
  <Paragraphs>149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Telerik Academy</vt:lpstr>
      <vt:lpstr>Data Structures Efficiency</vt:lpstr>
      <vt:lpstr>Table of Contents</vt:lpstr>
      <vt:lpstr>Comparing Data Structures</vt:lpstr>
      <vt:lpstr>Data Structures Efficiency</vt:lpstr>
      <vt:lpstr>Data Structures Efficiency (2)</vt:lpstr>
      <vt:lpstr>Choosing Data Structure</vt:lpstr>
      <vt:lpstr>Choosing Data Structure (2)</vt:lpstr>
      <vt:lpstr>Choosing Data Structure (3)</vt:lpstr>
      <vt:lpstr>Summary</vt:lpstr>
      <vt:lpstr>Data Structures Efficiency</vt:lpstr>
      <vt:lpstr>Exercises</vt:lpstr>
      <vt:lpstr>Exercises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Efficiency</dc:title>
  <dc:subject>Telerik Software Academy</dc:subject>
  <dc:creator>Svetlin Nakov</dc:creator>
  <cp:keywords>data structures, algorithms, programming, C#, course, telerik software academy, free courses for developers, hash-table, set, dictionary, map</cp:keywords>
  <cp:lastModifiedBy>Ivaylo Kenov</cp:lastModifiedBy>
  <cp:revision>1081</cp:revision>
  <dcterms:created xsi:type="dcterms:W3CDTF">2007-12-08T16:03:35Z</dcterms:created>
  <dcterms:modified xsi:type="dcterms:W3CDTF">2014-08-27T06:54:28Z</dcterms:modified>
  <cp:category>computer science, computer programming, software engineering</cp:category>
</cp:coreProperties>
</file>