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3"/>
  </p:sldMasterIdLst>
  <p:notesMasterIdLst>
    <p:notesMasterId r:id="rId79"/>
  </p:notesMasterIdLst>
  <p:handoutMasterIdLst>
    <p:handoutMasterId r:id="rId80"/>
  </p:handoutMasterIdLst>
  <p:sldIdLst>
    <p:sldId id="320" r:id="rId44"/>
    <p:sldId id="441" r:id="rId45"/>
    <p:sldId id="451" r:id="rId46"/>
    <p:sldId id="452" r:id="rId47"/>
    <p:sldId id="442" r:id="rId48"/>
    <p:sldId id="453" r:id="rId49"/>
    <p:sldId id="479" r:id="rId50"/>
    <p:sldId id="454" r:id="rId51"/>
    <p:sldId id="455" r:id="rId52"/>
    <p:sldId id="456" r:id="rId53"/>
    <p:sldId id="457" r:id="rId54"/>
    <p:sldId id="443" r:id="rId55"/>
    <p:sldId id="458" r:id="rId56"/>
    <p:sldId id="459" r:id="rId57"/>
    <p:sldId id="460" r:id="rId58"/>
    <p:sldId id="461" r:id="rId59"/>
    <p:sldId id="462" r:id="rId60"/>
    <p:sldId id="444" r:id="rId61"/>
    <p:sldId id="463" r:id="rId62"/>
    <p:sldId id="464" r:id="rId63"/>
    <p:sldId id="465" r:id="rId64"/>
    <p:sldId id="466" r:id="rId65"/>
    <p:sldId id="445" r:id="rId66"/>
    <p:sldId id="467" r:id="rId67"/>
    <p:sldId id="468" r:id="rId68"/>
    <p:sldId id="470" r:id="rId69"/>
    <p:sldId id="471" r:id="rId70"/>
    <p:sldId id="446" r:id="rId71"/>
    <p:sldId id="473" r:id="rId72"/>
    <p:sldId id="474" r:id="rId73"/>
    <p:sldId id="475" r:id="rId74"/>
    <p:sldId id="476" r:id="rId75"/>
    <p:sldId id="477" r:id="rId76"/>
    <p:sldId id="480" r:id="rId77"/>
    <p:sldId id="478" r:id="rId7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223F9-62BA-400F-886A-D4E35CDE39B6}">
          <p14:sldIdLst>
            <p14:sldId id="320"/>
            <p14:sldId id="441"/>
            <p14:sldId id="451"/>
            <p14:sldId id="452"/>
            <p14:sldId id="442"/>
            <p14:sldId id="453"/>
            <p14:sldId id="479"/>
            <p14:sldId id="454"/>
            <p14:sldId id="455"/>
            <p14:sldId id="456"/>
            <p14:sldId id="457"/>
            <p14:sldId id="443"/>
            <p14:sldId id="458"/>
            <p14:sldId id="459"/>
            <p14:sldId id="460"/>
            <p14:sldId id="461"/>
            <p14:sldId id="462"/>
            <p14:sldId id="444"/>
            <p14:sldId id="463"/>
            <p14:sldId id="464"/>
            <p14:sldId id="465"/>
            <p14:sldId id="466"/>
            <p14:sldId id="445"/>
            <p14:sldId id="467"/>
            <p14:sldId id="468"/>
            <p14:sldId id="470"/>
            <p14:sldId id="471"/>
            <p14:sldId id="446"/>
            <p14:sldId id="473"/>
            <p14:sldId id="474"/>
            <p14:sldId id="475"/>
            <p14:sldId id="476"/>
            <p14:sldId id="477"/>
            <p14:sldId id="480"/>
            <p14:sldId id="4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 autoAdjust="0"/>
    <p:restoredTop sz="96028" autoAdjust="0"/>
  </p:normalViewPr>
  <p:slideViewPr>
    <p:cSldViewPr>
      <p:cViewPr>
        <p:scale>
          <a:sx n="80" d="100"/>
          <a:sy n="80" d="100"/>
        </p:scale>
        <p:origin x="-732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76" Type="http://schemas.openxmlformats.org/officeDocument/2006/relationships/slide" Target="slides/slide33.xml"/><Relationship Id="rId84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2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66" Type="http://schemas.openxmlformats.org/officeDocument/2006/relationships/slide" Target="slides/slide23.xml"/><Relationship Id="rId74" Type="http://schemas.openxmlformats.org/officeDocument/2006/relationships/slide" Target="slides/slide31.xml"/><Relationship Id="rId79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18.xml"/><Relationship Id="rId82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slide" Target="slides/slide5.xml"/><Relationship Id="rId56" Type="http://schemas.openxmlformats.org/officeDocument/2006/relationships/slide" Target="slides/slide13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77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6.xml"/><Relationship Id="rId57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13-Dec-12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13-Dec-12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44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810000" cy="245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2" y="218604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20980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double a = 0.2;</a:t>
            </a:r>
            <a:endParaRPr lang="en-US" sz="1800" dirty="0"/>
          </a:p>
          <a:p>
            <a:r>
              <a:rPr lang="bg-BG" sz="1800" dirty="0"/>
              <a:t>decimal b = 0.3m;</a:t>
            </a:r>
            <a:endParaRPr lang="en-US" sz="1800" dirty="0"/>
          </a:p>
          <a:p>
            <a:r>
              <a:rPr lang="bg-BG" sz="1800" dirty="0"/>
              <a:t>Console.WriteLine(a+b);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6002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28956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null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25263" y="365272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black board, calculate, math, school, tutori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8" y="5181600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133600"/>
            <a:ext cx="747871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string </a:t>
            </a:r>
            <a:r>
              <a:rPr lang="bg-BG" sz="1800" dirty="0" smtClean="0"/>
              <a:t>a </a:t>
            </a:r>
            <a:r>
              <a:rPr lang="bg-BG" sz="1800" dirty="0"/>
              <a:t>= "1";</a:t>
            </a:r>
            <a:endParaRPr lang="en-US" sz="1800" dirty="0"/>
          </a:p>
          <a:p>
            <a:r>
              <a:rPr lang="bg-BG" sz="1800" dirty="0"/>
              <a:t>long b = 1L;</a:t>
            </a:r>
            <a:endParaRPr lang="en-US" sz="1800" dirty="0"/>
          </a:p>
          <a:p>
            <a:r>
              <a:rPr lang="bg-BG" sz="1800" dirty="0"/>
              <a:t>Console.WriteLine(b + a);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1545"/>
            <a:ext cx="23622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1L1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978725" y="3552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 descr="2+2=4, blackboard, calculate, education, math, schoo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95" y="5257800"/>
            <a:ext cx="1342903" cy="13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992008"/>
            <a:ext cx="7924800" cy="1570592"/>
          </a:xfrm>
        </p:spPr>
        <p:txBody>
          <a:bodyPr/>
          <a:lstStyle/>
          <a:p>
            <a:r>
              <a:rPr lang="en-US" dirty="0"/>
              <a:t>Operators, </a:t>
            </a:r>
            <a:r>
              <a:rPr lang="en-US" dirty="0" smtClean="0"/>
              <a:t>Expressions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Statements</a:t>
            </a:r>
          </a:p>
        </p:txBody>
      </p:sp>
      <p:pic>
        <p:nvPicPr>
          <p:cNvPr id="3074" name="Picture 2" descr="http://img.ehowcdn.com/article-new/ehow/images/a08/3p/iq/explain-math-variables-expressions-florida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58408"/>
            <a:ext cx="2552986" cy="1697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325008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47800"/>
            <a:ext cx="7478711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byte number = 0;</a:t>
            </a:r>
            <a:endParaRPr lang="en-US" sz="1800" dirty="0"/>
          </a:p>
          <a:p>
            <a:r>
              <a:rPr lang="bg-BG" sz="1800" dirty="0"/>
              <a:t>for (int i = 0; i &lt;= 32;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number &gt;&gt;= i;</a:t>
            </a:r>
            <a:endParaRPr lang="en-US" sz="1800" dirty="0"/>
          </a:p>
          <a:p>
            <a:r>
              <a:rPr lang="bg-BG" sz="1800" dirty="0"/>
              <a:t>   for (int j = 0; j &gt;= -32; j--)</a:t>
            </a:r>
            <a:endParaRPr lang="en-US" sz="1800" dirty="0"/>
          </a:p>
          <a:p>
            <a:r>
              <a:rPr lang="bg-BG" sz="1800" dirty="0"/>
              <a:t>   {</a:t>
            </a:r>
            <a:endParaRPr lang="en-US" sz="1800" dirty="0"/>
          </a:p>
          <a:p>
            <a:r>
              <a:rPr lang="bg-BG" sz="1800" dirty="0"/>
              <a:t>      number &lt;&lt;= Math.Abs(j);</a:t>
            </a:r>
            <a:endParaRPr lang="en-US" sz="1800" dirty="0"/>
          </a:p>
          <a:p>
            <a:r>
              <a:rPr lang="bg-BG" sz="1800" dirty="0"/>
              <a:t>   }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Console.WriteLine(number);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4038600" cy="219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Run-time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495800"/>
            <a:ext cx="2362200" cy="206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500250" y="45195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2600" y="1692234"/>
            <a:ext cx="3298649" cy="953453"/>
          </a:xfrm>
          <a:prstGeom prst="wedgeRoundRectCallout">
            <a:avLst>
              <a:gd name="adj1" fmla="val -65523"/>
              <a:gd name="adj2" fmla="val 89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shifted left/right is always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73875"/>
            <a:ext cx="7478711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byte b1 = 1;</a:t>
            </a:r>
            <a:endParaRPr lang="en-US" sz="1800" dirty="0"/>
          </a:p>
          <a:p>
            <a:r>
              <a:rPr lang="bg-BG" sz="1800" dirty="0"/>
              <a:t>int i1 = 2;            </a:t>
            </a:r>
            <a:endParaRPr lang="en-US" sz="1800" dirty="0"/>
          </a:p>
          <a:p>
            <a:r>
              <a:rPr lang="bg-BG" sz="1800" dirty="0"/>
              <a:t>int result1 = b1 &lt;&lt; i1;</a:t>
            </a:r>
            <a:endParaRPr lang="en-US" sz="1800" dirty="0"/>
          </a:p>
          <a:p>
            <a:r>
              <a:rPr lang="bg-BG" sz="1800" dirty="0"/>
              <a:t>int result2 = i1 &lt;&lt; b1;</a:t>
            </a:r>
            <a:endParaRPr lang="en-US" sz="1800" dirty="0"/>
          </a:p>
          <a:p>
            <a:r>
              <a:rPr lang="bg-BG" sz="1800" dirty="0"/>
              <a:t>int result3 = (i1 + b1) &lt;&lt; (i1 - b1);</a:t>
            </a:r>
            <a:endParaRPr lang="en-US" sz="1800" dirty="0"/>
          </a:p>
          <a:p>
            <a:r>
              <a:rPr lang="bg-BG" sz="1800" dirty="0"/>
              <a:t>Console.WriteLine("{0}, {1</a:t>
            </a:r>
            <a:r>
              <a:rPr lang="bg-BG" sz="1800" dirty="0" smtClean="0"/>
              <a:t>},</a:t>
            </a:r>
            <a:r>
              <a:rPr lang="en-US" sz="1800" dirty="0" smtClean="0"/>
              <a:t> </a:t>
            </a:r>
            <a:r>
              <a:rPr lang="bg-BG" sz="1800" dirty="0" smtClean="0"/>
              <a:t>{</a:t>
            </a:r>
            <a:r>
              <a:rPr lang="bg-BG" sz="1800" dirty="0"/>
              <a:t>2</a:t>
            </a:r>
            <a:r>
              <a:rPr lang="bg-BG" sz="1800" dirty="0" smtClean="0"/>
              <a:t>}",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bg-BG" sz="1800" dirty="0" smtClean="0"/>
              <a:t>result1,</a:t>
            </a:r>
            <a:r>
              <a:rPr lang="en-US" sz="1800" dirty="0" smtClean="0"/>
              <a:t> </a:t>
            </a:r>
            <a:r>
              <a:rPr lang="bg-BG" sz="1800" dirty="0" smtClean="0"/>
              <a:t>result2,</a:t>
            </a:r>
            <a:r>
              <a:rPr lang="en-US" sz="1800" dirty="0" smtClean="0"/>
              <a:t> </a:t>
            </a:r>
            <a:r>
              <a:rPr lang="bg-BG" sz="1800" dirty="0" smtClean="0"/>
              <a:t>result3</a:t>
            </a:r>
            <a:r>
              <a:rPr lang="bg-BG" sz="1800" dirty="0"/>
              <a:t>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63984" y="3733800"/>
            <a:ext cx="2627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1, 1, 1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3733800"/>
            <a:ext cx="2971800" cy="2514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6, 4, 4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4, 4, 4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050975" y="37519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00512" y="2036326"/>
            <a:ext cx="4452488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double first = 0.0f;</a:t>
            </a:r>
            <a:endParaRPr lang="en-US" sz="1800" dirty="0"/>
          </a:p>
          <a:p>
            <a:r>
              <a:rPr lang="bg-BG" sz="1800" dirty="0"/>
              <a:t>double second = 0.0;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/>
              <a:t>for (int i = 0; i &lt; 12;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 first += 0.1;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/>
              <a:t>for (int i = 0; i &lt; 4;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 second += 0.3;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Console.WriteLine(first==second);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78685"/>
            <a:ext cx="4114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5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38400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73532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021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4312" y="1688617"/>
            <a:ext cx="44524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sz="1800" dirty="0"/>
              <a:t>int n1 = 4;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n2 = 6;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n3 = 8</a:t>
            </a:r>
            <a:r>
              <a:rPr lang="bg-BG" sz="1800" dirty="0" smtClean="0"/>
              <a:t>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result1 = n1 ^ n2 &amp; n3;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result2 = (n1 ^ n2) &amp; n3;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result3 = n1 ^ (n2 &amp; n3);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 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equal12 = result1 == result2;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equal13 = result1 == result3;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equal23 = result2 == result3;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Console.WriteLine("{0}, {1}, {2}", equal12, equal13, equal23);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366421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False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49" y="49712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8800" y="1219200"/>
            <a:ext cx="821756" cy="527804"/>
          </a:xfrm>
          <a:prstGeom prst="wedgeRoundRectCallout">
            <a:avLst>
              <a:gd name="adj1" fmla="val -44210"/>
              <a:gd name="adj2" fmla="val 753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51366" y="1644751"/>
            <a:ext cx="796634" cy="527804"/>
          </a:xfrm>
          <a:prstGeom prst="wedgeRoundRectCallout">
            <a:avLst>
              <a:gd name="adj1" fmla="val -99839"/>
              <a:gd name="adj2" fmla="val 46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18074" y="2069617"/>
            <a:ext cx="936449" cy="527804"/>
          </a:xfrm>
          <a:prstGeom prst="wedgeRoundRectCallout">
            <a:avLst>
              <a:gd name="adj1" fmla="val -84244"/>
              <a:gd name="adj2" fmla="val 19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591297" y="1846613"/>
            <a:ext cx="599703" cy="527804"/>
          </a:xfrm>
          <a:prstGeom prst="wedgeRoundRectCallout">
            <a:avLst>
              <a:gd name="adj1" fmla="val -1875"/>
              <a:gd name="adj2" fmla="val 955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062351" y="2324955"/>
            <a:ext cx="599703" cy="527804"/>
          </a:xfrm>
          <a:prstGeom prst="wedgeRoundRectCallout">
            <a:avLst>
              <a:gd name="adj1" fmla="val -35538"/>
              <a:gd name="adj2" fmla="val 708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576948" y="2749983"/>
            <a:ext cx="599703" cy="527804"/>
          </a:xfrm>
          <a:prstGeom prst="wedgeRoundRectCallout">
            <a:avLst>
              <a:gd name="adj1" fmla="val -116727"/>
              <a:gd name="adj2" fmla="val 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676400" y="5257800"/>
            <a:ext cx="3298649" cy="1379101"/>
          </a:xfrm>
          <a:prstGeom prst="wedgeRoundRectCallout">
            <a:avLst>
              <a:gd name="adj1" fmla="val 23758"/>
              <a:gd name="adj2" fmla="val -756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Bitwise AND has higher priority than bitwise XOR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42" y="914400"/>
            <a:ext cx="8686800" cy="807591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952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a = 3;</a:t>
            </a:r>
          </a:p>
          <a:p>
            <a:r>
              <a:rPr lang="en-US" sz="1800" dirty="0"/>
              <a:t>int b = </a:t>
            </a:r>
            <a:r>
              <a:rPr lang="en-US" sz="1800" dirty="0" smtClean="0"/>
              <a:t>5;</a:t>
            </a:r>
            <a:endParaRPr lang="en-US" sz="1800" dirty="0"/>
          </a:p>
          <a:p>
            <a:r>
              <a:rPr lang="en-US" sz="1800" dirty="0"/>
              <a:t>int result = a+++ ++b;</a:t>
            </a:r>
          </a:p>
          <a:p>
            <a:r>
              <a:rPr lang="bg-BG" sz="1800" dirty="0"/>
              <a:t>Console.WriteLine("{0} {1} {2}", ++a, b++, --result);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240408"/>
            <a:ext cx="270856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5 6 8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799" y="3071065"/>
            <a:ext cx="3639789" cy="3356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18464" y="38449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design, draw, math, openofficeor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8" y="5029197"/>
            <a:ext cx="1447802" cy="14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pic>
        <p:nvPicPr>
          <p:cNvPr id="26627" name="Picture 3" descr="C:\Users\ageorgiev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6576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  <p:pic>
        <p:nvPicPr>
          <p:cNvPr id="26628" name="Picture 4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95" y="1981200"/>
            <a:ext cx="352120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092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/>
              <a:t>Indicate the correct statement for the following </a:t>
            </a:r>
            <a:r>
              <a:rPr lang="en-US" dirty="0" smtClean="0"/>
              <a:t>line of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297668"/>
            <a:ext cx="747871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Console.Write("Full line{0}", 1, 2);</a:t>
            </a:r>
            <a:endParaRPr lang="nn-NO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895600"/>
            <a:ext cx="8686800" cy="354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 next print operation will result in a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next print operation will start on the same line</a:t>
            </a:r>
            <a:endParaRPr lang="en-US" sz="2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is an invalid method call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print operation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will cause 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There is no </a:t>
            </a:r>
            <a:r>
              <a:rPr lang="en-US" sz="27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method in the </a:t>
            </a:r>
            <a:r>
              <a:rPr lang="en-US" sz="27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class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04700" y="391350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75" y="1676400"/>
            <a:ext cx="5564851" cy="228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1219200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750"/>
            <a:ext cx="8686800" cy="1066800"/>
          </a:xfrm>
        </p:spPr>
        <p:txBody>
          <a:bodyPr/>
          <a:lstStyle/>
          <a:p>
            <a:r>
              <a:rPr lang="en-US" dirty="0"/>
              <a:t>Which line of code should be used if we want to ensure that the decimal separator is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319683"/>
            <a:ext cx="86106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Console.SetDecimalSeparator('.');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Console.DecimalSeparator = '.';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Console.CurrentCulture = CultureInfo.InvariantCulture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double.Parse(1.2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CultureInfo.InvariantCulture;	</a:t>
            </a: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45275" y="53055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r>
              <a:rPr lang="en-US" dirty="0"/>
              <a:t>What will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dirty="0"/>
              <a:t> return when there aren't any available lines to read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"\0"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'\0'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null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Compile time error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Run-time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26472" y="41672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C:\Users\ageorgieva\Desktop\Untitle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3810"/>
            <a:ext cx="2667000" cy="20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270"/>
            <a:ext cx="8686800" cy="1600200"/>
          </a:xfrm>
        </p:spPr>
        <p:txBody>
          <a:bodyPr/>
          <a:lstStyle/>
          <a:p>
            <a:r>
              <a:rPr lang="en-US" sz="3000" dirty="0"/>
              <a:t>How many consecutive intervals will be printed between the two digits (1 and 2) after the execution of the following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42947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/>
              <a:t>int </a:t>
            </a:r>
            <a:r>
              <a:rPr lang="bg-BG" sz="1800" dirty="0"/>
              <a:t>a = 1;</a:t>
            </a:r>
            <a:endParaRPr lang="en-US" sz="1800" dirty="0"/>
          </a:p>
          <a:p>
            <a:r>
              <a:rPr lang="bg-BG" sz="1800" dirty="0" smtClean="0"/>
              <a:t>int </a:t>
            </a:r>
            <a:r>
              <a:rPr lang="bg-BG" sz="1800" dirty="0"/>
              <a:t>b = 2;</a:t>
            </a:r>
            <a:endParaRPr lang="en-US" sz="1800" dirty="0"/>
          </a:p>
          <a:p>
            <a:r>
              <a:rPr lang="bg-BG" sz="1800" dirty="0" smtClean="0"/>
              <a:t>Console.Write</a:t>
            </a:r>
            <a:r>
              <a:rPr lang="bg-BG" sz="1800" dirty="0"/>
              <a:t>("{0,-10}{1,10}", a, b</a:t>
            </a:r>
            <a:r>
              <a:rPr lang="bg-BG" sz="1800" dirty="0" smtClean="0"/>
              <a:t>);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429000"/>
            <a:ext cx="70866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code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803565" y="55160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29694"/>
            <a:ext cx="2057400" cy="116519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7652" name="Picture 4" descr="C:\Users\ageorgieva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66825"/>
            <a:ext cx="3352800" cy="338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16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1524000"/>
            <a:ext cx="7478711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 isTrue = true;</a:t>
            </a:r>
          </a:p>
          <a:p>
            <a:r>
              <a:rPr lang="en-US" sz="1800" dirty="0"/>
              <a:t>bool isFalse = false;</a:t>
            </a:r>
          </a:p>
          <a:p>
            <a:r>
              <a:rPr lang="en-US" sz="1800" dirty="0"/>
              <a:t>if (!!(!(isTrue &amp;&amp; isFalse) || !(isTrue || isFalse)))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Console.WriteLine(isFalse);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Console.WriteLine(isTrue);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36" y="4648200"/>
            <a:ext cx="446116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20238" y="60927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447800"/>
            <a:ext cx="299082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i = 1;</a:t>
            </a:r>
          </a:p>
          <a:p>
            <a:r>
              <a:rPr lang="en-US" sz="1800" dirty="0"/>
              <a:t>int j = 1;</a:t>
            </a:r>
          </a:p>
          <a:p>
            <a:r>
              <a:rPr lang="en-US" sz="1800" dirty="0"/>
              <a:t>switch (i)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case </a:t>
            </a:r>
            <a:r>
              <a:rPr lang="en-US" sz="1800" dirty="0"/>
              <a:t>1: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i </a:t>
            </a:r>
            <a:r>
              <a:rPr lang="en-US" sz="1800" dirty="0"/>
              <a:t>= 1;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j: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2;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i: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3;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4;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Console.WriteLine(i);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08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91000" y="41998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89" name="Picture 1" descr="C:\Users\ageorgieva\Desktop\Untitled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50" y="1981199"/>
            <a:ext cx="1717016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41675" y="1295400"/>
            <a:ext cx="3298649" cy="953453"/>
          </a:xfrm>
          <a:prstGeom prst="wedgeRoundRectCallout">
            <a:avLst>
              <a:gd name="adj1" fmla="val -41403"/>
              <a:gd name="adj2" fmla="val 90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value must be a constant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number = 5;</a:t>
            </a:r>
          </a:p>
          <a:p>
            <a:r>
              <a:rPr lang="en-US" sz="1800" dirty="0"/>
              <a:t>if (number++ == ++number)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+ 1);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+ 2);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638" y="43434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s-E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3545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62300" y="439881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973282"/>
            <a:ext cx="33718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int? number = new int?();</a:t>
            </a:r>
          </a:p>
          <a:p>
            <a:r>
              <a:rPr lang="en-US" sz="1800" dirty="0"/>
              <a:t>switch (number)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case 1: Console.Write(1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2: Console.Write(2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3: Console.Write(3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null: Console.Write(4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 Console.Write(5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2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83775" y="366946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96792"/>
            <a:ext cx="1868632" cy="135289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t2.gstatic.com/images?q=tbn:ANd9GcSbw3rwSzYP-Ss5aVXwNe_Y__9i8akR8-q9iR0-A0w-BcHGVRkQnL87XP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90259"/>
            <a:ext cx="3276600" cy="3134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0"/>
            <a:ext cx="7924800" cy="6858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53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count = 0;</a:t>
            </a:r>
          </a:p>
          <a:p>
            <a:r>
              <a:rPr lang="nn-NO" sz="1800" dirty="0"/>
              <a:t>for (int i = 1, j = 2; i &lt; j; i++, j++)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count++;</a:t>
            </a:r>
          </a:p>
          <a:p>
            <a:r>
              <a:rPr lang="en-US" sz="1800" dirty="0"/>
              <a:t>    if (i == 3) i++; break;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Console.WriteLine(count);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8862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1834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455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Indicate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incorrect</a:t>
            </a:r>
            <a:r>
              <a:rPr lang="en-US" dirty="0"/>
              <a:t> purpose of the Framework Class Library (FCL</a:t>
            </a:r>
            <a:r>
              <a:rPr lang="en-US" dirty="0" smtClean="0"/>
              <a:t>)?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console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WPF and Silverlight rich-media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iOS and Android </a:t>
            </a:r>
            <a:r>
              <a:rPr lang="en-US" sz="2800" dirty="0" smtClean="0"/>
              <a:t>applications</a:t>
            </a:r>
            <a:endParaRPr lang="en-US" sz="2800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Windows Forms GUI 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web applications (dynamic Web sites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0449" y="3727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 smtClean="0"/>
              <a:t>What will be printed on the console when the following code is executed?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674687" y="2438400"/>
            <a:ext cx="465931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string[] elements = { "ab", "12" };</a:t>
            </a:r>
          </a:p>
          <a:p>
            <a:r>
              <a:rPr lang="en-US" sz="1800" dirty="0"/>
              <a:t>foreach (var e in elements)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foreach (var ch in e)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Console.Write(ch);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Console.Write(e);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752600"/>
            <a:ext cx="3470562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abab1212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ab12ab12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603175" y="28211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1050981" y="5445081"/>
            <a:ext cx="2031283" cy="116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int n = 4, f = 0;</a:t>
            </a:r>
          </a:p>
          <a:p>
            <a:r>
              <a:rPr lang="pt-BR" sz="1800" dirty="0"/>
              <a:t>do</a:t>
            </a:r>
          </a:p>
          <a:p>
            <a:r>
              <a:rPr lang="pt-BR" sz="1800" dirty="0"/>
              <a:t>{</a:t>
            </a:r>
          </a:p>
          <a:p>
            <a:r>
              <a:rPr lang="pt-BR" sz="1800" dirty="0"/>
              <a:t>  f *= n;</a:t>
            </a:r>
          </a:p>
          <a:p>
            <a:r>
              <a:rPr lang="pt-BR" sz="1800" dirty="0"/>
              <a:t>  n--;</a:t>
            </a:r>
          </a:p>
          <a:p>
            <a:r>
              <a:rPr lang="pt-BR" sz="1800" dirty="0"/>
              <a:t>}</a:t>
            </a:r>
          </a:p>
          <a:p>
            <a:r>
              <a:rPr lang="pt-BR" sz="1800" dirty="0"/>
              <a:t>while (n &gt; 0);</a:t>
            </a:r>
          </a:p>
          <a:p>
            <a:r>
              <a:rPr lang="pt-BR" sz="1800" dirty="0"/>
              <a:t>Console.WriteLine(f);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198505"/>
            <a:ext cx="4689762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3986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9238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for (int i = 1; i &lt;= 4; i = i * 2)</a:t>
            </a:r>
          </a:p>
          <a:p>
            <a:r>
              <a:rPr lang="nn-NO" sz="1800" dirty="0"/>
              <a:t>{</a:t>
            </a:r>
          </a:p>
          <a:p>
            <a:r>
              <a:rPr lang="nn-NO" sz="1800" dirty="0"/>
              <a:t>  Console.Write(i + " ");</a:t>
            </a:r>
          </a:p>
          <a:p>
            <a:r>
              <a:rPr lang="nn-NO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9261" y="37068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29000"/>
            <a:ext cx="25908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74375" y="3710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77000" y="5622263"/>
            <a:ext cx="1912569" cy="778537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712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027872"/>
            <a:ext cx="747871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int sum = 0;</a:t>
            </a:r>
          </a:p>
          <a:p>
            <a:r>
              <a:rPr lang="nn-NO" sz="1800" dirty="0"/>
              <a:t>while (sum &lt; 10)</a:t>
            </a:r>
          </a:p>
          <a:p>
            <a:r>
              <a:rPr lang="nn-NO" sz="1800" dirty="0"/>
              <a:t>  for (int i = 0; i &lt;= 2; i++)</a:t>
            </a:r>
          </a:p>
          <a:p>
            <a:r>
              <a:rPr lang="nn-NO" sz="1800" dirty="0"/>
              <a:t>    sum += i;</a:t>
            </a:r>
          </a:p>
          <a:p>
            <a:r>
              <a:rPr lang="nn-NO" sz="1800" dirty="0"/>
              <a:t>Console.WriteLine(sum);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6461" y="38592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3810000"/>
            <a:ext cx="2590800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255325" y="385920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*** Try </a:t>
            </a:r>
            <a:r>
              <a:rPr lang="en-US" dirty="0"/>
              <a:t>your </a:t>
            </a:r>
            <a:r>
              <a:rPr lang="en-US" dirty="0" smtClean="0"/>
              <a:t>luck! </a:t>
            </a:r>
            <a:r>
              <a:rPr lang="en-US" dirty="0"/>
              <a:t>What will be written on the console when the following code is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33401" y="1939766"/>
            <a:ext cx="8077199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int toto = 1;</a:t>
            </a:r>
          </a:p>
          <a:p>
            <a:r>
              <a:rPr lang="en-US" sz="1700" dirty="0"/>
              <a:t>for (int i = 2; i &lt;= 4; i++, toto++)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for (int j = i - 1; j &lt; i + 1; j += 2, toto += i &lt; j ? 1 : -1)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    toto &lt;&lt;= 2;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}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}</a:t>
            </a:r>
          </a:p>
          <a:p>
            <a:r>
              <a:rPr lang="en-US" sz="1700" dirty="0"/>
              <a:t>Console.WriteLine(toto - 57);</a:t>
            </a:r>
            <a:endParaRPr lang="nn-NO" sz="17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5638" y="4191000"/>
            <a:ext cx="1794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42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21277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536869" y="58897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http://coachdawnwrites.com/wp-content/uploads/2011/02/four-leaf-cl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74" y="4679841"/>
            <a:ext cx="1559626" cy="1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3569"/>
            <a:ext cx="8686800" cy="5181600"/>
          </a:xfrm>
        </p:spPr>
        <p:txBody>
          <a:bodyPr/>
          <a:lstStyle/>
          <a:p>
            <a:r>
              <a:rPr lang="en-US" dirty="0"/>
              <a:t>Indicate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incorrect</a:t>
            </a:r>
            <a:r>
              <a:rPr lang="en-US" dirty="0"/>
              <a:t> purpose of the Visual Studio IDE?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images		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Design user interface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Write code in many languages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Execute / test / debug applications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Browse help and </a:t>
            </a:r>
            <a:r>
              <a:rPr lang="en-US" dirty="0" smtClean="0"/>
              <a:t>web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excel </a:t>
            </a:r>
            <a:r>
              <a:rPr lang="en-US" dirty="0" smtClean="0"/>
              <a:t>documents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Manage </a:t>
            </a:r>
            <a:r>
              <a:rPr lang="en-US" dirty="0"/>
              <a:t>project's </a:t>
            </a:r>
            <a:r>
              <a:rPr lang="en-US" dirty="0" smtClean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7200" y="487976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82" y="53340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999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1447800"/>
          </a:xfrm>
        </p:spPr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Variables</a:t>
            </a:r>
          </a:p>
        </p:txBody>
      </p:sp>
      <p:pic>
        <p:nvPicPr>
          <p:cNvPr id="7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445549" y="1371600"/>
            <a:ext cx="4252902" cy="2707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1500" y="2018705"/>
            <a:ext cx="5676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char zero = '0';</a:t>
            </a:r>
          </a:p>
          <a:p>
            <a:r>
              <a:rPr lang="en-US" sz="1800" noProof="1" smtClean="0"/>
              <a:t>char one = '1';</a:t>
            </a:r>
          </a:p>
          <a:p>
            <a:r>
              <a:rPr lang="en-US" sz="1800" noProof="1" smtClean="0"/>
              <a:t>char two = '2';</a:t>
            </a:r>
          </a:p>
          <a:p>
            <a:r>
              <a:rPr lang="en-US" sz="1800" noProof="1" smtClean="0"/>
              <a:t>char three = '3';</a:t>
            </a:r>
          </a:p>
          <a:p>
            <a:r>
              <a:rPr lang="en-US" sz="1800" noProof="1" smtClean="0"/>
              <a:t>char four = '4';</a:t>
            </a:r>
          </a:p>
          <a:p>
            <a:r>
              <a:rPr lang="en-US" sz="1800" noProof="1" smtClean="0"/>
              <a:t>char five = '5';</a:t>
            </a:r>
          </a:p>
          <a:p>
            <a:r>
              <a:rPr lang="en-US" sz="1800" noProof="1" smtClean="0"/>
              <a:t>char six = '6';</a:t>
            </a:r>
          </a:p>
          <a:p>
            <a:r>
              <a:rPr lang="en-US" sz="1800" noProof="1" smtClean="0"/>
              <a:t>char seven = '7';</a:t>
            </a:r>
          </a:p>
          <a:p>
            <a:r>
              <a:rPr lang="en-US" sz="1800" noProof="1" smtClean="0"/>
              <a:t>char eight = '8';</a:t>
            </a:r>
          </a:p>
          <a:p>
            <a:r>
              <a:rPr lang="en-US" sz="1800" noProof="1" smtClean="0"/>
              <a:t>char nine = '9';</a:t>
            </a:r>
          </a:p>
          <a:p>
            <a:r>
              <a:rPr lang="en-US" sz="1800" noProof="1" smtClean="0"/>
              <a:t> </a:t>
            </a:r>
          </a:p>
          <a:p>
            <a:r>
              <a:rPr lang="en-US" sz="1800" noProof="1" smtClean="0"/>
              <a:t>string ns = (nine + two + five).ToString();</a:t>
            </a:r>
          </a:p>
          <a:p>
            <a:r>
              <a:rPr lang="en-US" sz="1800" noProof="1" smtClean="0"/>
              <a:t>int n = ((nine - '0') * 10 + two - '0')</a:t>
            </a:r>
          </a:p>
          <a:p>
            <a:r>
              <a:rPr lang="en-US" sz="1800" noProof="1" smtClean="0"/>
              <a:t> * 10 + five - '0';</a:t>
            </a:r>
          </a:p>
          <a:p>
            <a:r>
              <a:rPr lang="en-US" sz="1800" noProof="1" smtClean="0"/>
              <a:t>Console.WriteLine(n == ns);</a:t>
            </a:r>
            <a:endParaRPr lang="en-US" sz="1800" noProof="1"/>
          </a:p>
        </p:txBody>
      </p:sp>
      <p:sp>
        <p:nvSpPr>
          <p:cNvPr id="5" name="TextBox 4"/>
          <p:cNvSpPr txBox="1"/>
          <p:nvPr/>
        </p:nvSpPr>
        <p:spPr>
          <a:xfrm>
            <a:off x="6096000" y="1828800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True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925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1850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</a:t>
            </a: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error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Compile time error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6386950" y="54745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085850" y="1637705"/>
            <a:ext cx="6819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char zero = '0';</a:t>
            </a:r>
          </a:p>
          <a:p>
            <a:r>
              <a:rPr lang="en-US" sz="1800" noProof="1" smtClean="0"/>
              <a:t>char one = '1';</a:t>
            </a:r>
          </a:p>
          <a:p>
            <a:r>
              <a:rPr lang="en-US" sz="1800" noProof="1" smtClean="0"/>
              <a:t>char two = '2';</a:t>
            </a:r>
          </a:p>
          <a:p>
            <a:r>
              <a:rPr lang="en-US" sz="1800" noProof="1" smtClean="0"/>
              <a:t>char three = '3';</a:t>
            </a:r>
          </a:p>
          <a:p>
            <a:r>
              <a:rPr lang="en-US" sz="1800" noProof="1" smtClean="0"/>
              <a:t>char four = '4';</a:t>
            </a:r>
          </a:p>
          <a:p>
            <a:r>
              <a:rPr lang="en-US" sz="1800" noProof="1" smtClean="0"/>
              <a:t>char five = '5';</a:t>
            </a:r>
          </a:p>
          <a:p>
            <a:r>
              <a:rPr lang="en-US" sz="1800" noProof="1" smtClean="0"/>
              <a:t>char six = '6';</a:t>
            </a:r>
          </a:p>
          <a:p>
            <a:r>
              <a:rPr lang="en-US" sz="1800" noProof="1" smtClean="0"/>
              <a:t>char seven = '7';</a:t>
            </a:r>
          </a:p>
          <a:p>
            <a:r>
              <a:rPr lang="en-US" sz="1800" noProof="1" smtClean="0"/>
              <a:t>char eight = '8';</a:t>
            </a:r>
          </a:p>
          <a:p>
            <a:r>
              <a:rPr lang="en-US" sz="1800" noProof="1" smtClean="0"/>
              <a:t>char nine = '9';</a:t>
            </a:r>
          </a:p>
          <a:p>
            <a:r>
              <a:rPr lang="en-US" sz="1800" noProof="1" smtClean="0"/>
              <a:t> </a:t>
            </a:r>
          </a:p>
          <a:p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1800" noProof="1" smtClean="0"/>
              <a:t> ns = (nine + two + five).ToString();</a:t>
            </a:r>
          </a:p>
          <a:p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1800" noProof="1" smtClean="0"/>
              <a:t> n = ((nine - '0') * 10 + two - '0')</a:t>
            </a:r>
          </a:p>
          <a:p>
            <a:r>
              <a:rPr lang="en-US" sz="1800" noProof="1" smtClean="0"/>
              <a:t> * 10 + five - '0';</a:t>
            </a:r>
          </a:p>
          <a:p>
            <a:r>
              <a:rPr lang="en-US" sz="1800" noProof="1" smtClean="0"/>
              <a:t>Console.WriteLine(n</a:t>
            </a:r>
            <a:r>
              <a:rPr lang="en-US" sz="1800" noProof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.ToString() </a:t>
            </a:r>
            <a:r>
              <a:rPr lang="en-US" sz="1800" noProof="1" smtClean="0"/>
              <a:t>== ns);</a:t>
            </a:r>
            <a:endParaRPr lang="en-US" sz="1800" noProof="1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3600" y="5523547"/>
            <a:ext cx="2971800" cy="953453"/>
          </a:xfrm>
          <a:prstGeom prst="wedgeRoundRectCallout">
            <a:avLst>
              <a:gd name="adj1" fmla="val -90498"/>
              <a:gd name="adj2" fmla="val 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type should be converted to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string</a:t>
            </a:r>
            <a:endParaRPr lang="bg-BG" sz="24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9812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323505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 smtClean="0"/>
              <a:t>int i = 0x10; </a:t>
            </a:r>
          </a:p>
          <a:p>
            <a:r>
              <a:rPr lang="nn-NO" sz="1800" dirty="0" smtClean="0"/>
              <a:t>int j = 0x2;</a:t>
            </a:r>
          </a:p>
          <a:p>
            <a:r>
              <a:rPr lang="nn-NO" sz="1800" dirty="0" smtClean="0"/>
              <a:t>Console.WriteLine(i&lt;&lt;j);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196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55907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</a:p>
        </p:txBody>
      </p:sp>
      <p:pic>
        <p:nvPicPr>
          <p:cNvPr id="13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134" y="5334001"/>
            <a:ext cx="2165466" cy="970726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590801" y="1819452"/>
            <a:ext cx="685800" cy="527804"/>
          </a:xfrm>
          <a:prstGeom prst="wedgeRoundRectCallout">
            <a:avLst>
              <a:gd name="adj1" fmla="val -56409"/>
              <a:gd name="adj2" fmla="val 82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34097" y="2209800"/>
            <a:ext cx="675903" cy="527804"/>
          </a:xfrm>
          <a:prstGeom prst="wedgeRoundRectCallout">
            <a:avLst>
              <a:gd name="adj1" fmla="val -130551"/>
              <a:gd name="adj2" fmla="val 55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4145"/>
            <a:ext cx="8686800" cy="16764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8" y="2243650"/>
            <a:ext cx="7478711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 str = </a:t>
            </a:r>
            <a:r>
              <a:rPr lang="en-US" sz="1800" dirty="0" smtClean="0"/>
              <a:t>@"\\//\""\'\""";</a:t>
            </a:r>
            <a:endParaRPr lang="en-US" sz="1800" dirty="0"/>
          </a:p>
          <a:p>
            <a:r>
              <a:rPr lang="bg-BG" sz="1800" dirty="0"/>
              <a:t>Console.WriteLine(str);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96745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58" y="3196745"/>
            <a:ext cx="3429000" cy="289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\\//\"\'\"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073725" y="32548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4C1E5638-9D28-459C-84BE-39D22AF5C3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0D4DD19-627C-4C9B-9A1C-E79DB8F4AA0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6618F7B-19A4-45D1-8AE8-3CBEB1CFA45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A2EB6F-D701-427A-93FF-C27574F3BB0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A8AB502-85CB-4CD1-8FFB-73444A01585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FEAC770-498B-45B7-ABBE-372523FD62B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78BB56F-BABC-4D02-B5E8-BD0B70C47D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2D98BF2-F64F-4BF0-81F1-D74FA69D567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14F74C2-7176-458B-AD4B-956CC6225A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2033FA-5B77-4519-8A1C-D52892A4931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8E5FF9D-1C43-40A8-923E-3AA22B9EBD1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892BE59-D651-42A8-AFFA-D6F5905F65D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68FB23A-A06E-4629-B396-C1B3FC6640B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1AD6D8D-8F2A-4F66-900F-EE7F699EC1E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10D0639-0BDE-45B6-A7E7-59690431069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B752BFA-8DC2-4BEE-8BA9-02063F7CA4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E1F0069-D9DF-45FA-A793-EF9B5A7B6B4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2ED33FE-94D7-4A54-A64B-A956FFBCA2E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E68A095-30A9-4398-944C-F74BA1532E0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FC9EAF8-EBA2-411C-956D-B2C9993CAC3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A460453-F969-4D09-A8C0-03274EEADE7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CD8507E-DD91-47C4-BCB7-9111AB1C4D9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2CC3642-9EC8-44F4-9DBC-FA2A89E58EE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1B481DD-3002-4536-89A3-C190E63347F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9831552-885F-4FBA-9B6D-5C0FAB3155B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30D810-A325-49EE-8AD7-9E74D5141C6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78E3D0D-0C2D-4167-832D-767329C732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6415</TotalTime>
  <Words>1677</Words>
  <Application>Microsoft Office PowerPoint</Application>
  <PresentationFormat>On-screen Show (4:3)</PresentationFormat>
  <Paragraphs>482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Academy</vt:lpstr>
      <vt:lpstr>C# Test Preparation</vt:lpstr>
      <vt:lpstr>Introduction to Programming</vt:lpstr>
      <vt:lpstr>Question</vt:lpstr>
      <vt:lpstr>Question</vt:lpstr>
      <vt:lpstr>Primitive Data Types and Variables</vt:lpstr>
      <vt:lpstr>Question</vt:lpstr>
      <vt:lpstr>Answer</vt:lpstr>
      <vt:lpstr>Question</vt:lpstr>
      <vt:lpstr>Question</vt:lpstr>
      <vt:lpstr>Question</vt:lpstr>
      <vt:lpstr>Question</vt:lpstr>
      <vt:lpstr>Operators, Expressions and Statements</vt:lpstr>
      <vt:lpstr>Question</vt:lpstr>
      <vt:lpstr>Question</vt:lpstr>
      <vt:lpstr>Question</vt:lpstr>
      <vt:lpstr>Question</vt:lpstr>
      <vt:lpstr>Question</vt:lpstr>
      <vt:lpstr>Console Input and Output</vt:lpstr>
      <vt:lpstr>Question</vt:lpstr>
      <vt:lpstr>Question</vt:lpstr>
      <vt:lpstr>Question</vt:lpstr>
      <vt:lpstr>Question</vt:lpstr>
      <vt:lpstr>Conditional Statements</vt:lpstr>
      <vt:lpstr>Question</vt:lpstr>
      <vt:lpstr>Question</vt:lpstr>
      <vt:lpstr>Question</vt:lpstr>
      <vt:lpstr>Question</vt:lpstr>
      <vt:lpstr>Loops</vt:lpstr>
      <vt:lpstr>Question</vt:lpstr>
      <vt:lpstr>Question</vt:lpstr>
      <vt:lpstr>Question</vt:lpstr>
      <vt:lpstr>Question</vt:lpstr>
      <vt:lpstr>Question</vt:lpstr>
      <vt:lpstr>Question</vt:lpstr>
      <vt:lpstr>C# Test Preparation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1024</cp:revision>
  <dcterms:created xsi:type="dcterms:W3CDTF">2007-12-08T16:03:35Z</dcterms:created>
  <dcterms:modified xsi:type="dcterms:W3CDTF">2012-12-13T07:48:49Z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