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35" r:id="rId3"/>
    <p:sldId id="337" r:id="rId4"/>
    <p:sldId id="413" r:id="rId5"/>
    <p:sldId id="406" r:id="rId6"/>
    <p:sldId id="407" r:id="rId7"/>
    <p:sldId id="409" r:id="rId8"/>
    <p:sldId id="410" r:id="rId9"/>
    <p:sldId id="411" r:id="rId10"/>
    <p:sldId id="412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339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7" r:id="rId35"/>
    <p:sldId id="438" r:id="rId36"/>
    <p:sldId id="436" r:id="rId37"/>
    <p:sldId id="401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60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AA0EE-1E6F-447A-B3CC-2E5A70B148E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378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8BB38-30F5-41CC-B3AE-0385BE4C0B1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928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60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989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207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8BB38-30F5-41CC-B3AE-0385BE4C0B1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928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8BB38-30F5-41CC-B3AE-0385BE4C0B1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9282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8BB38-30F5-41CC-B3AE-0385BE4C0B15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928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8116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sz="4800" dirty="0" smtClean="0"/>
              <a:t>Math Expressions</a:t>
            </a:r>
            <a:r>
              <a:rPr lang="en-US" sz="4800" dirty="0"/>
              <a:t> Calculator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RPN and Shunting-yard algorithm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Assistant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/>
              <a:t>Ivaylo.Kenov@Telerik.com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20" y="462642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4365172"/>
            <a:ext cx="2881438" cy="21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36" y="1295400"/>
            <a:ext cx="5514864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289425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164824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734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LIFO (Last In First Out) structure 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inserted (push) at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removed (pop) from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the </a:t>
            </a:r>
            <a:r>
              <a:rPr lang="en-US" dirty="0" smtClean="0"/>
              <a:t>execution stack </a:t>
            </a:r>
            <a:r>
              <a:rPr lang="en-US" dirty="0"/>
              <a:t>of the program </a:t>
            </a:r>
          </a:p>
          <a:p>
            <a:pPr>
              <a:lnSpc>
                <a:spcPts val="36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028730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/>
              <a:t> data </a:t>
            </a:r>
            <a:r>
              <a:rPr lang="en-US" dirty="0" smtClean="0"/>
              <a:t>structure using </a:t>
            </a:r>
            <a:r>
              <a:rPr lang="en-US" dirty="0"/>
              <a:t>an array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  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Push(T)</a:t>
            </a:r>
            <a:r>
              <a:rPr lang="en-US" dirty="0" smtClean="0"/>
              <a:t> </a:t>
            </a:r>
            <a:r>
              <a:rPr lang="en-US" dirty="0"/>
              <a:t>– inserts elements to the stack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– removes and returns the top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4171581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top element of the stack without removing it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stack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stack to an </a:t>
            </a:r>
            <a:r>
              <a:rPr lang="en-US" dirty="0" smtClean="0"/>
              <a:t>array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– </a:t>
            </a:r>
            <a:r>
              <a:rPr lang="en-US" dirty="0"/>
              <a:t>sets the capacity to </a:t>
            </a:r>
            <a:br>
              <a:rPr lang="en-US" dirty="0"/>
            </a:br>
            <a:r>
              <a:rPr lang="en-US" dirty="0"/>
              <a:t>the actual number of elements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8538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000" dirty="0"/>
              <a:t> methods</a:t>
            </a:r>
            <a:endParaRPr lang="bg-BG" sz="3000" dirty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609601" y="1905000"/>
            <a:ext cx="79248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stack.Push("1. Ivan");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stack.Push("2. Nikolay");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stack.Push("3. Maria");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stack.Push("4. George");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Console.WriteLine("Top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stack.Peek());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(stack.Count &gt; 0)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personName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Console.WriteLine(personName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93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804645"/>
            <a:ext cx="3581400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8200" y="3564624"/>
            <a:ext cx="3581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img.photobucket.com/albums/v701/cherrycher/magazine_st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0" t="-8823" r="-5600" b="-8823"/>
          <a:stretch>
            <a:fillRect/>
          </a:stretch>
        </p:blipFill>
        <p:spPr bwMode="auto">
          <a:xfrm>
            <a:off x="1066800" y="1636059"/>
            <a:ext cx="3048000" cy="3585882"/>
          </a:xfrm>
          <a:prstGeom prst="roundRect">
            <a:avLst>
              <a:gd name="adj" fmla="val 96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63110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inserted at </a:t>
            </a:r>
            <a:r>
              <a:rPr lang="en-US" dirty="0" smtClean="0"/>
              <a:t>the tail (Enqueue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removed </a:t>
            </a:r>
            <a:r>
              <a:rPr lang="en-US" dirty="0" smtClean="0"/>
              <a:t>from the </a:t>
            </a:r>
            <a:r>
              <a:rPr lang="en-US" dirty="0"/>
              <a:t>head </a:t>
            </a:r>
            <a:r>
              <a:rPr lang="en-US" dirty="0" smtClean="0"/>
              <a:t>(</a:t>
            </a:r>
            <a:r>
              <a:rPr lang="en-US" noProof="1" smtClean="0"/>
              <a:t>Dequeue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</a:t>
            </a:r>
            <a:r>
              <a:rPr lang="en-US" dirty="0"/>
              <a:t>queues, </a:t>
            </a:r>
            <a:r>
              <a:rPr lang="en-US" dirty="0" smtClean="0"/>
              <a:t>message queues,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(using pointers)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156494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queue data structure using </a:t>
            </a:r>
            <a:r>
              <a:rPr lang="en-US" dirty="0" smtClean="0"/>
              <a:t>a circular resizable array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Queue&lt;int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Enqueue(T)</a:t>
            </a:r>
            <a:r>
              <a:rPr lang="en-US" dirty="0" smtClean="0"/>
              <a:t> </a:t>
            </a:r>
            <a:r>
              <a:rPr lang="en-US" dirty="0"/>
              <a:t>– adds an element to the</a:t>
            </a:r>
            <a:br>
              <a:rPr lang="en-US" dirty="0"/>
            </a:br>
            <a:r>
              <a:rPr lang="en-US" dirty="0"/>
              <a:t>end of the queue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dirty="0" smtClean="0"/>
              <a:t> </a:t>
            </a:r>
            <a:r>
              <a:rPr lang="en-US" dirty="0"/>
              <a:t>– removes and returns the element at the beginning of the queue</a:t>
            </a:r>
          </a:p>
        </p:txBody>
      </p:sp>
    </p:spTree>
    <p:extLst>
      <p:ext uri="{BB962C8B-B14F-4D97-AF65-F5344CB8AC3E}">
        <p14:creationId xmlns:p14="http://schemas.microsoft.com/office/powerpoint/2010/main" val="418777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element at the beginning of the queue </a:t>
            </a:r>
            <a:r>
              <a:rPr lang="en-US" dirty="0" smtClean="0"/>
              <a:t>without removing </a:t>
            </a:r>
            <a:r>
              <a:rPr lang="en-US" dirty="0"/>
              <a:t>it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queue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queue </a:t>
            </a:r>
            <a:r>
              <a:rPr lang="en-US" dirty="0" smtClean="0"/>
              <a:t>to an array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</a:t>
            </a:r>
            <a:r>
              <a:rPr lang="en-US" dirty="0"/>
              <a:t>– sets the capacity to the actual number of elements in the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527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noProof="1" smtClean="0"/>
              <a:t> </a:t>
            </a:r>
            <a:r>
              <a:rPr lang="en-US" noProof="1"/>
              <a:t>–</a:t>
            </a:r>
            <a:r>
              <a:rPr lang="bg-BG" dirty="0"/>
              <a:t> </a:t>
            </a:r>
            <a:r>
              <a:rPr lang="en-US" noProof="1"/>
              <a:t>Example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76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3000" noProof="1"/>
              <a:t> methods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684214" y="1935163"/>
            <a:ext cx="7773986" cy="4409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One");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Two");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Three");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Four");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(queue.Count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queue.Dequeue();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84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http://lfca.net/images/stack-of-book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64011"/>
            <a:ext cx="1571625" cy="2333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Pre-requirements</a:t>
            </a:r>
          </a:p>
          <a:p>
            <a:pPr marL="804863" lvl="1" indent="-457200">
              <a:lnSpc>
                <a:spcPts val="3600"/>
              </a:lnSpc>
            </a:pPr>
            <a:r>
              <a:rPr lang="en-US" dirty="0" smtClean="0"/>
              <a:t>List</a:t>
            </a:r>
          </a:p>
          <a:p>
            <a:pPr marL="804863" lvl="1" indent="-457200">
              <a:lnSpc>
                <a:spcPts val="3600"/>
              </a:lnSpc>
            </a:pPr>
            <a:r>
              <a:rPr lang="en-US" dirty="0" smtClean="0"/>
              <a:t>Stack</a:t>
            </a:r>
          </a:p>
          <a:p>
            <a:pPr marL="804863" lvl="1" indent="-457200">
              <a:lnSpc>
                <a:spcPts val="3600"/>
              </a:lnSpc>
            </a:pPr>
            <a:r>
              <a:rPr lang="en-US" dirty="0" smtClean="0"/>
              <a:t>Queue</a:t>
            </a:r>
            <a:endParaRPr lang="en-US" dirty="0"/>
          </a:p>
          <a:p>
            <a:pPr marL="361950" indent="-3619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Reverse Polish Notation</a:t>
            </a:r>
          </a:p>
          <a:p>
            <a:pPr marL="804863" lvl="1" indent="-457200">
              <a:lnSpc>
                <a:spcPts val="3600"/>
              </a:lnSpc>
            </a:pPr>
            <a:r>
              <a:rPr lang="en-US" dirty="0" smtClean="0"/>
              <a:t>Explanation</a:t>
            </a:r>
          </a:p>
          <a:p>
            <a:pPr marL="804863" lvl="1" indent="-457200">
              <a:lnSpc>
                <a:spcPts val="3600"/>
              </a:lnSpc>
            </a:pPr>
            <a:r>
              <a:rPr lang="en-US" dirty="0" smtClean="0"/>
              <a:t>Calculator algorithm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Shunting-yard algorithm</a:t>
            </a:r>
          </a:p>
          <a:p>
            <a:pPr marL="804863" lvl="1" indent="-457200">
              <a:lnSpc>
                <a:spcPts val="3600"/>
              </a:lnSpc>
            </a:pPr>
            <a:r>
              <a:rPr lang="en-US" dirty="0" smtClean="0"/>
              <a:t>Converting expressions to RPN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68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704312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490037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6" name="Picture 4" descr="http://bonnvoyage.files.wordpress.com/2007/10/bus-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4" y="1219200"/>
            <a:ext cx="4800600" cy="295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4185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400" dirty="0" smtClean="0"/>
              <a:t>Reverse Polish Notation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377" y="2819400"/>
            <a:ext cx="8229600" cy="569120"/>
          </a:xfrm>
        </p:spPr>
        <p:txBody>
          <a:bodyPr/>
          <a:lstStyle/>
          <a:p>
            <a:r>
              <a:rPr lang="en-US" dirty="0" smtClean="0"/>
              <a:t>Postfix visualization of expressions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0" y="3893890"/>
            <a:ext cx="2634575" cy="1981200"/>
          </a:xfrm>
          <a:prstGeom prst="round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54" y="3741490"/>
            <a:ext cx="2286000" cy="2286000"/>
          </a:xfrm>
          <a:prstGeom prst="round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3893891"/>
            <a:ext cx="2743200" cy="1981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Types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Three notation types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Prefix – Example: 5 – (6 * 7) converts to – 5 * 6 7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Infix – Example: 5 – (6 * 7) </a:t>
            </a:r>
            <a:r>
              <a:rPr lang="en-US" dirty="0"/>
              <a:t>is 5 – (6 * 7)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Postfix – Example</a:t>
            </a:r>
            <a:r>
              <a:rPr lang="en-US" dirty="0"/>
              <a:t>: 5 – (6 * 7) </a:t>
            </a:r>
            <a:r>
              <a:rPr lang="en-US" dirty="0" smtClean="0"/>
              <a:t>converts to 5 6 7 * -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Reverse Polish Notation is postfix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parentheses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calculate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use by computers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pic>
        <p:nvPicPr>
          <p:cNvPr id="1026" name="Picture 2" descr="C:\Projects\Workshop\MathExpressionSolver\Images\math_radical_expressions_equatio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2705577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21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RPN Algorithm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/>
              <a:t>While there are input tokens </a:t>
            </a:r>
            <a:r>
              <a:rPr lang="en-US" kern="1000" dirty="0" smtClean="0"/>
              <a:t>left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/>
              <a:t>Read the next token from </a:t>
            </a:r>
            <a:r>
              <a:rPr lang="en-US" kern="1000" dirty="0" smtClean="0"/>
              <a:t>input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/>
              <a:t>If the token is a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kern="1000" dirty="0" smtClean="0"/>
              <a:t> – push it into the stack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/>
              <a:t>Else </a:t>
            </a:r>
            <a:r>
              <a:rPr lang="en-US" kern="1000" dirty="0"/>
              <a:t>the token is an 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kern="1000" dirty="0"/>
              <a:t> </a:t>
            </a:r>
            <a:r>
              <a:rPr lang="en-US" kern="1000" dirty="0" smtClean="0"/>
              <a:t>(or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kern="1000" dirty="0" smtClean="0"/>
              <a:t>)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/>
              <a:t>It is known </a:t>
            </a:r>
            <a:r>
              <a:rPr lang="en-US" kern="1000" dirty="0" smtClean="0"/>
              <a:t>that the operator </a:t>
            </a:r>
            <a:r>
              <a:rPr lang="en-US" kern="1000" dirty="0"/>
              <a:t>takes 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</a:t>
            </a:r>
            <a:r>
              <a:rPr lang="en-US" kern="1000" dirty="0"/>
              <a:t> arguments.</a:t>
            </a:r>
            <a:endParaRPr lang="en-US" kern="1000" dirty="0" smtClean="0"/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/>
              <a:t>If stack does not contain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</a:t>
            </a:r>
            <a:r>
              <a:rPr lang="en-US" kern="1000" dirty="0" smtClean="0"/>
              <a:t> arguments – error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/>
              <a:t>Else, pop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</a:t>
            </a:r>
            <a:r>
              <a:rPr lang="en-US" kern="1000" dirty="0" smtClean="0"/>
              <a:t> arguments – evaluate the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operator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/>
              <a:t>Push the result back into the stack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/>
              <a:t>If stack contains one argument – it is the result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/>
              <a:t>Else - error</a:t>
            </a:r>
            <a:endParaRPr lang="en-US" kern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06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RPN Algorithm Example (1)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Infix notation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5 + ((1 + 2) * 4) −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3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RPN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5 1 2 + 4 * + 3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–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1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Token: 5 | Stack: 5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2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Token: 1 | Stack: 5, 1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3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Token: 2 | Stack: 5, 1, 2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4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Token: + | Stack: 5, 3 | Evaluate: 2 + 1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5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Token: 4 | Stack: 5, 3, 4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6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Token: * | Stack: 5, 12 | Evaluate: 4 * 3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69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RPN Algorithm Example (2)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Infix notation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5 + ((1 + 2) * 4) − 3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RPN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5 1 2 + 4 * + 3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–</a:t>
            </a:r>
            <a:endParaRPr lang="en-US" kern="1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6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Token: * | Stack: 5, 12 | Evaluate: 3 * 4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7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Token: + | Stack: 17 | Evaluate: 12 + 5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8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Token: 3 | Stack: 17, 3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 9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Token: - | Stack: 14 | Evaluate: 17 – 3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- 14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59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400" dirty="0" smtClean="0"/>
              <a:t>Shunting-yard Algorithm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377" y="2819400"/>
            <a:ext cx="8229600" cy="569120"/>
          </a:xfrm>
        </p:spPr>
        <p:txBody>
          <a:bodyPr/>
          <a:lstStyle/>
          <a:p>
            <a:r>
              <a:rPr lang="en-US" dirty="0" smtClean="0"/>
              <a:t>Convert from infix to postfix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41750"/>
            <a:ext cx="6877050" cy="2292350"/>
          </a:xfrm>
          <a:prstGeom prst="roundRect">
            <a:avLst>
              <a:gd name="adj" fmla="val 22533"/>
            </a:avLst>
          </a:prstGeom>
        </p:spPr>
      </p:pic>
    </p:spTree>
    <p:extLst>
      <p:ext uri="{BB962C8B-B14F-4D97-AF65-F5344CB8AC3E}">
        <p14:creationId xmlns:p14="http://schemas.microsoft.com/office/powerpoint/2010/main" val="3284545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Shunting-yard Algorithm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Converts from infix to postfix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RPN</a:t>
            </a:r>
            <a:r>
              <a:rPr lang="en-US" dirty="0" smtClean="0"/>
              <a:t>) notation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Invented by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Dijkstra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Stack-based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 variables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 smtClean="0"/>
              <a:t> holds not yet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token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token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2139">
            <a:off x="5867400" y="4495800"/>
            <a:ext cx="2961740" cy="210095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57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Shunting-yard Algorithm (1)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/>
              <a:t>While there are input tokens </a:t>
            </a:r>
            <a:r>
              <a:rPr lang="en-US" kern="1000" dirty="0" smtClean="0"/>
              <a:t>left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/>
              <a:t>Read the next </a:t>
            </a:r>
            <a:r>
              <a:rPr lang="en-US" kern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token</a:t>
            </a:r>
            <a:r>
              <a:rPr lang="en-US" kern="1000" dirty="0"/>
              <a:t> from </a:t>
            </a:r>
            <a:r>
              <a:rPr lang="en-US" kern="1000" dirty="0" smtClean="0"/>
              <a:t>input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/>
              <a:t>If the </a:t>
            </a:r>
            <a:r>
              <a:rPr lang="en-US" kern="1000" dirty="0" smtClean="0"/>
              <a:t>token </a:t>
            </a:r>
            <a:r>
              <a:rPr lang="en-US" kern="1000" dirty="0"/>
              <a:t>is a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kern="1000" dirty="0" smtClean="0"/>
              <a:t>– add it into the queue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If the token is a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kern="1000" dirty="0" smtClean="0"/>
              <a:t> – push it into the stack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If the token is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 separator </a:t>
            </a:r>
            <a:r>
              <a:rPr lang="en-US" kern="1000" dirty="0" smtClean="0"/>
              <a:t>(comma) 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Until the top of the stack is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 parentheses</a:t>
            </a:r>
            <a:r>
              <a:rPr lang="en-US" kern="1000" dirty="0" smtClean="0"/>
              <a:t>, pop operators from stack and add them to queue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If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 parentheses </a:t>
            </a:r>
            <a:r>
              <a:rPr lang="en-US" kern="1000" dirty="0" smtClean="0"/>
              <a:t>is not reached -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If the token is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 parentheses</a:t>
            </a:r>
            <a:r>
              <a:rPr lang="en-US" kern="1000" dirty="0" smtClean="0"/>
              <a:t>, push it into the stack</a:t>
            </a:r>
            <a:endParaRPr lang="en-US" kern="1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00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Shunting-yard Algorithm (2)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kern="1000" dirty="0" smtClean="0"/>
              <a:t>If the token is an operator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kern="1000" dirty="0" smtClean="0"/>
              <a:t>,</a:t>
            </a:r>
          </a:p>
          <a:p>
            <a:pPr lvl="2">
              <a:lnSpc>
                <a:spcPct val="100000"/>
              </a:lnSpc>
            </a:pPr>
            <a:r>
              <a:rPr lang="en-US" kern="1000" dirty="0" smtClean="0"/>
              <a:t>While </a:t>
            </a:r>
          </a:p>
          <a:p>
            <a:pPr lvl="4">
              <a:lnSpc>
                <a:spcPct val="100000"/>
              </a:lnSpc>
            </a:pPr>
            <a:r>
              <a:rPr lang="en-US" kern="1000" dirty="0" smtClean="0"/>
              <a:t>there is an operator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kern="1000" dirty="0" smtClean="0"/>
              <a:t> at the top of the stack and</a:t>
            </a:r>
          </a:p>
          <a:p>
            <a:pPr lvl="4">
              <a:lnSpc>
                <a:spcPct val="100000"/>
              </a:lnSpc>
            </a:pPr>
            <a:r>
              <a:rPr lang="en-US" kern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kern="1000" dirty="0"/>
              <a:t> is left-associative and its precedence is equal to that of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kern="1000" dirty="0" smtClean="0"/>
              <a:t>,</a:t>
            </a:r>
          </a:p>
          <a:p>
            <a:pPr lvl="4">
              <a:lnSpc>
                <a:spcPct val="100000"/>
              </a:lnSpc>
            </a:pPr>
            <a:r>
              <a:rPr lang="en-US" kern="1000" dirty="0"/>
              <a:t>Or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kern="1000" dirty="0" smtClean="0"/>
              <a:t> has </a:t>
            </a:r>
            <a:r>
              <a:rPr lang="en-US" kern="1000" dirty="0"/>
              <a:t>precedence less than that of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kern="1000" dirty="0" smtClean="0"/>
              <a:t>,</a:t>
            </a:r>
          </a:p>
          <a:p>
            <a:pPr lvl="3">
              <a:lnSpc>
                <a:spcPct val="100000"/>
              </a:lnSpc>
            </a:pPr>
            <a:r>
              <a:rPr lang="en-US" kern="1000" dirty="0" smtClean="0"/>
              <a:t>Pop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kern="1000" dirty="0" smtClean="0"/>
              <a:t> of the stack and add it to the queue</a:t>
            </a:r>
          </a:p>
          <a:p>
            <a:pPr lvl="2">
              <a:lnSpc>
                <a:spcPct val="100000"/>
              </a:lnSpc>
            </a:pPr>
            <a:r>
              <a:rPr lang="en-US" kern="1000" dirty="0" smtClean="0"/>
              <a:t>Push </a:t>
            </a: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kern="1000" dirty="0" smtClean="0"/>
              <a:t> into the stack</a:t>
            </a:r>
            <a:endParaRPr lang="en-US" kern="1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4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Pre-requirements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377" y="2819400"/>
            <a:ext cx="8229600" cy="569120"/>
          </a:xfrm>
        </p:spPr>
        <p:txBody>
          <a:bodyPr/>
          <a:lstStyle/>
          <a:p>
            <a:r>
              <a:rPr lang="en-US" dirty="0" smtClean="0"/>
              <a:t>List, Stack, Queue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0" y="3893890"/>
            <a:ext cx="2634575" cy="1981200"/>
          </a:xfrm>
          <a:prstGeom prst="round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54" y="3741490"/>
            <a:ext cx="2286000" cy="2286000"/>
          </a:xfrm>
          <a:prstGeom prst="round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3893891"/>
            <a:ext cx="2743200" cy="1981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8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Shunting-yard Algorithm (3)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If the token is right parentheses,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/>
              <a:t>Until </a:t>
            </a:r>
            <a:r>
              <a:rPr lang="en-US" kern="1000" dirty="0" smtClean="0"/>
              <a:t>the </a:t>
            </a:r>
            <a:r>
              <a:rPr lang="en-US" kern="1000" dirty="0"/>
              <a:t>top of the stack is a left parenthesis, pop operators off the stack onto the </a:t>
            </a:r>
            <a:r>
              <a:rPr lang="en-US" kern="1000" dirty="0" smtClean="0"/>
              <a:t>queue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/>
              <a:t>Pop the left parenthesis from the stack, but not onto the </a:t>
            </a:r>
            <a:r>
              <a:rPr lang="en-US" kern="1000" dirty="0" smtClean="0"/>
              <a:t>queue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/>
              <a:t>If </a:t>
            </a:r>
            <a:r>
              <a:rPr lang="en-US" kern="1000" dirty="0" smtClean="0"/>
              <a:t>the </a:t>
            </a:r>
            <a:r>
              <a:rPr lang="en-US" kern="1000" dirty="0"/>
              <a:t>top of the stack is a </a:t>
            </a:r>
            <a:r>
              <a:rPr lang="en-US" kern="1000" dirty="0" smtClean="0"/>
              <a:t>function, </a:t>
            </a:r>
            <a:r>
              <a:rPr lang="en-US" kern="1000" dirty="0"/>
              <a:t>pop it onto the </a:t>
            </a:r>
            <a:r>
              <a:rPr lang="en-US" kern="1000" dirty="0" smtClean="0"/>
              <a:t>queue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If left parentheses is not reached – error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If tokens end – while stack is not empty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Pop operators from stack to the queue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kern="1000" dirty="0" smtClean="0"/>
              <a:t>If parentheses is found - error</a:t>
            </a:r>
          </a:p>
        </p:txBody>
      </p:sp>
    </p:spTree>
    <p:extLst>
      <p:ext uri="{BB962C8B-B14F-4D97-AF65-F5344CB8AC3E}">
        <p14:creationId xmlns:p14="http://schemas.microsoft.com/office/powerpoint/2010/main" val="1802316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Shunting-yard Example (1)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Infix notation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>
                <a:effectLst/>
              </a:rPr>
              <a:t>3 + 4 * 2 / ( 1 - 5 ) </a:t>
            </a:r>
            <a:endParaRPr lang="en-US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1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Token: 3 | Stack: | Queue: 3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Stack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: +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Queue: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3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3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4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Stack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: +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Queue: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3, 4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4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*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Stack: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+, *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Queue: 3,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4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5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2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Stack: +, * | Queue: 3,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4, 2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6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/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Stack: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+, /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Queue: 3, 4,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2, *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9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Shunting-yard Example (2)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Infix notation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>
                <a:effectLst/>
              </a:rPr>
              <a:t>3 + 4 * 2 / ( 1 - 5 ) </a:t>
            </a:r>
            <a:endParaRPr lang="en-US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6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/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Stack: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+, /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Queue: 3, 4,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2, *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7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( | Stack: +,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/, (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Queue: 3, 4, 2,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*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7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 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+, /,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 | Queue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3, 4, 2,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*, 1</a:t>
            </a: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8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</a:t>
            </a: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Stack: +, /,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(, -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Queue: 3, 4, 2, *,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</a:t>
            </a: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9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5 </a:t>
            </a: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Stack: +, /, (, - | Queue: 3, 4, 2, *,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1, 5</a:t>
            </a: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86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Shunting-yard Example (3)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Infix notation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>
                <a:effectLst/>
              </a:rPr>
              <a:t>3 + 4 * 2 / ( 1 - 5 ) </a:t>
            </a:r>
            <a:endParaRPr lang="en-US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9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5 </a:t>
            </a: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Stack: +, /, (, - | Queue: 3, 4, 2, *,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1, 5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9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 </a:t>
            </a: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Stack: +,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/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Queue: 3, 4, 2, *, 1,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5, -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9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-</a:t>
            </a:r>
            <a:r>
              <a:rPr lang="en-US" kern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Token: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None</a:t>
            </a: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: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 Queue: 3, 4, 2, *, 1, 5,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-, /, +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– 3 4 2 * 1 5 - / +</a:t>
            </a:r>
            <a:endParaRPr lang="en-US" kern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kern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67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400" dirty="0" smtClean="0"/>
              <a:t>Expression Calculator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377" y="2819400"/>
            <a:ext cx="8229600" cy="569120"/>
          </a:xfrm>
        </p:spPr>
        <p:txBody>
          <a:bodyPr/>
          <a:lstStyle/>
          <a:p>
            <a:r>
              <a:rPr lang="en-US" dirty="0" smtClean="0"/>
              <a:t>Combining the knowledge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58" y="3733800"/>
            <a:ext cx="3624263" cy="240480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4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Calculator</a:t>
            </a:r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Read the input as string</a:t>
            </a:r>
          </a:p>
          <a:p>
            <a:pPr>
              <a:lnSpc>
                <a:spcPct val="100000"/>
              </a:lnSpc>
            </a:pP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Remove all whitespace</a:t>
            </a:r>
          </a:p>
          <a:p>
            <a:pPr>
              <a:lnSpc>
                <a:spcPct val="100000"/>
              </a:lnSpc>
            </a:pP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Separate all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tokens</a:t>
            </a:r>
          </a:p>
          <a:p>
            <a:pPr>
              <a:lnSpc>
                <a:spcPct val="100000"/>
              </a:lnSpc>
            </a:pP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Convert the tokens into a queue - 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Shunting-yard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Algorithm</a:t>
            </a:r>
          </a:p>
          <a:p>
            <a:pPr>
              <a:lnSpc>
                <a:spcPct val="100000"/>
              </a:lnSpc>
            </a:pP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Calculate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 final result with the</a:t>
            </a:r>
            <a:b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Reverse Polish </a:t>
            </a:r>
            <a:r>
              <a:rPr lang="en-US" kern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Notatio</a:t>
            </a:r>
            <a:r>
              <a:rPr lang="en-US" kern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</a:t>
            </a:r>
            <a:endParaRPr lang="en-US" kern="1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998">
            <a:off x="6477000" y="4800600"/>
            <a:ext cx="2437740" cy="1827739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7694">
            <a:off x="5715000" y="1066800"/>
            <a:ext cx="3086548" cy="192909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88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555" y="1371600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Expression Calculator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77816" y="2186942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75" y="2971800"/>
            <a:ext cx="4303264" cy="290470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9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 and Objects</a:t>
            </a:r>
            <a:endParaRPr lang="bg-BG" dirty="0"/>
          </a:p>
        </p:txBody>
      </p:sp>
      <p:sp>
        <p:nvSpPr>
          <p:cNvPr id="11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39440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contains a </a:t>
            </a:r>
            <a:r>
              <a:rPr lang="en-US" dirty="0"/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</a:t>
            </a:r>
            <a:r>
              <a:rPr lang="en-US" dirty="0"/>
              <a:t>size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</a:t>
            </a:r>
            <a:r>
              <a:rPr lang="en-US" dirty="0" smtClean="0"/>
              <a:t>linearly, in sequence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Can be implemented in several ways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resizable array (the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</a:t>
            </a:r>
            <a:r>
              <a:rPr lang="en-US" dirty="0"/>
              <a:t>an array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</a:t>
            </a:r>
          </a:p>
        </p:txBody>
      </p:sp>
    </p:spTree>
    <p:extLst>
      <p:ext uri="{BB962C8B-B14F-4D97-AF65-F5344CB8AC3E}">
        <p14:creationId xmlns:p14="http://schemas.microsoft.com/office/powerpoint/2010/main" val="1754290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60906" y="1066800"/>
            <a:ext cx="779729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List&lt;string&gt; list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 { "C#", "Java"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00" y="2514600"/>
            <a:ext cx="3200400" cy="1804749"/>
          </a:xfrm>
          <a:prstGeom prst="wedgeRoundRectCallout">
            <a:avLst>
              <a:gd name="adj1" fmla="val -18012"/>
              <a:gd name="adj2" fmla="val -693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Inline initialization: the compiler adds specified elements to the list.</a:t>
            </a:r>
          </a:p>
        </p:txBody>
      </p:sp>
    </p:spTree>
    <p:extLst>
      <p:ext uri="{BB962C8B-B14F-4D97-AF65-F5344CB8AC3E}">
        <p14:creationId xmlns:p14="http://schemas.microsoft.com/office/powerpoint/2010/main" val="287533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000" dirty="0" smtClean="0"/>
              <a:t> – access element by index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000" dirty="0"/>
              <a:t> – inserts </a:t>
            </a:r>
            <a:r>
              <a:rPr lang="en-US" sz="3000" dirty="0" smtClean="0"/>
              <a:t>given element to the </a:t>
            </a:r>
            <a:r>
              <a:rPr lang="en-US" sz="3000" dirty="0"/>
              <a:t>list at a specified position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000" dirty="0"/>
              <a:t> – removes the first occurrence of </a:t>
            </a:r>
            <a:r>
              <a:rPr lang="en-US" sz="3000" dirty="0" smtClean="0"/>
              <a:t>given element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000" dirty="0" smtClean="0"/>
              <a:t> </a:t>
            </a:r>
            <a:r>
              <a:rPr lang="en-US" sz="3000" dirty="0"/>
              <a:t>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– </a:t>
            </a:r>
            <a:r>
              <a:rPr lang="en-US" sz="3000" dirty="0"/>
              <a:t>determines whether </a:t>
            </a:r>
            <a:r>
              <a:rPr lang="en-US" sz="3000" dirty="0" smtClean="0"/>
              <a:t>an </a:t>
            </a:r>
            <a:r>
              <a:rPr lang="en-US" sz="3000" dirty="0"/>
              <a:t>element is </a:t>
            </a:r>
            <a:r>
              <a:rPr lang="en-US" sz="3000" dirty="0" smtClean="0"/>
              <a:t>part of </a:t>
            </a:r>
            <a:r>
              <a:rPr lang="en-US" sz="3000" dirty="0"/>
              <a:t>the </a:t>
            </a:r>
            <a:r>
              <a:rPr lang="en-US" sz="3000" dirty="0" smtClean="0"/>
              <a:t>list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5661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sz="3000" dirty="0" smtClean="0"/>
              <a:t> – returns </a:t>
            </a:r>
            <a:r>
              <a:rPr lang="en-US" sz="3000" dirty="0"/>
              <a:t>the </a:t>
            </a:r>
            <a:r>
              <a:rPr lang="en-US" sz="3000" dirty="0" smtClean="0"/>
              <a:t>index </a:t>
            </a:r>
            <a:r>
              <a:rPr lang="en-US" sz="3000" dirty="0"/>
              <a:t>of the first occurrence of a </a:t>
            </a:r>
            <a:r>
              <a:rPr lang="en-US" sz="3000" dirty="0" smtClean="0"/>
              <a:t>value</a:t>
            </a:r>
            <a:r>
              <a:rPr lang="bg-BG" sz="3000" dirty="0" smtClean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the list </a:t>
            </a:r>
            <a:r>
              <a:rPr lang="bg-BG" sz="3000" dirty="0" smtClean="0"/>
              <a:t>(</a:t>
            </a:r>
            <a:r>
              <a:rPr lang="en-US" sz="3000" dirty="0" smtClean="0"/>
              <a:t>zero-based</a:t>
            </a:r>
            <a:r>
              <a:rPr lang="bg-BG" sz="3000" dirty="0" smtClean="0"/>
              <a:t>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reverses the order of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sorts the elements in the </a:t>
            </a:r>
            <a:r>
              <a:rPr lang="en-US" sz="3000" dirty="0" smtClean="0"/>
              <a:t>list or </a:t>
            </a:r>
            <a:r>
              <a:rPr lang="en-US" sz="3000" dirty="0"/>
              <a:t>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converts the </a:t>
            </a:r>
            <a:r>
              <a:rPr lang="en-US" sz="3000" dirty="0"/>
              <a:t>elements of the list to </a:t>
            </a:r>
            <a:r>
              <a:rPr lang="en-US" sz="3000" dirty="0" smtClean="0"/>
              <a:t>an array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dirty="0" smtClean="0"/>
              <a:t> – </a:t>
            </a:r>
            <a:r>
              <a:rPr lang="en-US" sz="3000" dirty="0"/>
              <a:t>sets the capacity </a:t>
            </a:r>
            <a:r>
              <a:rPr lang="en-US" sz="3000" dirty="0" smtClean="0"/>
              <a:t>to the </a:t>
            </a:r>
            <a:r>
              <a:rPr lang="en-US" sz="3000" dirty="0"/>
              <a:t>actual number of elements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val="4038914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3841750"/>
            <a:ext cx="8496300" cy="2787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buffer memory, allocated in </a:t>
            </a:r>
            <a:r>
              <a:rPr lang="en-US" dirty="0" smtClean="0"/>
              <a:t>advance, to allow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23409"/>
              </p:ext>
            </p:extLst>
          </p:nvPr>
        </p:nvGraphicFramePr>
        <p:xfrm>
          <a:off x="2861683" y="1833899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655558" y="479762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424952" y="1772780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454865" y="-114028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767958"/>
            <a:ext cx="224773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1271" y="990600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392" y="2712814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(Count)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92" y="2698582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49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1410</TotalTime>
  <Words>2053</Words>
  <Application>Microsoft Office PowerPoint</Application>
  <PresentationFormat>On-screen Show (4:3)</PresentationFormat>
  <Paragraphs>354</Paragraphs>
  <Slides>38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Telerik Academy</vt:lpstr>
      <vt:lpstr>Math Expressions Calculator </vt:lpstr>
      <vt:lpstr>Table of Contents</vt:lpstr>
      <vt:lpstr>Pre-requirements</vt:lpstr>
      <vt:lpstr>The List ADT</vt:lpstr>
      <vt:lpstr>The List&lt;T&gt; Class</vt:lpstr>
      <vt:lpstr>List&lt;T&gt; – Simple Example</vt:lpstr>
      <vt:lpstr>List&lt;T&gt; – Functionality</vt:lpstr>
      <vt:lpstr>List&lt;T&gt; – Functionality (2)</vt:lpstr>
      <vt:lpstr>List&lt;T&gt;: How It Works?</vt:lpstr>
      <vt:lpstr>List&lt;T&gt;</vt:lpstr>
      <vt:lpstr>The Stack ADT</vt:lpstr>
      <vt:lpstr>The Stack&lt;T&gt; Class</vt:lpstr>
      <vt:lpstr>The Stack&lt;T&gt; Class (2)</vt:lpstr>
      <vt:lpstr>Stack&lt;T&gt; – Example</vt:lpstr>
      <vt:lpstr>Stack&lt;T&gt;</vt:lpstr>
      <vt:lpstr>The Queue ADT</vt:lpstr>
      <vt:lpstr>The Queue&lt;T&gt; Class</vt:lpstr>
      <vt:lpstr>The Queue&lt;T&gt; Class (2)</vt:lpstr>
      <vt:lpstr>Queue&lt;T&gt; – Example</vt:lpstr>
      <vt:lpstr>The Queue&lt;T&gt; Class</vt:lpstr>
      <vt:lpstr>Reverse Polish Notation</vt:lpstr>
      <vt:lpstr>Notation Types</vt:lpstr>
      <vt:lpstr>RPN Algorithm</vt:lpstr>
      <vt:lpstr>RPN Algorithm Example (1)</vt:lpstr>
      <vt:lpstr>RPN Algorithm Example (2)</vt:lpstr>
      <vt:lpstr>Shunting-yard Algorithm</vt:lpstr>
      <vt:lpstr>Shunting-yard Algorithm</vt:lpstr>
      <vt:lpstr>Shunting-yard Algorithm (1)</vt:lpstr>
      <vt:lpstr>Shunting-yard Algorithm (2)</vt:lpstr>
      <vt:lpstr>Shunting-yard Algorithm (3)</vt:lpstr>
      <vt:lpstr>Shunting-yard Example (1)</vt:lpstr>
      <vt:lpstr>Shunting-yard Example (2)</vt:lpstr>
      <vt:lpstr>Shunting-yard Example (3)</vt:lpstr>
      <vt:lpstr>Expression Calculator</vt:lpstr>
      <vt:lpstr>Expression Calculator</vt:lpstr>
      <vt:lpstr>Expression Calculator</vt:lpstr>
      <vt:lpstr>Using Classes and Objects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Classes and Objects</dc:title>
  <dc:subject>Telerik Software Academy</dc:subject>
  <dc:creator>Svetlin Nakov</dc:creator>
  <cp:keywords>classes, objects, OOP, C#, C# course, programming, course, telerik software academy, free courses for developers</cp:keywords>
  <cp:lastModifiedBy>Ivaylo Kenov</cp:lastModifiedBy>
  <cp:revision>415</cp:revision>
  <dcterms:created xsi:type="dcterms:W3CDTF">2007-12-08T16:03:35Z</dcterms:created>
  <dcterms:modified xsi:type="dcterms:W3CDTF">2013-08-05T14:45:23Z</dcterms:modified>
  <cp:category>software engineering</cp:category>
</cp:coreProperties>
</file>