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7" r:id="rId3"/>
    <p:sldId id="343" r:id="rId4"/>
    <p:sldId id="344" r:id="rId5"/>
    <p:sldId id="346" r:id="rId6"/>
    <p:sldId id="347" r:id="rId7"/>
    <p:sldId id="374" r:id="rId8"/>
    <p:sldId id="348" r:id="rId9"/>
    <p:sldId id="376" r:id="rId10"/>
    <p:sldId id="388" r:id="rId11"/>
    <p:sldId id="377" r:id="rId12"/>
    <p:sldId id="389" r:id="rId13"/>
    <p:sldId id="394" r:id="rId14"/>
    <p:sldId id="395" r:id="rId15"/>
    <p:sldId id="396" r:id="rId16"/>
    <p:sldId id="397" r:id="rId17"/>
    <p:sldId id="398" r:id="rId18"/>
    <p:sldId id="399" r:id="rId19"/>
    <p:sldId id="364" r:id="rId20"/>
    <p:sldId id="365" r:id="rId21"/>
    <p:sldId id="390" r:id="rId22"/>
    <p:sldId id="381" r:id="rId23"/>
    <p:sldId id="385" r:id="rId24"/>
    <p:sldId id="372" r:id="rId25"/>
    <p:sldId id="373" r:id="rId26"/>
    <p:sldId id="391" r:id="rId27"/>
    <p:sldId id="392" r:id="rId28"/>
    <p:sldId id="393" r:id="rId29"/>
    <p:sldId id="336" r:id="rId30"/>
    <p:sldId id="333" r:id="rId3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7633" autoAdjust="0"/>
  </p:normalViewPr>
  <p:slideViewPr>
    <p:cSldViewPr>
      <p:cViewPr varScale="1">
        <p:scale>
          <a:sx n="110" d="100"/>
          <a:sy n="110" d="100"/>
        </p:scale>
        <p:origin x="6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12-Mar-14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12-Mar-14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1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8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html5course.telerik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://www.zeldman.com/dwws/" TargetMode="External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uirksmode.org/book/" TargetMode="External"/><Relationship Id="rId5" Type="http://schemas.openxmlformats.org/officeDocument/2006/relationships/hyperlink" Target="http://oreilly.com/catalog/9780596527334" TargetMode="External"/><Relationship Id="rId10" Type="http://schemas.openxmlformats.org/officeDocument/2006/relationships/image" Target="../media/image44.jpeg"/><Relationship Id="rId4" Type="http://schemas.openxmlformats.org/officeDocument/2006/relationships/hyperlink" Target="http://oreilly.com/catalog/9780596527327" TargetMode="External"/><Relationship Id="rId9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front-end-development/html-cs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web-design-and-ui/html-fundamentals/abou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 and </a:t>
            </a:r>
            <a:br>
              <a:rPr lang="en-US" dirty="0" smtClean="0"/>
            </a:br>
            <a:r>
              <a:rPr lang="en-US" dirty="0" smtClean="0"/>
              <a:t>UI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Track Overview</a:t>
            </a:r>
            <a:endParaRPr lang="en-US" dirty="0"/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>
            <a:fillRect/>
          </a:stretch>
        </p:blipFill>
        <p:spPr/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hlinkClick r:id="rId5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0448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05800" cy="5029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Using Objects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Advanced Functions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OOP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Inheritance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Patterns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Exceptions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Good Practices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Exam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73221">
            <a:off x="5679368" y="3931001"/>
            <a:ext cx="3116951" cy="2044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609206">
            <a:off x="6698280" y="1571548"/>
            <a:ext cx="1520971" cy="114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1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Web Storages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Promises and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HTTP and AJAX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Consuming Remote Data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Third-party APIs – Facebook, Google, etc…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Design Patterns and SPA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App Clouds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558553"/>
            <a:ext cx="1385047" cy="1385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58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SPA Applications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UnderscoreJS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RequireJS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MVC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MVC Frameworks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MVVM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MVVM Frameworks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Routing, Templates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40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4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rgbClr val="FFFFFF">
                <a:alpha val="30000"/>
              </a:srgb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Junior 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9933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cdn-sphotos-d-a.akamaihd.net/hphotos-ak-frc3/t1/388052_4375516836071_370657659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65"/>
          <a:stretch/>
        </p:blipFill>
        <p:spPr bwMode="auto">
          <a:xfrm>
            <a:off x="6618514" y="1208314"/>
            <a:ext cx="1839686" cy="2304364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Pavel Kolev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Developer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 </a:t>
            </a:r>
            <a:r>
              <a:rPr lang="en-US" dirty="0" smtClean="0"/>
              <a:t>Telerik </a:t>
            </a:r>
            <a:endParaRPr lang="en-US" dirty="0"/>
          </a:p>
          <a:p>
            <a:pPr lvl="1"/>
            <a:r>
              <a:rPr lang="en-US" dirty="0" smtClean="0"/>
              <a:t>The Ultimate Telerik Academy </a:t>
            </a:r>
            <a:br>
              <a:rPr lang="en-US" dirty="0" smtClean="0"/>
            </a:br>
            <a:r>
              <a:rPr lang="en-US" dirty="0" smtClean="0"/>
              <a:t>Champion</a:t>
            </a:r>
            <a:endParaRPr lang="bg-BG" dirty="0" smtClean="0"/>
          </a:p>
          <a:p>
            <a:pPr lvl="2"/>
            <a:r>
              <a:rPr lang="en-US" dirty="0" smtClean="0"/>
              <a:t>ASP.NET MVC &amp;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2"/>
            <a:r>
              <a:rPr lang="en-US" dirty="0" smtClean="0"/>
              <a:t>Web Front-end &amp; JavaScript Development</a:t>
            </a:r>
          </a:p>
          <a:p>
            <a:pPr lvl="2"/>
            <a:r>
              <a:rPr lang="en-US" dirty="0" smtClean="0"/>
              <a:t>Mobile Applications</a:t>
            </a:r>
            <a:endParaRPr lang="en-US" dirty="0"/>
          </a:p>
          <a:p>
            <a:pPr lvl="1"/>
            <a:r>
              <a:rPr lang="en-US" dirty="0" smtClean="0"/>
              <a:t>E-mail</a:t>
            </a:r>
            <a:r>
              <a:rPr lang="en-US" dirty="0" smtClean="0"/>
              <a:t>: </a:t>
            </a:r>
            <a:r>
              <a:rPr lang="en-US" dirty="0" err="1" smtClean="0"/>
              <a:t>pavel.kolev</a:t>
            </a:r>
            <a:r>
              <a:rPr lang="en-US" dirty="0" smtClean="0"/>
              <a:t> </a:t>
            </a:r>
            <a:r>
              <a:rPr lang="en-US" dirty="0" smtClean="0"/>
              <a:t>[at] </a:t>
            </a:r>
            <a:r>
              <a:rPr lang="en-US" dirty="0" smtClean="0"/>
              <a:t>telerik.com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 and Grades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48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Track Objectives 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smtClean="0"/>
              <a:t>Program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Assessment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Learning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474" y="1828800"/>
            <a:ext cx="319895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components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20%</a:t>
            </a:r>
          </a:p>
          <a:p>
            <a:pPr lvl="1"/>
            <a:r>
              <a:rPr lang="en-US" dirty="0" smtClean="0"/>
              <a:t>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</a:p>
          <a:p>
            <a:pPr lvl="2"/>
            <a:r>
              <a:rPr lang="en-US" dirty="0" smtClean="0"/>
              <a:t>3 peer reviews per homework</a:t>
            </a:r>
          </a:p>
          <a:p>
            <a:r>
              <a:rPr lang="en-US" dirty="0" smtClean="0"/>
              <a:t>Bonuses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283276" cy="21047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0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HTML Basics Test –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sz="2800" dirty="0" smtClean="0"/>
              <a:t>You are given the following (exact) HTML code: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329696"/>
            <a:ext cx="3440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&lt;p&gt;This is\r\n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multi-line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Oval 5"/>
          <p:cNvSpPr/>
          <p:nvPr/>
        </p:nvSpPr>
        <p:spPr>
          <a:xfrm>
            <a:off x="3489071" y="5879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855" y="4407725"/>
            <a:ext cx="2302553" cy="151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407725"/>
            <a:ext cx="38862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 – not found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330" y="5135354"/>
            <a:ext cx="472859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 algn="just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 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5867400"/>
            <a:ext cx="5291833" cy="537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is\r\n multi-line text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05200" y="2819400"/>
            <a:ext cx="2895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54837" y="2411597"/>
            <a:ext cx="4331964" cy="178809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marL="282575" lvl="0" indent="-282575" algn="l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What will the page 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text look </a:t>
            </a: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like in a modern browser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?</a:t>
            </a:r>
            <a:endParaRPr lang="en-US" sz="320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838200"/>
          </a:xfrm>
        </p:spPr>
        <p:txBody>
          <a:bodyPr/>
          <a:lstStyle/>
          <a:p>
            <a:r>
              <a:rPr lang="en-US" dirty="0" smtClean="0"/>
              <a:t>Why HTML, CSS and JS?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HTML, </a:t>
            </a:r>
            <a:r>
              <a:rPr lang="en-US" dirty="0" smtClean="0"/>
              <a:t>CSS and </a:t>
            </a:r>
            <a:r>
              <a:rPr lang="en-US" dirty="0"/>
              <a:t>JS </a:t>
            </a:r>
            <a:r>
              <a:rPr lang="en-US" dirty="0" smtClean="0"/>
              <a:t>– standard for web-based UI</a:t>
            </a:r>
          </a:p>
          <a:p>
            <a:pPr lvl="1"/>
            <a:r>
              <a:rPr lang="en-US" dirty="0" smtClean="0"/>
              <a:t>Web-based applications are extremely popular</a:t>
            </a:r>
          </a:p>
          <a:p>
            <a:pPr lvl="1"/>
            <a:r>
              <a:rPr lang="en-US" dirty="0" smtClean="0"/>
              <a:t>Run on anything with a browser</a:t>
            </a:r>
          </a:p>
          <a:p>
            <a:pPr lvl="1"/>
            <a:r>
              <a:rPr lang="en-US" dirty="0"/>
              <a:t>Windows 8 </a:t>
            </a:r>
            <a:r>
              <a:rPr lang="en-US" dirty="0" smtClean="0"/>
              <a:t>devices can run HTML, CSS and JS natively</a:t>
            </a:r>
          </a:p>
          <a:p>
            <a:r>
              <a:rPr lang="en-US" dirty="0" smtClean="0"/>
              <a:t>HTML and CSS – evolving standards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High-level scripting language, fast to write, object-oriented, runs on </a:t>
            </a:r>
            <a:r>
              <a:rPr lang="en-US" dirty="0" smtClean="0"/>
              <a:t>client </a:t>
            </a:r>
            <a:r>
              <a:rPr lang="en-US" smtClean="0"/>
              <a:t>and server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6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7315200" cy="57150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>
                <a:hlinkClick r:id="rId3"/>
              </a:rPr>
              <a:t>“Designing with Web Standards”</a:t>
            </a:r>
            <a:r>
              <a:rPr lang="en-US" sz="2800" dirty="0"/>
              <a:t>, </a:t>
            </a:r>
            <a:r>
              <a:rPr lang="en-US" sz="2800" dirty="0" smtClean="0"/>
              <a:t>               Jeffrey </a:t>
            </a:r>
            <a:r>
              <a:rPr lang="en-US" sz="2800" dirty="0" err="1"/>
              <a:t>Zeldman</a:t>
            </a:r>
            <a:r>
              <a:rPr lang="en-US" sz="2800" dirty="0"/>
              <a:t>, New Riders Press, 2005, </a:t>
            </a:r>
            <a:r>
              <a:rPr lang="en-US" sz="2800" dirty="0" smtClean="0"/>
              <a:t>ISBN 9780321616951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 smtClean="0">
                <a:hlinkClick r:id="rId4"/>
              </a:rPr>
              <a:t>HTML &amp; XHTML: The Definitive Guide, Sixth Edition</a:t>
            </a:r>
            <a:r>
              <a:rPr lang="en-US" sz="2800" dirty="0" smtClean="0"/>
              <a:t>", Chuck </a:t>
            </a:r>
            <a:r>
              <a:rPr lang="en-US" sz="2800" dirty="0" err="1" smtClean="0"/>
              <a:t>Musciano</a:t>
            </a:r>
            <a:r>
              <a:rPr lang="en-US" sz="2800" dirty="0" smtClean="0"/>
              <a:t>,                               Bill Kennedy, O'Reilly, 2006, ISBN 9780596527327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>
                <a:hlinkClick r:id="rId5"/>
              </a:rPr>
              <a:t>CSS: The Definitive Guide, Third Edition</a:t>
            </a:r>
            <a:r>
              <a:rPr lang="en-US" sz="2800" dirty="0"/>
              <a:t>", Eric Meyer, O'Reilly, 2006, </a:t>
            </a:r>
            <a:r>
              <a:rPr lang="en-US" sz="2800" dirty="0" smtClean="0"/>
              <a:t>ISBN 9780596527334</a:t>
            </a:r>
          </a:p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6"/>
              </a:rPr>
              <a:t>“PPK on JavaScript”</a:t>
            </a:r>
            <a:r>
              <a:rPr lang="en-US" sz="2800" dirty="0" smtClean="0"/>
              <a:t>,                                         Peter Paul-Koch, New Riders Press, 2006, ISBN 9780321423306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 descr="http://bau-images.tangentone.com.au/images/ar/97803216/9780321616951/180/0/plain/designing-with-web-standard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5" y="990600"/>
            <a:ext cx="981455" cy="12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5378825"/>
            <a:ext cx="9814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KMZ7UOlnL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3" y="3904130"/>
            <a:ext cx="984504" cy="1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4.fishpond.co.nz/9780596527334-crop-325x325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3" y="2380130"/>
            <a:ext cx="984504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HTML Basics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676400"/>
            <a:ext cx="79248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forums.academy.telerik.com/questions/front-end-development/html-css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academy.telerik.com/student-courses/web-design-and-ui/html-fundamentals/about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telerikacademy.com/Courses/Courses/Details/165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Sublime Text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WebStorm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NodePad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++</a:t>
            </a:r>
            <a:endParaRPr lang="bg-BG" dirty="0" smtClean="0"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Komodo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IDE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Aptana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Studio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 smtClean="0"/>
              <a:t>О</a:t>
            </a:r>
            <a:r>
              <a:rPr lang="en-US" dirty="0" smtClean="0"/>
              <a:t>r </a:t>
            </a:r>
            <a:r>
              <a:rPr lang="en-US" dirty="0" smtClean="0"/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/>
              <a:t> (free versions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UI </a:t>
            </a:r>
            <a:r>
              <a:rPr lang="en-US" dirty="0"/>
              <a:t>Technologies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096870"/>
            <a:ext cx="7924800" cy="1295400"/>
          </a:xfrm>
        </p:spPr>
        <p:txBody>
          <a:bodyPr/>
          <a:lstStyle/>
          <a:p>
            <a:r>
              <a:rPr lang="en-US" dirty="0" smtClean="0"/>
              <a:t>Web Design and UI Technologies: </a:t>
            </a:r>
            <a:br>
              <a:rPr lang="en-US" dirty="0" smtClean="0"/>
            </a:br>
            <a:r>
              <a:rPr lang="en-US" dirty="0" smtClean="0"/>
              <a:t>Objectives &amp; Program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43599"/>
            <a:ext cx="7924800" cy="569120"/>
          </a:xfrm>
        </p:spPr>
        <p:txBody>
          <a:bodyPr/>
          <a:lstStyle/>
          <a:p>
            <a:r>
              <a:rPr lang="en-US" dirty="0"/>
              <a:t>What Topics Shall We Cover?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762001"/>
            <a:ext cx="3524039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6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the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UI Technologies </a:t>
            </a:r>
            <a:r>
              <a:rPr lang="en-US" sz="3000" dirty="0" smtClean="0"/>
              <a:t>track objectives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Provide </a:t>
            </a:r>
            <a:r>
              <a:rPr lang="en-US" dirty="0"/>
              <a:t>concepts, </a:t>
            </a:r>
            <a:r>
              <a:rPr lang="en-US" dirty="0" smtClean="0"/>
              <a:t>technologies and </a:t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for </a:t>
            </a:r>
            <a:r>
              <a:rPr lang="en-US" dirty="0" smtClean="0"/>
              <a:t>web front-end development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Teach the basics of creating user interface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Ending with creating of web applications entirely with JavaScript and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Track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/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Web Design Concepts and Tools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 to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Semantic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Basics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17676">
            <a:off x="5881267" y="1811409"/>
            <a:ext cx="253365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99830">
            <a:off x="5082663" y="4448225"/>
            <a:ext cx="2641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351" y="384521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14858">
            <a:off x="3859289" y="5223708"/>
            <a:ext cx="1676400" cy="1547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67337">
            <a:off x="4475338" y="3331524"/>
            <a:ext cx="1371600" cy="1027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0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dirty="0"/>
              <a:t>Basics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Presentation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Positioning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Preprocessors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Exam Preparation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Styling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5029200"/>
            <a:ext cx="2743200" cy="15633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6743">
            <a:off x="6697643" y="2814384"/>
            <a:ext cx="1841773" cy="1841773"/>
          </a:xfrm>
          <a:prstGeom prst="roundRect">
            <a:avLst>
              <a:gd name="adj" fmla="val 89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611871">
            <a:off x="5230025" y="3431542"/>
            <a:ext cx="1092032" cy="1092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84969">
            <a:off x="4402439" y="4843010"/>
            <a:ext cx="1529312" cy="1529312"/>
          </a:xfrm>
          <a:prstGeom prst="roundRect">
            <a:avLst>
              <a:gd name="adj" fmla="val 1081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56621">
            <a:off x="7239000" y="1290030"/>
            <a:ext cx="1478195" cy="1152702"/>
          </a:xfrm>
          <a:prstGeom prst="roundRect">
            <a:avLst>
              <a:gd name="adj" fmla="val 15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91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JavaScript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to JavaScript development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Types and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 and Expressions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Loops and Arrays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743075"/>
            <a:ext cx="2381250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796" y="3635835"/>
            <a:ext cx="1041230" cy="10274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149539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6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1534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Document Object Model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DOM Manipulation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DOM Operations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Events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jQuery Overview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Templates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Canvas API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SVG API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Exam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46981">
            <a:off x="5615505" y="1171356"/>
            <a:ext cx="2238375" cy="1792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7741">
            <a:off x="5717299" y="4086543"/>
            <a:ext cx="2238374" cy="10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2038</TotalTime>
  <Words>731</Words>
  <Application>Microsoft Office PowerPoint</Application>
  <PresentationFormat>On-screen Show (4:3)</PresentationFormat>
  <Paragraphs>249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Web Design and  UI Technologies</vt:lpstr>
      <vt:lpstr>Table of Contents</vt:lpstr>
      <vt:lpstr>Web Design and UI Technologies:  Objectives &amp; Program</vt:lpstr>
      <vt:lpstr>About the Track</vt:lpstr>
      <vt:lpstr>Track Curriculum</vt:lpstr>
      <vt:lpstr>HTML Basics</vt:lpstr>
      <vt:lpstr>CSS Styling</vt:lpstr>
      <vt:lpstr>JavaScript Fundamentals</vt:lpstr>
      <vt:lpstr>JavaScript UI</vt:lpstr>
      <vt:lpstr>JavaScript OOP</vt:lpstr>
      <vt:lpstr>JavaScript Applications</vt:lpstr>
      <vt:lpstr>SPA Applications with JavaScript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Assessment</vt:lpstr>
      <vt:lpstr>HTML Basics - Evaluation</vt:lpstr>
      <vt:lpstr>Homework Peer Reviews</vt:lpstr>
      <vt:lpstr>HTML Basics Test –  Sample Question</vt:lpstr>
      <vt:lpstr>Why HTML, CSS and JS?</vt:lpstr>
      <vt:lpstr>Recommended Books</vt:lpstr>
      <vt:lpstr>Recommended Books</vt:lpstr>
      <vt:lpstr>Course Web Site &amp; Forums</vt:lpstr>
      <vt:lpstr>Telerik Integrated Learning System (TILS)</vt:lpstr>
      <vt:lpstr>Required Software</vt:lpstr>
      <vt:lpstr>Web Design and  UI Technologies</vt:lpstr>
      <vt:lpstr>Free Trainings @ Telerik Academy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Doncho Minkov</cp:lastModifiedBy>
  <cp:revision>417</cp:revision>
  <dcterms:created xsi:type="dcterms:W3CDTF">2007-12-08T16:03:35Z</dcterms:created>
  <dcterms:modified xsi:type="dcterms:W3CDTF">2014-03-12T09:14:26Z</dcterms:modified>
  <cp:category>Web Design, HTML, HTML5</cp:category>
</cp:coreProperties>
</file>