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0E627-A1EB-49FC-8AAA-93096097E1D4}" type="datetimeFigureOut">
              <a:rPr lang="en-US" smtClean="0"/>
              <a:t>12-Mar-14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754C3-D5C7-400A-A6FE-0D3C40B9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5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CADE9-A681-4A2D-ADF3-89A90627284E}" type="datetime1">
              <a:rPr lang="en-US"/>
              <a:pPr/>
              <a:t>12-Mar-14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D388C-C0E5-4A7A-8B3A-DAEAB9F33201}" type="slidenum">
              <a:rPr lang="en-US"/>
              <a:pPr/>
              <a:t>26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88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4927D0-65A8-4373-AAAE-444F16813071}" type="datetime1">
              <a:rPr lang="en-US"/>
              <a:pPr/>
              <a:t>12-Mar-14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E63F-D718-4910-8FA0-B9BE248379AD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89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CADE9-A681-4A2D-ADF3-89A90627284E}" type="datetime1">
              <a:rPr lang="en-US"/>
              <a:pPr/>
              <a:t>12-Mar-14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D388C-C0E5-4A7A-8B3A-DAEAB9F33201}" type="slidenum">
              <a:rPr lang="en-US"/>
              <a:pPr/>
              <a:t>28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964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3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E79CB05-2B2C-4DAC-8F8D-2D9019E2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E79CB05-2B2C-4DAC-8F8D-2D9019E2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9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1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8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8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405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41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868" y="2133600"/>
            <a:ext cx="8229600" cy="9906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532" y="3317080"/>
            <a:ext cx="5943600" cy="569120"/>
          </a:xfrm>
        </p:spPr>
        <p:txBody>
          <a:bodyPr/>
          <a:lstStyle/>
          <a:p>
            <a:r>
              <a:rPr lang="en-US" noProof="1" smtClean="0"/>
              <a:t>Concepts</a:t>
            </a:r>
            <a:endParaRPr lang="en-US" noProof="1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531180"/>
            <a:ext cx="3962400" cy="1839686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31746" name="Picture 2" descr="http://www.iconarchive.com/icons/babasse/imod/256/html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478" y="3429000"/>
            <a:ext cx="1636644" cy="144780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</p:pic>
      <p:pic>
        <p:nvPicPr>
          <p:cNvPr id="31748" name="Picture 4" descr="http://section508.gov/docs/gettysburg2008/Web2pt0_2008_NBR_files/images/image28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498" y="457200"/>
            <a:ext cx="1375102" cy="1565114"/>
          </a:xfrm>
          <a:prstGeom prst="roundRect">
            <a:avLst>
              <a:gd name="adj" fmla="val 64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31750" name="Picture 6" descr="http://www.jidesoft.com/icon/macosx/macosx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411243">
            <a:off x="4377293" y="258387"/>
            <a:ext cx="2023902" cy="1806334"/>
          </a:xfrm>
          <a:prstGeom prst="rect">
            <a:avLst/>
          </a:prstGeom>
          <a:noFill/>
        </p:spPr>
      </p:pic>
      <p:pic>
        <p:nvPicPr>
          <p:cNvPr id="1026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 rotWithShape="1">
          <a:blip r:embed="rId6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057028">
            <a:off x="765531" y="842215"/>
            <a:ext cx="2902197" cy="10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Layout Engines</a:t>
            </a:r>
            <a:br>
              <a:rPr lang="en-US" dirty="0" smtClean="0"/>
            </a:br>
            <a:r>
              <a:rPr lang="en-US" dirty="0" smtClean="0"/>
              <a:t>and Web Browsers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4574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Trident-based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Internet </a:t>
            </a:r>
            <a:r>
              <a:rPr lang="en-US" sz="2800" dirty="0" smtClean="0"/>
              <a:t>Explorer</a:t>
            </a:r>
            <a:r>
              <a:rPr lang="en-US" sz="2800" dirty="0"/>
              <a:t>, </a:t>
            </a:r>
            <a:r>
              <a:rPr lang="en-US" sz="2800" dirty="0" smtClean="0"/>
              <a:t>Netscape</a:t>
            </a:r>
            <a:r>
              <a:rPr lang="en-US" sz="2800" dirty="0"/>
              <a:t>, </a:t>
            </a:r>
            <a:r>
              <a:rPr lang="en-US" sz="2800" dirty="0" err="1" smtClean="0"/>
              <a:t>Maxthon</a:t>
            </a:r>
            <a:r>
              <a:rPr lang="en-US" sz="2800" dirty="0" smtClean="0"/>
              <a:t>, etc.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Gecko-based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Firefox</a:t>
            </a:r>
            <a:r>
              <a:rPr lang="en-US" sz="2800" dirty="0"/>
              <a:t>, </a:t>
            </a:r>
            <a:r>
              <a:rPr lang="en-US" sz="2800" dirty="0" smtClean="0"/>
              <a:t>Netscape, </a:t>
            </a:r>
            <a:r>
              <a:rPr lang="en-US" sz="2800" dirty="0" err="1" smtClean="0"/>
              <a:t>SeaMonkey</a:t>
            </a:r>
            <a:r>
              <a:rPr lang="en-US" sz="2800" dirty="0" smtClean="0"/>
              <a:t>, etc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Blink-based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Chrome, Opera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3000" dirty="0" err="1" smtClean="0"/>
              <a:t>WebKit</a:t>
            </a:r>
            <a:r>
              <a:rPr lang="en-US" sz="3000" dirty="0" smtClean="0"/>
              <a:t>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Old Chrome</a:t>
            </a:r>
            <a:r>
              <a:rPr lang="en-US" sz="2800" dirty="0"/>
              <a:t>, </a:t>
            </a:r>
            <a:r>
              <a:rPr lang="en-US" sz="2800" dirty="0" smtClean="0"/>
              <a:t>Safari, </a:t>
            </a:r>
            <a:r>
              <a:rPr lang="en-US" sz="2800" dirty="0" err="1" smtClean="0"/>
              <a:t>Maxthon</a:t>
            </a:r>
            <a:r>
              <a:rPr lang="en-US" sz="2800" dirty="0" smtClean="0"/>
              <a:t>, etc.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Presto-based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Old Opera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800" y="5515420"/>
            <a:ext cx="1143001" cy="959354"/>
          </a:xfrm>
          <a:prstGeom prst="roundRect">
            <a:avLst>
              <a:gd name="adj" fmla="val 4802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38" y="3934816"/>
            <a:ext cx="914400" cy="914400"/>
          </a:xfrm>
          <a:prstGeom prst="roundRect">
            <a:avLst>
              <a:gd name="adj" fmla="val 4802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714625"/>
            <a:ext cx="806574" cy="762000"/>
          </a:xfrm>
          <a:prstGeom prst="roundRect">
            <a:avLst>
              <a:gd name="adj" fmla="val 4802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710966"/>
            <a:ext cx="598605" cy="598605"/>
          </a:xfrm>
          <a:prstGeom prst="roundRect">
            <a:avLst>
              <a:gd name="adj" fmla="val 4802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Agent Strings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09283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dirty="0"/>
              <a:t>Identify web browsers and their version</a:t>
            </a:r>
          </a:p>
          <a:p>
            <a:pPr>
              <a:lnSpc>
                <a:spcPts val="3300"/>
              </a:lnSpc>
            </a:pPr>
            <a:r>
              <a:rPr lang="en-US" dirty="0"/>
              <a:t>Can have some additional information like layout engine, user's operating system, etc</a:t>
            </a:r>
            <a:r>
              <a:rPr lang="en-US" dirty="0" smtClean="0"/>
              <a:t>.</a:t>
            </a:r>
          </a:p>
          <a:p>
            <a:pPr>
              <a:lnSpc>
                <a:spcPts val="33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ts val="3300"/>
              </a:lnSpc>
            </a:pPr>
            <a:endParaRPr lang="en-US" dirty="0"/>
          </a:p>
          <a:p>
            <a:pPr>
              <a:lnSpc>
                <a:spcPts val="3300"/>
              </a:lnSpc>
            </a:pPr>
            <a:endParaRPr lang="en-US" dirty="0" smtClean="0"/>
          </a:p>
          <a:p>
            <a:pPr lvl="1">
              <a:lnSpc>
                <a:spcPts val="3300"/>
              </a:lnSpc>
            </a:pPr>
            <a:r>
              <a:rPr lang="en-US" dirty="0" smtClean="0"/>
              <a:t>Web browser: Firefox 7.0.1</a:t>
            </a:r>
          </a:p>
          <a:p>
            <a:pPr lvl="1">
              <a:lnSpc>
                <a:spcPts val="3300"/>
              </a:lnSpc>
            </a:pPr>
            <a:r>
              <a:rPr lang="en-US" dirty="0" smtClean="0"/>
              <a:t>Rendering (layout) engine</a:t>
            </a:r>
            <a:r>
              <a:rPr lang="en-US" dirty="0"/>
              <a:t>: </a:t>
            </a:r>
            <a:r>
              <a:rPr lang="en-US" dirty="0" smtClean="0"/>
              <a:t>Gecko/20100101</a:t>
            </a:r>
          </a:p>
          <a:p>
            <a:pPr lvl="1">
              <a:lnSpc>
                <a:spcPts val="3300"/>
              </a:lnSpc>
            </a:pPr>
            <a:r>
              <a:rPr lang="en-US" dirty="0" smtClean="0"/>
              <a:t>Operating system: 64-bit Windows 7</a:t>
            </a:r>
          </a:p>
          <a:p>
            <a:pPr lvl="2">
              <a:lnSpc>
                <a:spcPts val="3300"/>
              </a:lnSpc>
            </a:pPr>
            <a:r>
              <a:rPr lang="en-US" dirty="0" smtClean="0"/>
              <a:t>WOW64 = </a:t>
            </a:r>
            <a:r>
              <a:rPr lang="en-US" dirty="0"/>
              <a:t>Windows-On-Windows </a:t>
            </a:r>
            <a:r>
              <a:rPr lang="en-US" dirty="0" smtClean="0"/>
              <a:t>64-bit</a:t>
            </a:r>
          </a:p>
          <a:p>
            <a:pPr lvl="2">
              <a:lnSpc>
                <a:spcPts val="3300"/>
              </a:lnSpc>
            </a:pPr>
            <a:r>
              <a:rPr lang="en-US" dirty="0"/>
              <a:t>Windows NT </a:t>
            </a:r>
            <a:r>
              <a:rPr lang="en-US" dirty="0" smtClean="0"/>
              <a:t>6.1 = Windows 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2990850"/>
            <a:ext cx="8153400" cy="707886"/>
          </a:xfrm>
        </p:spPr>
        <p:txBody>
          <a:bodyPr/>
          <a:lstStyle/>
          <a:p>
            <a:r>
              <a:rPr lang="en-US" dirty="0"/>
              <a:t>Mozilla/5.0 (Windows NT 6.1; WOW64; rv:7.0.1) Gecko/20100101 </a:t>
            </a:r>
            <a:r>
              <a:rPr lang="en-US" dirty="0" smtClean="0"/>
              <a:t>Firefox/7.0.1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Hardware Servers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88381"/>
            <a:ext cx="5715000" cy="3807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Servers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Physical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</a:t>
            </a:r>
            <a:r>
              <a:rPr lang="en-US" dirty="0"/>
              <a:t>(a hardware system) dedicated to running one or more such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Servers are placed in collocation centers</a:t>
            </a:r>
          </a:p>
          <a:p>
            <a:r>
              <a:rPr lang="en-US" dirty="0" smtClean="0"/>
              <a:t>The server may be: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atabase server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 server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ail server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 server</a:t>
            </a:r>
          </a:p>
          <a:p>
            <a:pPr lvl="1"/>
            <a:r>
              <a:rPr lang="en-US" dirty="0" smtClean="0"/>
              <a:t>VPS servers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19450"/>
            <a:ext cx="2809875" cy="295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Servers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Apache, IIS, </a:t>
            </a:r>
            <a:r>
              <a:rPr lang="en-US" dirty="0" err="1" smtClean="0"/>
              <a:t>nginx</a:t>
            </a:r>
            <a:r>
              <a:rPr lang="en-US" dirty="0"/>
              <a:t>, </a:t>
            </a:r>
            <a:r>
              <a:rPr lang="en-US" dirty="0" err="1"/>
              <a:t>lighttpd</a:t>
            </a:r>
            <a:r>
              <a:rPr lang="en-US" dirty="0"/>
              <a:t>, </a:t>
            </a:r>
            <a:r>
              <a:rPr lang="en-US" dirty="0" smtClean="0"/>
              <a:t>etc.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190500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14787"/>
            <a:ext cx="1781175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87931"/>
            <a:ext cx="3048000" cy="130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 descr="C:\Users\nkostov\Desktop\lighttp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4172513"/>
            <a:ext cx="23717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2834"/>
            <a:ext cx="7239000" cy="838200"/>
          </a:xfrm>
        </p:spPr>
        <p:txBody>
          <a:bodyPr/>
          <a:lstStyle/>
          <a:p>
            <a:r>
              <a:rPr lang="en-US" dirty="0" smtClean="0"/>
              <a:t>Web Servers Market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Share Feb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1034"/>
            <a:ext cx="8686800" cy="5764566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Apache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38.22</a:t>
            </a:r>
            <a:r>
              <a:rPr lang="en-US" dirty="0" smtClean="0"/>
              <a:t> %</a:t>
            </a:r>
            <a:endParaRPr lang="en-US" dirty="0" smtClean="0"/>
          </a:p>
          <a:p>
            <a:pPr>
              <a:lnSpc>
                <a:spcPts val="3400"/>
              </a:lnSpc>
            </a:pPr>
            <a:r>
              <a:rPr lang="en-US" dirty="0" smtClean="0"/>
              <a:t>IIS (</a:t>
            </a:r>
            <a:r>
              <a:rPr lang="en-US" dirty="0"/>
              <a:t>by </a:t>
            </a:r>
            <a:r>
              <a:rPr lang="en-US" dirty="0" smtClean="0"/>
              <a:t>Microsoft)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32.80%</a:t>
            </a:r>
            <a:endParaRPr lang="en-US" dirty="0" smtClean="0"/>
          </a:p>
          <a:p>
            <a:pPr>
              <a:lnSpc>
                <a:spcPts val="3400"/>
              </a:lnSpc>
            </a:pPr>
            <a:r>
              <a:rPr lang="en-US" dirty="0" err="1" smtClean="0"/>
              <a:t>nginx</a:t>
            </a:r>
            <a:r>
              <a:rPr lang="en-US" dirty="0"/>
              <a:t> </a:t>
            </a:r>
            <a:r>
              <a:rPr lang="en-US" dirty="0" smtClean="0"/>
              <a:t>(by Igor </a:t>
            </a:r>
            <a:r>
              <a:rPr lang="en-US" dirty="0" err="1" smtClean="0"/>
              <a:t>Sysoev</a:t>
            </a:r>
            <a:r>
              <a:rPr lang="en-US" dirty="0" smtClean="0"/>
              <a:t>)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15.00%</a:t>
            </a:r>
            <a:endParaRPr lang="en-US" dirty="0" smtClean="0"/>
          </a:p>
          <a:p>
            <a:pPr>
              <a:lnSpc>
                <a:spcPts val="3400"/>
              </a:lnSpc>
            </a:pPr>
            <a:r>
              <a:rPr lang="en-US" dirty="0" smtClean="0"/>
              <a:t>GWS (by Google)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2.30%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888637" cy="4105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0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The Classical Client-Server Model</a:t>
            </a:r>
            <a:endParaRPr lang="en-US" dirty="0"/>
          </a:p>
        </p:txBody>
      </p:sp>
      <p:pic>
        <p:nvPicPr>
          <p:cNvPr id="2050" name="Picture 2" descr="http://2.bp.blogspot.com/_OnJDEppzuHI/SchYIfa6sII/AAAAAAAAAMY/OihdaIewEkU/s320/client-ser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4114800" cy="3185652"/>
          </a:xfrm>
          <a:prstGeom prst="roundRect">
            <a:avLst>
              <a:gd name="adj" fmla="val 85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</a:t>
            </a:r>
            <a:r>
              <a:rPr lang="en-US" dirty="0" smtClean="0"/>
              <a:t> – a single machine or cluster of machines that provides web applications (or services) to multiple clients</a:t>
            </a:r>
          </a:p>
          <a:p>
            <a:pPr lvl="2"/>
            <a:r>
              <a:rPr lang="en-US" dirty="0" smtClean="0"/>
              <a:t>Examples:</a:t>
            </a:r>
          </a:p>
          <a:p>
            <a:pPr lvl="3"/>
            <a:r>
              <a:rPr lang="en-US" dirty="0" smtClean="0"/>
              <a:t>Web server running PHP scripts or ASP.NET pages</a:t>
            </a:r>
          </a:p>
          <a:p>
            <a:pPr lvl="3"/>
            <a:r>
              <a:rPr lang="en-US" dirty="0" smtClean="0"/>
              <a:t>IIS based Web server</a:t>
            </a:r>
          </a:p>
          <a:p>
            <a:pPr lvl="3"/>
            <a:r>
              <a:rPr lang="en-US" dirty="0" smtClean="0"/>
              <a:t>WCF based service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ervices in 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Clients </a:t>
            </a:r>
            <a:r>
              <a:rPr lang="en-US" dirty="0" smtClean="0"/>
              <a:t>–software applications that provide UI (front-end) to access the services at the server</a:t>
            </a:r>
          </a:p>
          <a:p>
            <a:pPr lvl="2"/>
            <a:r>
              <a:rPr lang="en-US" dirty="0" smtClean="0"/>
              <a:t>Examples:</a:t>
            </a:r>
          </a:p>
          <a:p>
            <a:pPr lvl="3"/>
            <a:r>
              <a:rPr lang="en-US" dirty="0" smtClean="0"/>
              <a:t>Web browsers</a:t>
            </a:r>
          </a:p>
          <a:p>
            <a:pPr lvl="3"/>
            <a:r>
              <a:rPr lang="en-US" dirty="0" smtClean="0"/>
              <a:t>WPF applications</a:t>
            </a:r>
          </a:p>
          <a:p>
            <a:pPr lvl="3"/>
            <a:r>
              <a:rPr lang="en-US" dirty="0" smtClean="0"/>
              <a:t>HTML5 applications</a:t>
            </a:r>
          </a:p>
          <a:p>
            <a:pPr lvl="3"/>
            <a:r>
              <a:rPr lang="en-US" dirty="0" smtClean="0"/>
              <a:t>Silverlight applications</a:t>
            </a:r>
          </a:p>
          <a:p>
            <a:pPr lvl="3"/>
            <a:r>
              <a:rPr lang="en-US" dirty="0" smtClean="0"/>
              <a:t>ASP.NET consuming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24200"/>
            <a:ext cx="2438400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8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and Web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1.0, 2.0, 3.0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Hardware Servers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Servers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Client-Server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3-Tier / Multi-Tier </a:t>
            </a:r>
            <a:r>
              <a:rPr lang="en-US" dirty="0" smtClean="0"/>
              <a:t>Architectures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Service-Oriented </a:t>
            </a:r>
            <a:r>
              <a:rPr lang="en-US" dirty="0"/>
              <a:t>Architecture (SOA)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288249" y="1251541"/>
            <a:ext cx="428625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Client-Server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8200" y="1371600"/>
            <a:ext cx="7367656" cy="4724400"/>
            <a:chOff x="870754" y="1295400"/>
            <a:chExt cx="7367656" cy="4724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133600" y="3768298"/>
              <a:ext cx="4000500" cy="152760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56472" y="3352800"/>
              <a:ext cx="3777628" cy="263098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133600" y="1905000"/>
              <a:ext cx="4000500" cy="12192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275727" y="4552146"/>
              <a:ext cx="1080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7" name="Picture 3" descr="C:\Users\nakov\Downloads\hp_mobile_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9718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laptop,compu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2954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omputer,monitor,screen,displa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45720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858000" y="5029200"/>
              <a:ext cx="1298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Desktop</a:t>
              </a:r>
            </a:p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26832" y="3200400"/>
              <a:ext cx="10919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</a:t>
              </a:r>
            </a:p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6832" y="1524000"/>
              <a:ext cx="1311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</a:p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Machine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37" name="Picture 13" descr="off,server,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754" y="2567006"/>
              <a:ext cx="1890690" cy="189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 rot="20580705">
              <a:off x="2924903" y="2087280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connection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49247">
              <a:off x="2999341" y="3094829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connection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265164">
              <a:off x="2940812" y="4134270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connection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8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Client-Server </a:t>
            </a:r>
            <a:r>
              <a:rPr lang="en-US" sz="3900" dirty="0" smtClean="0"/>
              <a:t>Model – Examples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Web server </a:t>
            </a:r>
            <a:r>
              <a:rPr lang="en-US" dirty="0" smtClean="0"/>
              <a:t>(Apache, IIS) </a:t>
            </a:r>
            <a:r>
              <a:rPr lang="en-US" dirty="0"/>
              <a:t>– Web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FTP server (ftpd) – FTP client (FileZilla)</a:t>
            </a:r>
          </a:p>
          <a:p>
            <a:r>
              <a:rPr lang="en-US" dirty="0" err="1" smtClean="0"/>
              <a:t>EMail</a:t>
            </a:r>
            <a:r>
              <a:rPr lang="en-US" dirty="0" smtClean="0"/>
              <a:t> server (qmail) – email client (Outlook)</a:t>
            </a:r>
          </a:p>
          <a:p>
            <a:r>
              <a:rPr lang="en-US" dirty="0"/>
              <a:t>SQL Server – SQL Server Management Studio</a:t>
            </a:r>
          </a:p>
          <a:p>
            <a:r>
              <a:rPr lang="en-US" dirty="0" err="1" smtClean="0"/>
              <a:t>BitTorrent</a:t>
            </a:r>
            <a:r>
              <a:rPr lang="en-US" dirty="0" smtClean="0"/>
              <a:t> Tracker – Torrent client (</a:t>
            </a:r>
            <a:r>
              <a:rPr lang="el-GR" dirty="0" smtClean="0"/>
              <a:t>μ</a:t>
            </a:r>
            <a:r>
              <a:rPr lang="en-US" dirty="0" smtClean="0"/>
              <a:t>Torrent)</a:t>
            </a:r>
          </a:p>
          <a:p>
            <a:r>
              <a:rPr lang="en-US" dirty="0" smtClean="0"/>
              <a:t>DNS server (bind) – DNS client (resolver)</a:t>
            </a:r>
          </a:p>
          <a:p>
            <a:r>
              <a:rPr lang="en-US" dirty="0" smtClean="0"/>
              <a:t>DHCP server (wireless router firmware) – DHCP client (mobile phone /Android DHCP client/)</a:t>
            </a:r>
          </a:p>
          <a:p>
            <a:r>
              <a:rPr lang="en-US" dirty="0" smtClean="0"/>
              <a:t>SMB server (Windows) – SMB client (Windows)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1"/>
          </a:xfrm>
        </p:spPr>
        <p:txBody>
          <a:bodyPr/>
          <a:lstStyle/>
          <a:p>
            <a:r>
              <a:rPr lang="en-US" dirty="0" smtClean="0"/>
              <a:t>3-Tier / Multi-Tier Architectures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Classical Layered Structure of Software Systems</a:t>
            </a:r>
            <a:endParaRPr lang="en-US" dirty="0"/>
          </a:p>
        </p:txBody>
      </p:sp>
      <p:pic>
        <p:nvPicPr>
          <p:cNvPr id="4098" name="Picture 2" descr="http://download.oracle.com/docs/cd/E17904_01/web.1111/b32441/img/threetiero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718560"/>
            <a:ext cx="5753100" cy="2301240"/>
          </a:xfrm>
          <a:prstGeom prst="roundRect">
            <a:avLst>
              <a:gd name="adj" fmla="val 4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3-tier architecture </a:t>
            </a:r>
            <a:r>
              <a:rPr lang="en-US" dirty="0" smtClean="0"/>
              <a:t>consists of the following tiers (layers):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Front-end</a:t>
            </a:r>
            <a:r>
              <a:rPr lang="en-US" dirty="0" smtClean="0"/>
              <a:t> (client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Client</a:t>
            </a:r>
            <a:r>
              <a:rPr lang="bg-BG" dirty="0" smtClean="0"/>
              <a:t> </a:t>
            </a:r>
            <a:r>
              <a:rPr lang="en-US" dirty="0" smtClean="0"/>
              <a:t>software – provides the UI of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 tier </a:t>
            </a:r>
            <a:r>
              <a:rPr lang="en-US" dirty="0" smtClean="0"/>
              <a:t>(business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Server software – provides the core system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Implements the business processes /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</a:t>
            </a:r>
            <a:r>
              <a:rPr lang="en-US" dirty="0" smtClean="0"/>
              <a:t> (data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Manages the data of the system (database / cloud)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844759" y="1054100"/>
            <a:ext cx="2927052" cy="5334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1" y="1066800"/>
            <a:ext cx="2134050" cy="5334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6317" y="1053885"/>
            <a:ext cx="1828080" cy="5346915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76227" y="3505200"/>
            <a:ext cx="1471773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3-Tier Architecture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86200" y="3771900"/>
            <a:ext cx="2781300" cy="16002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59200" y="3492500"/>
            <a:ext cx="3022600" cy="2794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86200" y="2133600"/>
            <a:ext cx="2767225" cy="11430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19400" y="4575940"/>
            <a:ext cx="1391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C:\Users\nakov\Downloads\hp_mobil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47" y="32004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laptop,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47" y="1600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mputer,monitor,screen,dis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47" y="4648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413447" y="5105400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3079" y="3429000"/>
            <a:ext cx="109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8047" y="1759803"/>
            <a:ext cx="1311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7" name="Picture 13" descr="off,server,compu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1890690" cy="189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 rot="20309905">
            <a:off x="4655096" y="2313187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 rot="249247">
            <a:off x="4673929" y="3240239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 rot="1808832">
            <a:off x="4660604" y="4117724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database,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4" y="2590800"/>
            <a:ext cx="1835142" cy="183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20700" y="4419600"/>
            <a:ext cx="15023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867" y="1066800"/>
            <a:ext cx="1519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Tier</a:t>
            </a:r>
          </a:p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(Back-End)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56967" y="1079500"/>
            <a:ext cx="1933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</a:t>
            </a:r>
          </a:p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(Business Tier)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1133" y="1079500"/>
            <a:ext cx="28792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 (Front-End)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38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Typical Layers of the Middle Tier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 smtClean="0"/>
              <a:t>The middle tier usually has parts related to the front-end, business logic and back-end: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452" y="2209800"/>
            <a:ext cx="8381548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2849" y="2281535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Logic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652" y="2693313"/>
            <a:ext cx="8204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the UI of the application (HTML5, Silverlight, WPF, …)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3505200"/>
            <a:ext cx="8381548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6103" y="3576935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988713"/>
            <a:ext cx="7284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the core processes / services of </a:t>
            </a:r>
            <a:r>
              <a:rPr lang="en-US" sz="2200" b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application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1000" y="4800600"/>
            <a:ext cx="8381548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1686" y="4872335"/>
            <a:ext cx="255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Access Logic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284113"/>
            <a:ext cx="83208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the data access functionality (usually ORM framework)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020714"/>
            <a:ext cx="1219200" cy="63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72000" y="3124200"/>
            <a:ext cx="0" cy="452735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4424065"/>
            <a:ext cx="0" cy="452735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5719465"/>
            <a:ext cx="0" cy="452735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495800"/>
            <a:ext cx="6858000" cy="182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Service-Oriented Architecture (SOA)</a:t>
            </a:r>
            <a:endParaRPr lang="bg-BG" dirty="0"/>
          </a:p>
        </p:txBody>
      </p:sp>
      <p:pic>
        <p:nvPicPr>
          <p:cNvPr id="3076" name="Picture 4" descr="http://www.ibm.com/developerworks/webservices/library/ws-wsilover/WebServices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554" y="1195248"/>
            <a:ext cx="3812837" cy="3014802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yber-swift.com/img/webservic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98130">
            <a:off x="683401" y="1474430"/>
            <a:ext cx="2170702" cy="243738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latestwebservices.com/wp-content/uploads/2007/11/webservices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568103">
            <a:off x="6274331" y="1455730"/>
            <a:ext cx="2163614" cy="245834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</a:t>
            </a:r>
            <a:r>
              <a:rPr lang="bg-BG" dirty="0"/>
              <a:t>?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real world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</a:t>
            </a:r>
            <a:r>
              <a:rPr lang="en-US" dirty="0" smtClean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piece of work performed </a:t>
            </a:r>
            <a:r>
              <a:rPr lang="en-US" dirty="0"/>
              <a:t>by a service provider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Provides </a:t>
            </a:r>
            <a:r>
              <a:rPr lang="en-US" dirty="0" smtClean="0"/>
              <a:t>the </a:t>
            </a:r>
            <a:r>
              <a:rPr lang="en-US" dirty="0"/>
              <a:t>client (consumer) some desired </a:t>
            </a:r>
            <a:r>
              <a:rPr lang="en-US" dirty="0" smtClean="0"/>
              <a:t>result by some input parameters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The requirements and the result are known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Easy to </a:t>
            </a:r>
            <a:r>
              <a:rPr lang="en-US" dirty="0" smtClean="0"/>
              <a:t>use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available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quality characteristics</a:t>
            </a:r>
            <a:r>
              <a:rPr lang="bg-BG" dirty="0"/>
              <a:t> (</a:t>
            </a:r>
            <a:r>
              <a:rPr lang="en-US" dirty="0"/>
              <a:t>price</a:t>
            </a:r>
            <a:r>
              <a:rPr lang="bg-BG" dirty="0"/>
              <a:t>, </a:t>
            </a:r>
            <a:r>
              <a:rPr lang="en-US" dirty="0"/>
              <a:t>execution time, </a:t>
            </a:r>
            <a:r>
              <a:rPr lang="en-US" dirty="0" smtClean="0"/>
              <a:t>constraints, etc</a:t>
            </a:r>
            <a:r>
              <a:rPr lang="en-US" dirty="0"/>
              <a:t>.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11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876800"/>
            <a:ext cx="6858000" cy="1066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What is "Cloud"?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2362201"/>
            <a:ext cx="6565900" cy="1752600"/>
            <a:chOff x="2133600" y="279399"/>
            <a:chExt cx="6489700" cy="1270000"/>
          </a:xfrm>
        </p:grpSpPr>
        <p:pic>
          <p:nvPicPr>
            <p:cNvPr id="7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79401"/>
              <a:ext cx="34417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200" y="279399"/>
              <a:ext cx="2863774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04800"/>
              <a:ext cx="31242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document, tex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1828802" cy="18288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pple, computer, laptop, macbook, macbook pro, pro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617853" y="1828800"/>
            <a:ext cx="2087747" cy="191211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4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  <a:r>
              <a:rPr lang="en-US" dirty="0" smtClean="0"/>
              <a:t> ≈ multiple hardware machines combine their computing power and resources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Share them between multiple applications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To save costs and use resources more efficiently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Publicly in Internet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Paid or free of charge (to some limit)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Amazon AWS, Google App Engine, Microsoft Azure, </a:t>
            </a:r>
            <a:r>
              <a:rPr lang="en-US" dirty="0"/>
              <a:t>Rackspace, </a:t>
            </a:r>
            <a:r>
              <a:rPr lang="en-US" dirty="0" smtClean="0"/>
              <a:t>PHPFog, Heroku, AppHarbor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8001000" cy="1600200"/>
          </a:xfrm>
        </p:spPr>
        <p:txBody>
          <a:bodyPr/>
          <a:lstStyle/>
          <a:p>
            <a:r>
              <a:rPr lang="en-US" dirty="0" smtClean="0"/>
              <a:t>Web Sites and </a:t>
            </a:r>
            <a:br>
              <a:rPr lang="en-US" dirty="0" smtClean="0"/>
            </a:br>
            <a:r>
              <a:rPr lang="en-US" dirty="0" smtClean="0"/>
              <a:t>Web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57" y="2950029"/>
            <a:ext cx="4874986" cy="3103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Infrastructure as a Service (IaaS)</a:t>
            </a:r>
          </a:p>
          <a:p>
            <a:pPr lvl="1"/>
            <a:r>
              <a:rPr lang="en-US" dirty="0" smtClean="0"/>
              <a:t>Virtual machines in the cloud on demand</a:t>
            </a:r>
          </a:p>
          <a:p>
            <a:pPr lvl="1"/>
            <a:r>
              <a:rPr lang="en-US" dirty="0" smtClean="0"/>
              <a:t>Users install the OS and software they need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Platform as a Service (PaaS)</a:t>
            </a:r>
          </a:p>
          <a:p>
            <a:pPr lvl="1"/>
            <a:r>
              <a:rPr lang="en-US" dirty="0" smtClean="0"/>
              <a:t>Platform, services and APIs for developers</a:t>
            </a:r>
          </a:p>
          <a:p>
            <a:pPr lvl="1"/>
            <a:r>
              <a:rPr lang="en-US" dirty="0" smtClean="0"/>
              <a:t>E.g. Java + JBoss + JSF + JPA + MongoDB or</a:t>
            </a:r>
            <a:r>
              <a:rPr lang="en-US" dirty="0"/>
              <a:t> </a:t>
            </a:r>
            <a:r>
              <a:rPr lang="en-US" dirty="0" smtClean="0"/>
              <a:t>JavaScript </a:t>
            </a:r>
            <a:r>
              <a:rPr lang="en-US" dirty="0"/>
              <a:t>+ Node.js + MongoDB + RabbitMQ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as a Service (SaaS)</a:t>
            </a:r>
          </a:p>
          <a:p>
            <a:pPr lvl="1"/>
            <a:r>
              <a:rPr lang="en-US" dirty="0" smtClean="0"/>
              <a:t>Hosted application on demand (e.g. WordPress)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34201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</a:t>
            </a:r>
            <a:r>
              <a:rPr lang="en-US" dirty="0" smtClean="0"/>
              <a:t> </a:t>
            </a:r>
            <a:r>
              <a:rPr lang="en-US" dirty="0"/>
              <a:t>or information resource that is suitable for the World Wide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Can </a:t>
            </a:r>
            <a:r>
              <a:rPr lang="en-US" dirty="0"/>
              <a:t>be accessed through a web browser and displayed on a monitor or mobile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This </a:t>
            </a:r>
            <a:r>
              <a:rPr lang="en-US" dirty="0"/>
              <a:t>information is usually in HTML or XHTML format, and may provide navigation to other web pages via hypertext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Web </a:t>
            </a:r>
            <a:r>
              <a:rPr lang="en-US" dirty="0"/>
              <a:t>pages frequently </a:t>
            </a:r>
            <a:r>
              <a:rPr lang="en-US" dirty="0" smtClean="0"/>
              <a:t>refer to other </a:t>
            </a:r>
            <a:r>
              <a:rPr lang="en-US" dirty="0"/>
              <a:t>resources such as style </a:t>
            </a:r>
            <a:r>
              <a:rPr lang="en-US" dirty="0" smtClean="0"/>
              <a:t>sheets (CSS), scripts (</a:t>
            </a:r>
            <a:r>
              <a:rPr lang="en-US" dirty="0"/>
              <a:t>J</a:t>
            </a:r>
            <a:r>
              <a:rPr lang="en-US" dirty="0" smtClean="0"/>
              <a:t>avaScript) </a:t>
            </a:r>
            <a:r>
              <a:rPr lang="en-US" dirty="0"/>
              <a:t>and images into their final </a:t>
            </a:r>
            <a:r>
              <a:rPr lang="en-US" dirty="0" smtClean="0"/>
              <a:t>presentation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related web pages </a:t>
            </a:r>
            <a:r>
              <a:rPr lang="en-US" dirty="0"/>
              <a:t>containing </a:t>
            </a:r>
            <a:r>
              <a:rPr lang="en-US" dirty="0" smtClean="0"/>
              <a:t>web resources (web pages, images</a:t>
            </a:r>
            <a:r>
              <a:rPr lang="en-US" dirty="0"/>
              <a:t>, </a:t>
            </a:r>
            <a:r>
              <a:rPr lang="en-US" dirty="0" smtClean="0"/>
              <a:t>videos, CSS files, JS files or </a:t>
            </a:r>
            <a:r>
              <a:rPr lang="en-US" dirty="0"/>
              <a:t>other digital </a:t>
            </a:r>
            <a:r>
              <a:rPr lang="en-US" dirty="0" smtClean="0"/>
              <a:t>assets)</a:t>
            </a:r>
            <a:endParaRPr lang="en-US" dirty="0"/>
          </a:p>
          <a:p>
            <a:pPr>
              <a:lnSpc>
                <a:spcPts val="4200"/>
              </a:lnSpc>
            </a:pPr>
            <a:r>
              <a:rPr lang="en-US" dirty="0"/>
              <a:t>Common </a:t>
            </a:r>
            <a:r>
              <a:rPr lang="en-US" dirty="0" smtClean="0"/>
              <a:t>navigation between </a:t>
            </a:r>
            <a:r>
              <a:rPr lang="en-US" dirty="0"/>
              <a:t>web pages</a:t>
            </a:r>
          </a:p>
          <a:p>
            <a:pPr>
              <a:lnSpc>
                <a:spcPts val="4500"/>
              </a:lnSpc>
            </a:pPr>
            <a:r>
              <a:rPr lang="en-US" dirty="0" smtClean="0"/>
              <a:t>A </a:t>
            </a:r>
            <a:r>
              <a:rPr lang="en-US" dirty="0"/>
              <a:t>website is hosted on at least one web </a:t>
            </a:r>
            <a:r>
              <a:rPr lang="en-US" dirty="0" smtClean="0"/>
              <a:t>server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Accessible </a:t>
            </a:r>
            <a:r>
              <a:rPr lang="en-US" dirty="0"/>
              <a:t>via a network </a:t>
            </a:r>
            <a:r>
              <a:rPr lang="en-US" dirty="0" smtClean="0"/>
              <a:t>(such </a:t>
            </a:r>
            <a:r>
              <a:rPr lang="en-US" dirty="0"/>
              <a:t>as the </a:t>
            </a:r>
            <a:r>
              <a:rPr lang="en-US" dirty="0" smtClean="0"/>
              <a:t>Internet)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All </a:t>
            </a:r>
            <a:r>
              <a:rPr lang="en-US" dirty="0"/>
              <a:t>publicly accessible websites collectively constitute the World Wide </a:t>
            </a:r>
            <a:r>
              <a:rPr lang="en-US" dirty="0" smtClean="0"/>
              <a:t>Web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level web sites</a:t>
            </a:r>
          </a:p>
          <a:p>
            <a:r>
              <a:rPr lang="en-US" dirty="0" smtClean="0"/>
              <a:t>High interactivity</a:t>
            </a:r>
          </a:p>
          <a:p>
            <a:r>
              <a:rPr lang="en-US" dirty="0" smtClean="0"/>
              <a:t>High accessibility (Cloud)</a:t>
            </a:r>
          </a:p>
          <a:p>
            <a:r>
              <a:rPr lang="en-US" dirty="0" smtClean="0"/>
              <a:t>AJAX, Silverlight, Flash, Flex, etc.</a:t>
            </a:r>
          </a:p>
          <a:p>
            <a:r>
              <a:rPr lang="en-US" dirty="0"/>
              <a:t>Applications are usually broken into logical chunks called "tiers", where every tier is assigned a </a:t>
            </a:r>
            <a:r>
              <a:rPr lang="en-US" dirty="0" smtClean="0"/>
              <a:t>role</a:t>
            </a:r>
          </a:p>
          <a:p>
            <a:r>
              <a:rPr lang="en-US" dirty="0" smtClean="0"/>
              <a:t>Desktop-like application in the web browser</a:t>
            </a:r>
          </a:p>
          <a:p>
            <a:r>
              <a:rPr lang="en-US" dirty="0" smtClean="0"/>
              <a:t>Web applications on desktop (Windows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1123950"/>
            <a:ext cx="1371600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5"/>
            <a:ext cx="1524000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2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1600200"/>
          </a:xfrm>
        </p:spPr>
        <p:txBody>
          <a:bodyPr/>
          <a:lstStyle/>
          <a:p>
            <a:r>
              <a:rPr lang="en-US" dirty="0" smtClean="0"/>
              <a:t>Web Browsers and</a:t>
            </a:r>
            <a:br>
              <a:rPr lang="en-US" dirty="0" smtClean="0"/>
            </a:br>
            <a:r>
              <a:rPr lang="en-US" dirty="0" smtClean="0"/>
              <a:t>Layout Engines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56" y="4276729"/>
            <a:ext cx="1090162" cy="1090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76727"/>
            <a:ext cx="1153931" cy="1090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06" y="4276727"/>
            <a:ext cx="1090162" cy="1090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07" y="4267200"/>
            <a:ext cx="1298849" cy="1090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31" y="4276729"/>
            <a:ext cx="980360" cy="1090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06" y="4276726"/>
            <a:ext cx="1090161" cy="1090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/>
              <a:t>designed to enable users to access,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retrieve and view documents </a:t>
            </a:r>
            <a:r>
              <a:rPr lang="en-US" dirty="0"/>
              <a:t>and other </a:t>
            </a:r>
            <a:r>
              <a:rPr lang="en-US"/>
              <a:t>resources </a:t>
            </a:r>
            <a:r>
              <a:rPr lang="en-US" smtClean="0"/>
              <a:t>from the Web</a:t>
            </a:r>
            <a:endParaRPr lang="en-US" dirty="0" smtClean="0"/>
          </a:p>
          <a:p>
            <a:r>
              <a:rPr lang="en-US" dirty="0"/>
              <a:t>Main </a:t>
            </a:r>
            <a:r>
              <a:rPr lang="en-US" dirty="0" smtClean="0"/>
              <a:t>responsibilities:</a:t>
            </a:r>
            <a:endParaRPr lang="en-US" dirty="0"/>
          </a:p>
          <a:p>
            <a:pPr lvl="1"/>
            <a:r>
              <a:rPr lang="en-US" dirty="0" smtClean="0"/>
              <a:t>Bring </a:t>
            </a:r>
            <a:r>
              <a:rPr lang="en-US" dirty="0"/>
              <a:t>information resources to the user (issuing requests to the web server and handling any results generated by the request)</a:t>
            </a:r>
            <a:endParaRPr lang="en-US" dirty="0" smtClean="0"/>
          </a:p>
          <a:p>
            <a:pPr lvl="1"/>
            <a:r>
              <a:rPr lang="en-US" dirty="0" smtClean="0"/>
              <a:t>Presenting </a:t>
            </a:r>
            <a:r>
              <a:rPr lang="en-US" dirty="0"/>
              <a:t>web </a:t>
            </a:r>
            <a:r>
              <a:rPr lang="en-US" dirty="0" smtClean="0"/>
              <a:t>content (render HTML, CSS, JS)</a:t>
            </a:r>
          </a:p>
          <a:p>
            <a:pPr lvl="1"/>
            <a:r>
              <a:rPr lang="en-US" dirty="0" smtClean="0"/>
              <a:t>Capable </a:t>
            </a:r>
            <a:r>
              <a:rPr lang="en-US" dirty="0"/>
              <a:t>of executing applications within the same context as the document on </a:t>
            </a:r>
            <a:r>
              <a:rPr lang="en-US" dirty="0" smtClean="0"/>
              <a:t>view (Flash)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85800"/>
          </a:xfrm>
        </p:spPr>
        <p:txBody>
          <a:bodyPr/>
          <a:lstStyle/>
          <a:p>
            <a:r>
              <a:rPr lang="en-US" dirty="0" smtClean="0"/>
              <a:t>Layout Engines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Software </a:t>
            </a:r>
            <a:r>
              <a:rPr lang="en-US" dirty="0"/>
              <a:t>component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displays the formatted content</a:t>
            </a:r>
            <a:r>
              <a:rPr lang="en-US" dirty="0"/>
              <a:t> on the </a:t>
            </a:r>
            <a:r>
              <a:rPr lang="en-US" dirty="0" smtClean="0"/>
              <a:t>screen combining: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Marked </a:t>
            </a:r>
            <a:r>
              <a:rPr lang="en-US" dirty="0"/>
              <a:t>up content (such as HTML, XML, image files, etc</a:t>
            </a:r>
            <a:r>
              <a:rPr lang="en-US" dirty="0" smtClean="0"/>
              <a:t>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</a:t>
            </a:r>
            <a:r>
              <a:rPr lang="en-US" dirty="0" smtClean="0"/>
              <a:t>ormatting </a:t>
            </a:r>
            <a:r>
              <a:rPr lang="en-US" dirty="0"/>
              <a:t>information (such as CSS, XSL, etc</a:t>
            </a:r>
            <a:r>
              <a:rPr lang="en-US" dirty="0" smtClean="0"/>
              <a:t>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"paints" on the content area of a window, which is displayed on a monitor or a </a:t>
            </a:r>
            <a:r>
              <a:rPr lang="en-US" dirty="0" smtClean="0"/>
              <a:t>printer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Typically </a:t>
            </a:r>
            <a:r>
              <a:rPr lang="en-US" dirty="0"/>
              <a:t>embedded in web browsers, e-mail clients, on-line help systems or other applications that require the displaying (and editing) of web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22</TotalTime>
  <Words>1358</Words>
  <Application>Microsoft Office PowerPoint</Application>
  <PresentationFormat>On-screen Show (4:3)</PresentationFormat>
  <Paragraphs>251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</vt:lpstr>
      <vt:lpstr>Consolas</vt:lpstr>
      <vt:lpstr>Corbel</vt:lpstr>
      <vt:lpstr>Wingdings 2</vt:lpstr>
      <vt:lpstr>Telerik Academy theme</vt:lpstr>
      <vt:lpstr>Web Technologies Basics</vt:lpstr>
      <vt:lpstr>Table of Contents</vt:lpstr>
      <vt:lpstr>Web Sites and  Web Applications</vt:lpstr>
      <vt:lpstr>Web Page</vt:lpstr>
      <vt:lpstr>Web Site</vt:lpstr>
      <vt:lpstr>Web Application</vt:lpstr>
      <vt:lpstr>Web Browsers and Layout Engines</vt:lpstr>
      <vt:lpstr>Web Browsers</vt:lpstr>
      <vt:lpstr>Layout Engines</vt:lpstr>
      <vt:lpstr>Layout Engines and Web Browsers</vt:lpstr>
      <vt:lpstr>User Agent Strings</vt:lpstr>
      <vt:lpstr>Hardware Servers</vt:lpstr>
      <vt:lpstr>Hardware Servers</vt:lpstr>
      <vt:lpstr>Web Servers</vt:lpstr>
      <vt:lpstr>What Do the Web Servers Do?</vt:lpstr>
      <vt:lpstr>Web Servers Market  Share Feb 2014</vt:lpstr>
      <vt:lpstr>Client-Server Architecture</vt:lpstr>
      <vt:lpstr>Client-Server Architecture</vt:lpstr>
      <vt:lpstr>Client-Server Architecture</vt:lpstr>
      <vt:lpstr>The Client-Server Model</vt:lpstr>
      <vt:lpstr>Client-Server Model – Examples</vt:lpstr>
      <vt:lpstr>3-Tier / Multi-Tier Architectures</vt:lpstr>
      <vt:lpstr>The 3-Tier Architecture</vt:lpstr>
      <vt:lpstr>The 3-Tier Architecture Model</vt:lpstr>
      <vt:lpstr>Typical Layers of the Middle Tier</vt:lpstr>
      <vt:lpstr>Service-Oriented Architecture (SOA)</vt:lpstr>
      <vt:lpstr>What is a Service?</vt:lpstr>
      <vt:lpstr>What is "Cloud"?</vt:lpstr>
      <vt:lpstr>What is Cloud?</vt:lpstr>
      <vt:lpstr>Cloud Computing Models</vt:lpstr>
      <vt:lpstr>Web Technologies Basics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Doncho Minkov</dc:creator>
  <cp:lastModifiedBy>Doncho Minkov</cp:lastModifiedBy>
  <cp:revision>8</cp:revision>
  <dcterms:created xsi:type="dcterms:W3CDTF">2014-03-11T15:12:50Z</dcterms:created>
  <dcterms:modified xsi:type="dcterms:W3CDTF">2014-03-12T09:59:11Z</dcterms:modified>
</cp:coreProperties>
</file>