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notesMasterIdLst>
    <p:notesMasterId r:id="rId41"/>
  </p:notesMasterIdLst>
  <p:handoutMasterIdLst>
    <p:handoutMasterId r:id="rId42"/>
  </p:handoutMasterIdLst>
  <p:sldIdLst>
    <p:sldId id="570" r:id="rId2"/>
    <p:sldId id="614" r:id="rId3"/>
    <p:sldId id="636" r:id="rId4"/>
    <p:sldId id="639" r:id="rId5"/>
    <p:sldId id="640" r:id="rId6"/>
    <p:sldId id="616" r:id="rId7"/>
    <p:sldId id="617" r:id="rId8"/>
    <p:sldId id="618" r:id="rId9"/>
    <p:sldId id="619" r:id="rId10"/>
    <p:sldId id="637" r:id="rId11"/>
    <p:sldId id="620" r:id="rId12"/>
    <p:sldId id="654" r:id="rId13"/>
    <p:sldId id="642" r:id="rId14"/>
    <p:sldId id="621" r:id="rId15"/>
    <p:sldId id="622" r:id="rId16"/>
    <p:sldId id="623" r:id="rId17"/>
    <p:sldId id="625" r:id="rId18"/>
    <p:sldId id="655" r:id="rId19"/>
    <p:sldId id="626" r:id="rId20"/>
    <p:sldId id="627" r:id="rId21"/>
    <p:sldId id="638" r:id="rId22"/>
    <p:sldId id="646" r:id="rId23"/>
    <p:sldId id="645" r:id="rId24"/>
    <p:sldId id="641" r:id="rId25"/>
    <p:sldId id="644" r:id="rId26"/>
    <p:sldId id="647" r:id="rId27"/>
    <p:sldId id="648" r:id="rId28"/>
    <p:sldId id="649" r:id="rId29"/>
    <p:sldId id="651" r:id="rId30"/>
    <p:sldId id="652" r:id="rId31"/>
    <p:sldId id="633" r:id="rId32"/>
    <p:sldId id="653" r:id="rId33"/>
    <p:sldId id="656" r:id="rId34"/>
    <p:sldId id="650" r:id="rId35"/>
    <p:sldId id="657" r:id="rId36"/>
    <p:sldId id="460" r:id="rId37"/>
    <p:sldId id="615" r:id="rId38"/>
    <p:sldId id="658" r:id="rId39"/>
    <p:sldId id="333" r:id="rId40"/>
  </p:sldIdLst>
  <p:sldSz cx="9144000" cy="6858000" type="screen4x3"/>
  <p:notesSz cx="6881813" cy="9296400"/>
  <p:custDataLst>
    <p:tags r:id="rId43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FFFFFF"/>
    <a:srgbClr val="9BCC00"/>
    <a:srgbClr val="9ED000"/>
    <a:srgbClr val="F4FCD8"/>
    <a:srgbClr val="E8FFC8"/>
    <a:srgbClr val="FAF7C8"/>
    <a:srgbClr val="FAF8C8"/>
    <a:srgbClr val="F5FFC2"/>
    <a:srgbClr val="EBFF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13" autoAdjust="0"/>
    <p:restoredTop sz="94468" autoAdjust="0"/>
  </p:normalViewPr>
  <p:slideViewPr>
    <p:cSldViewPr>
      <p:cViewPr varScale="1">
        <p:scale>
          <a:sx n="107" d="100"/>
          <a:sy n="107" d="100"/>
        </p:scale>
        <p:origin x="732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29-Apr-14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29-Apr-14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1038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Fixed in SP1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94660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6347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5836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7653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4887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58173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57198" y="5496290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20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Learning &amp; Development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7199" y="5801090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18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1800" dirty="0" smtClean="0"/>
              <a:t>http://academy.telerik.com</a:t>
            </a:r>
            <a:endParaRPr lang="en-US" sz="1800" dirty="0"/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199" y="5121647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2400" dirty="0">
                <a:solidFill>
                  <a:schemeClr val="tx2">
                    <a:lumMod val="50000"/>
                  </a:schemeClr>
                </a:solidFill>
                <a:latin typeface="Corbel" pitchFamily="34" charset="0"/>
              </a:defRPr>
            </a:lvl1pPr>
          </a:lstStyle>
          <a:p>
            <a:pPr lvl="0" eaLnBrk="1" hangingPunct="1">
              <a:spcBef>
                <a:spcPct val="0"/>
              </a:spcBef>
            </a:pP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Corbel" pitchFamily="34" charset="0"/>
              </a:rPr>
              <a:t>Telerik Software Academy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575629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26854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932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6758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grpSp>
        <p:nvGrpSpPr>
          <p:cNvPr id="50" name="Group 4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51" name="TextBox 5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52" name="TextBox 5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3" name="TextBox 5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4" name="TextBox 5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55" name="TextBox 5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56" name="TextBox 5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7" name="TextBox 5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58" name="TextBox 5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9" name="TextBox 5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0" name="TextBox 5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1" name="TextBox 6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2" name="TextBox 6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3" name="TextBox 6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4" name="TextBox 6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5" name="TextBox 6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6" name="TextBox 6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7" name="TextBox 6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68" name="TextBox 6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9" name="TextBox 6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0" name="TextBox 69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1" name="TextBox 7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2" name="TextBox 7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3" name="TextBox 7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4" name="TextBox 7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5" name="TextBox 7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76" name="TextBox 7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7" name="TextBox 7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8" name="TextBox 7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9" name="TextBox 7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0" name="TextBox 7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81" name="TextBox 8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2" name="TextBox 8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83" name="TextBox 8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84" name="TextBox 8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5" name="TextBox 8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6" name="TextBox 8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7" name="TextBox 8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8" name="Rectangle 8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89" name="TextBox 88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59337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8466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5" Type="http://schemas.microsoft.com/office/2007/relationships/hdphoto" Target="../media/hdphoto2.wdp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3923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04" r:id="rId7"/>
    <p:sldLayoutId id="2147483703" r:id="rId8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hyperlink" Target="http://academy.telerik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e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10.%20Code-Tuning-and-Optimization-Demo.zip" TargetMode="Externa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hyperlink" Target="http://www.dotnetperls.com/optimization" TargetMode="Externa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10.%20Code-Tuning-and-Optimization-Homework.zip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27.png"/><Relationship Id="rId2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29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2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otnetperls.com/optimization" TargetMode="External"/><Relationship Id="rId2" Type="http://schemas.openxmlformats.org/officeDocument/2006/relationships/hyperlink" Target="http://en.wikipedia.org/wiki/Computer_performance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Code Tuning and </a:t>
            </a:r>
            <a:r>
              <a:rPr lang="en-US" dirty="0" smtClean="0"/>
              <a:t>Optimization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When and How to Improve Code Performance?</a:t>
            </a:r>
          </a:p>
        </p:txBody>
      </p:sp>
      <p:pic>
        <p:nvPicPr>
          <p:cNvPr id="1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038600" y="296868"/>
            <a:ext cx="1390153" cy="1516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4" descr="http://gioco.net/matrice/matrix1.jpg"/>
          <p:cNvPicPr>
            <a:picLocks noChangeAspect="1" noChangeArrowheads="1"/>
          </p:cNvPicPr>
          <p:nvPr/>
        </p:nvPicPr>
        <p:blipFill>
          <a:blip r:embed="rId4" cstate="print">
            <a:lum contrast="30000"/>
          </a:blip>
          <a:srcRect/>
          <a:stretch>
            <a:fillRect/>
          </a:stretch>
        </p:blipFill>
        <p:spPr bwMode="auto">
          <a:xfrm>
            <a:off x="4092498" y="4527176"/>
            <a:ext cx="4572000" cy="1905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91200" y="507143"/>
            <a:ext cx="2797098" cy="104823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28" name="Picture 4" descr="http://www.dapfor.com/images/ProductPicsImages/3e747_Performance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3400" y="1371600"/>
            <a:ext cx="2866087" cy="187362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457198" y="5496290"/>
            <a:ext cx="3990513" cy="400110"/>
          </a:xfrm>
        </p:spPr>
        <p:txBody>
          <a:bodyPr/>
          <a:lstStyle/>
          <a:p>
            <a:r>
              <a:rPr lang="en-US" dirty="0" smtClean="0"/>
              <a:t>Learning &amp; Development</a:t>
            </a:r>
            <a:endParaRPr lang="en-US" dirty="0"/>
          </a:p>
        </p:txBody>
      </p:sp>
      <p:sp>
        <p:nvSpPr>
          <p:cNvPr id="19" name="Text Placeholder 13"/>
          <p:cNvSpPr>
            <a:spLocks noGrp="1"/>
          </p:cNvSpPr>
          <p:nvPr>
            <p:ph type="body" sz="quarter" idx="11"/>
          </p:nvPr>
        </p:nvSpPr>
        <p:spPr>
          <a:xfrm>
            <a:off x="457199" y="5801090"/>
            <a:ext cx="3990513" cy="369332"/>
          </a:xfrm>
        </p:spPr>
        <p:txBody>
          <a:bodyPr/>
          <a:lstStyle/>
          <a:p>
            <a:r>
              <a:rPr lang="en-US" dirty="0" smtClean="0">
                <a:hlinkClick r:id="rId7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0" name="Text Placeholder 14"/>
          <p:cNvSpPr>
            <a:spLocks noGrp="1"/>
          </p:cNvSpPr>
          <p:nvPr>
            <p:ph type="body" sz="quarter" idx="12"/>
          </p:nvPr>
        </p:nvSpPr>
        <p:spPr>
          <a:xfrm>
            <a:off x="457199" y="5121647"/>
            <a:ext cx="3990513" cy="461665"/>
          </a:xfrm>
        </p:spPr>
        <p:txBody>
          <a:bodyPr/>
          <a:lstStyle/>
          <a:p>
            <a:r>
              <a:rPr lang="en-US" dirty="0" smtClean="0"/>
              <a:t>Telerik Software Academy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792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1143000"/>
            <a:ext cx="7924800" cy="685800"/>
          </a:xfrm>
        </p:spPr>
        <p:txBody>
          <a:bodyPr/>
          <a:lstStyle/>
          <a:p>
            <a:r>
              <a:rPr lang="en-US" dirty="0" smtClean="0"/>
              <a:t>Code Tuning Concepts</a:t>
            </a:r>
            <a:endParaRPr lang="en-US" dirty="0"/>
          </a:p>
        </p:txBody>
      </p:sp>
      <p:pic>
        <p:nvPicPr>
          <p:cNvPr id="3074" name="Picture 2" descr="http://farm7.staticflickr.com/6077/6147375818_3d4c2b44f1_z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33862" y="2232659"/>
            <a:ext cx="5676275" cy="378714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8569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Code Tuning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15000"/>
          </a:xfrm>
        </p:spPr>
        <p:txBody>
          <a:bodyPr/>
          <a:lstStyle/>
          <a:p>
            <a:r>
              <a:rPr lang="en-US" dirty="0" smtClean="0"/>
              <a:t>What is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code tuning </a:t>
            </a:r>
            <a:r>
              <a:rPr lang="en-US" dirty="0" smtClean="0"/>
              <a:t>/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performance tuning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Modifying the code to make it run more efficiently (faster)</a:t>
            </a:r>
          </a:p>
          <a:p>
            <a:pPr lvl="1"/>
            <a:r>
              <a:rPr lang="en-US" dirty="0" smtClean="0"/>
              <a:t>Not the most effective / cheapest way to improve performance</a:t>
            </a:r>
          </a:p>
          <a:p>
            <a:pPr lvl="1"/>
            <a:r>
              <a:rPr lang="en-US" dirty="0" smtClean="0"/>
              <a:t>Often the code quality is decreased to increase the performance</a:t>
            </a:r>
          </a:p>
          <a:p>
            <a:r>
              <a:rPr lang="en-US" dirty="0" smtClean="0"/>
              <a:t>The 80 / 20 principle</a:t>
            </a:r>
          </a:p>
          <a:p>
            <a:pPr lvl="1"/>
            <a:r>
              <a:rPr lang="en-US" dirty="0" smtClean="0"/>
              <a:t>20% of a program’s methods consume 80% of its execution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206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Systematic </a:t>
            </a:r>
            <a:r>
              <a:rPr lang="en-US" dirty="0" smtClean="0"/>
              <a:t>Tuning –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15000"/>
          </a:xfrm>
        </p:spPr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Systematic code tuning </a:t>
            </a:r>
            <a:r>
              <a:rPr lang="en-US" dirty="0"/>
              <a:t>follows these steps:</a:t>
            </a:r>
          </a:p>
          <a:p>
            <a:pPr marL="871538" lvl="1" indent="-514350">
              <a:buFont typeface="+mj-lt"/>
              <a:buAutoNum type="arabicPeriod"/>
            </a:pPr>
            <a:r>
              <a:rPr lang="en-US" dirty="0"/>
              <a:t>Assess the problem and establish numeric values that categorize acceptable behavior</a:t>
            </a:r>
          </a:p>
          <a:p>
            <a:pPr marL="871538" lvl="1" indent="-514350">
              <a:buFont typeface="+mj-lt"/>
              <a:buAutoNum type="arabicPeriod"/>
            </a:pPr>
            <a:r>
              <a:rPr lang="en-US" dirty="0"/>
              <a:t>Measure the performance of the system before </a:t>
            </a:r>
            <a:r>
              <a:rPr lang="en-US" dirty="0" smtClean="0"/>
              <a:t>modification</a:t>
            </a:r>
          </a:p>
          <a:p>
            <a:pPr marL="871538" lvl="1" indent="-514350">
              <a:buFont typeface="+mj-lt"/>
              <a:buAutoNum type="arabicPeriod"/>
            </a:pPr>
            <a:r>
              <a:rPr lang="en-US" dirty="0"/>
              <a:t>Identify the part of the system that is critical for improving the </a:t>
            </a:r>
            <a:r>
              <a:rPr lang="en-US" dirty="0" smtClean="0"/>
              <a:t>performance</a:t>
            </a:r>
          </a:p>
          <a:p>
            <a:pPr lvl="2"/>
            <a:r>
              <a:rPr lang="en-US" dirty="0" smtClean="0"/>
              <a:t>This </a:t>
            </a:r>
            <a:r>
              <a:rPr lang="en-US" dirty="0"/>
              <a:t>is called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bottleneck</a:t>
            </a:r>
          </a:p>
          <a:p>
            <a:pPr marL="871538" lvl="1" indent="-514350">
              <a:buFont typeface="+mj-lt"/>
              <a:buAutoNum type="arabicPeriod"/>
            </a:pPr>
            <a:r>
              <a:rPr lang="en-US" dirty="0"/>
              <a:t>Modify that part of the system to remove the </a:t>
            </a:r>
            <a:r>
              <a:rPr lang="en-US" dirty="0" smtClean="0"/>
              <a:t>bottleneck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3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Systematic Tuning – </a:t>
            </a:r>
            <a:r>
              <a:rPr lang="en-US" dirty="0" smtClean="0"/>
              <a:t>Steps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 marL="871538" lvl="1" indent="-514350">
              <a:buFont typeface="+mj-lt"/>
              <a:buAutoNum type="arabicPeriod" startAt="5"/>
            </a:pPr>
            <a:r>
              <a:rPr lang="en-US" dirty="0" smtClean="0"/>
              <a:t>Measure </a:t>
            </a:r>
            <a:r>
              <a:rPr lang="en-US" dirty="0"/>
              <a:t>the performance of the system after </a:t>
            </a:r>
            <a:r>
              <a:rPr lang="en-US" dirty="0" smtClean="0"/>
              <a:t>modification</a:t>
            </a:r>
            <a:endParaRPr lang="en-US" dirty="0"/>
          </a:p>
          <a:p>
            <a:pPr marL="871538" lvl="1" indent="-514350">
              <a:buFont typeface="+mj-lt"/>
              <a:buAutoNum type="arabicPeriod" startAt="5"/>
            </a:pPr>
            <a:r>
              <a:rPr lang="en-US" dirty="0"/>
              <a:t>If the modification makes the performance better, adopt </a:t>
            </a:r>
            <a:r>
              <a:rPr lang="en-US" dirty="0" smtClean="0"/>
              <a:t>it</a:t>
            </a:r>
          </a:p>
          <a:p>
            <a:pPr marL="903288" lvl="1" indent="0">
              <a:buNone/>
            </a:pPr>
            <a:r>
              <a:rPr lang="en-US" dirty="0" smtClean="0"/>
              <a:t>If </a:t>
            </a:r>
            <a:r>
              <a:rPr lang="en-US" dirty="0"/>
              <a:t>the modification makes the performance worse, </a:t>
            </a:r>
            <a:r>
              <a:rPr lang="en-US" dirty="0" smtClean="0"/>
              <a:t>discard 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pic>
        <p:nvPicPr>
          <p:cNvPr id="1026" name="Picture 2" descr="http://www.wallsave.com/wallpapers/1280x800/carros/213333/carros-tuning-cars-belos-213333.jp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465320" y="4267200"/>
            <a:ext cx="4145280" cy="2133600"/>
          </a:xfrm>
          <a:prstGeom prst="rect">
            <a:avLst/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2492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Tuning Myths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"Reducing the lines of code in a high-level language improves the speed or size of the resulting machine code"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false!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14400" y="4012793"/>
            <a:ext cx="2667000" cy="109260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</a:pPr>
            <a:r>
              <a:rPr lang="da-DK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i = 1 to 10</a:t>
            </a:r>
          </a:p>
          <a:p>
            <a:pPr>
              <a:lnSpc>
                <a:spcPts val="2600"/>
              </a:lnSpc>
            </a:pPr>
            <a:r>
              <a:rPr lang="da-DK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a[i] = i</a:t>
            </a:r>
          </a:p>
          <a:p>
            <a:pPr>
              <a:lnSpc>
                <a:spcPts val="2600"/>
              </a:lnSpc>
            </a:pPr>
            <a:r>
              <a:rPr lang="da-DK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end for</a:t>
            </a:r>
            <a:endParaRPr lang="en-US" sz="2000" b="1" noProof="1" smtClean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638800" y="2819400"/>
            <a:ext cx="2057400" cy="34059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</a:pPr>
            <a:r>
              <a:rPr lang="pt-BR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a[1] = 1</a:t>
            </a:r>
          </a:p>
          <a:p>
            <a:pPr>
              <a:lnSpc>
                <a:spcPts val="2600"/>
              </a:lnSpc>
            </a:pPr>
            <a:r>
              <a:rPr lang="pt-BR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a[2] = 2</a:t>
            </a:r>
          </a:p>
          <a:p>
            <a:pPr>
              <a:lnSpc>
                <a:spcPts val="2600"/>
              </a:lnSpc>
            </a:pPr>
            <a:r>
              <a:rPr lang="pt-BR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a[3] = 3</a:t>
            </a:r>
          </a:p>
          <a:p>
            <a:pPr>
              <a:lnSpc>
                <a:spcPts val="2600"/>
              </a:lnSpc>
            </a:pPr>
            <a:r>
              <a:rPr lang="pt-BR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a[4] = 4</a:t>
            </a:r>
          </a:p>
          <a:p>
            <a:pPr>
              <a:lnSpc>
                <a:spcPts val="2600"/>
              </a:lnSpc>
            </a:pPr>
            <a:r>
              <a:rPr lang="pt-BR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a[5] = 5</a:t>
            </a:r>
          </a:p>
          <a:p>
            <a:pPr>
              <a:lnSpc>
                <a:spcPts val="2600"/>
              </a:lnSpc>
            </a:pPr>
            <a:r>
              <a:rPr lang="pt-BR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a[6] = 6</a:t>
            </a:r>
          </a:p>
          <a:p>
            <a:pPr>
              <a:lnSpc>
                <a:spcPts val="2600"/>
              </a:lnSpc>
            </a:pPr>
            <a:r>
              <a:rPr lang="pt-BR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a[7] = 7</a:t>
            </a:r>
          </a:p>
          <a:p>
            <a:pPr>
              <a:lnSpc>
                <a:spcPts val="2600"/>
              </a:lnSpc>
            </a:pPr>
            <a:r>
              <a:rPr lang="pt-BR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a[8] = 8</a:t>
            </a:r>
          </a:p>
          <a:p>
            <a:pPr>
              <a:lnSpc>
                <a:spcPts val="2600"/>
              </a:lnSpc>
            </a:pPr>
            <a:r>
              <a:rPr lang="pt-BR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a[9] = 9</a:t>
            </a:r>
          </a:p>
          <a:p>
            <a:pPr>
              <a:lnSpc>
                <a:spcPts val="2600"/>
              </a:lnSpc>
            </a:pPr>
            <a:r>
              <a:rPr lang="pt-BR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a[10] = 10</a:t>
            </a:r>
            <a:endParaRPr lang="en-US" sz="2000" b="1" noProof="1" smtClean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67200" y="4215825"/>
            <a:ext cx="68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vs.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944890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Tuning Myths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r>
              <a:rPr lang="en-US" dirty="0" smtClean="0"/>
              <a:t>"A fast program is just as important as a correct one"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false!</a:t>
            </a:r>
          </a:p>
          <a:p>
            <a:pPr lvl="1"/>
            <a:r>
              <a:rPr lang="en-US" dirty="0" smtClean="0"/>
              <a:t>The software should work correctly!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90800" y="3076575"/>
            <a:ext cx="3962400" cy="30956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299084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Tuning Myths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"Certain operations are probably faster or smaller than others"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false!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E.g. "add" is faster than "multiply</a:t>
            </a:r>
            <a:r>
              <a:rPr lang="en-US" dirty="0" smtClean="0"/>
              <a:t>"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Always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measure</a:t>
            </a:r>
            <a:r>
              <a:rPr lang="en-US" dirty="0" smtClean="0"/>
              <a:t> performance!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"You </a:t>
            </a:r>
            <a:r>
              <a:rPr lang="en-US" dirty="0"/>
              <a:t>should optimize as you </a:t>
            </a:r>
            <a:r>
              <a:rPr lang="en-US" dirty="0" smtClean="0"/>
              <a:t>go"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false!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It is hard to identify bottlenecks before a program is completely working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Focus on optimization detracts from other program </a:t>
            </a:r>
            <a:r>
              <a:rPr lang="en-US" dirty="0" smtClean="0"/>
              <a:t>objectives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Performance tuning breaks code quality!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86600" y="1628900"/>
            <a:ext cx="1600200" cy="16002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265946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to Tune the Code?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r>
              <a:rPr lang="en-US" dirty="0" smtClean="0"/>
              <a:t>Use a high-quality design</a:t>
            </a:r>
          </a:p>
          <a:p>
            <a:pPr lvl="1"/>
            <a:r>
              <a:rPr lang="en-US" dirty="0" smtClean="0"/>
              <a:t>Make the program right</a:t>
            </a:r>
          </a:p>
          <a:p>
            <a:pPr lvl="1"/>
            <a:r>
              <a:rPr lang="en-US" dirty="0" smtClean="0"/>
              <a:t>Make it modular and easily modifiable </a:t>
            </a:r>
          </a:p>
          <a:p>
            <a:pPr lvl="1"/>
            <a:r>
              <a:rPr lang="en-US" dirty="0" smtClean="0"/>
              <a:t>When it’s complete and correct, check the performance</a:t>
            </a:r>
          </a:p>
          <a:p>
            <a:r>
              <a:rPr lang="en-US" dirty="0" smtClean="0"/>
              <a:t>Consider compiler optimizations</a:t>
            </a:r>
          </a:p>
          <a:p>
            <a:r>
              <a:rPr lang="en-US" dirty="0" smtClean="0"/>
              <a:t>Measure, measure, measure</a:t>
            </a:r>
          </a:p>
          <a:p>
            <a:r>
              <a:rPr lang="en-US" dirty="0" smtClean="0"/>
              <a:t>Write clean code that’s easy to maintain</a:t>
            </a:r>
          </a:p>
          <a:p>
            <a:r>
              <a:rPr lang="en-US" dirty="0" smtClean="0"/>
              <a:t>Write use unit tests before optimizing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7940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to Tune the Code (2)?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Junior developers think that "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selection sort is slow</a:t>
            </a:r>
            <a:r>
              <a:rPr lang="en-US" dirty="0" smtClean="0"/>
              <a:t>"? Is this correct?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Answer: depends!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Think how many elements you sort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Is "selection sort" slow for 20 or 50 elements?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Is it slow for 1,000,000 elements?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Shall we rewrite the sorting if we sort 20 elements?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Conclusion: never optimize unless the piece of code is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proven to be a bottleneck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58424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Measurement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Measure to find bottlenecks</a:t>
            </a:r>
          </a:p>
          <a:p>
            <a:r>
              <a:rPr lang="en-US" dirty="0" smtClean="0"/>
              <a:t>Measurements need to be precise</a:t>
            </a:r>
          </a:p>
          <a:p>
            <a:r>
              <a:rPr lang="en-US" dirty="0" smtClean="0"/>
              <a:t>Measurements need to be repeatable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95600" y="3200400"/>
            <a:ext cx="3124200" cy="31242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62130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Computer Performance</a:t>
            </a:r>
          </a:p>
          <a:p>
            <a:pPr>
              <a:lnSpc>
                <a:spcPct val="110000"/>
              </a:lnSpc>
            </a:pPr>
            <a:r>
              <a:rPr lang="en-US" dirty="0"/>
              <a:t>Code </a:t>
            </a:r>
            <a:r>
              <a:rPr lang="en-US" dirty="0" smtClean="0"/>
              <a:t>Tuning</a:t>
            </a:r>
          </a:p>
          <a:p>
            <a:pPr>
              <a:lnSpc>
                <a:spcPct val="110000"/>
              </a:lnSpc>
            </a:pPr>
            <a:r>
              <a:rPr lang="en-US" dirty="0"/>
              <a:t>JustTrace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C</a:t>
            </a:r>
            <a:r>
              <a:rPr lang="en-US" dirty="0"/>
              <a:t># </a:t>
            </a:r>
            <a:r>
              <a:rPr lang="en-US" dirty="0" smtClean="0"/>
              <a:t>Optimizations</a:t>
            </a:r>
          </a:p>
          <a:p>
            <a:pPr>
              <a:lnSpc>
                <a:spcPct val="110000"/>
              </a:lnSpc>
            </a:pPr>
            <a:endParaRPr lang="en-US" dirty="0" smtClean="0"/>
          </a:p>
          <a:p>
            <a:pPr>
              <a:lnSpc>
                <a:spcPct val="110000"/>
              </a:lnSpc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54274" name="Picture 2" descr="http://www.knowledgemag.co.uk/i/knowledge_head_s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410200" y="1790700"/>
            <a:ext cx="3305175" cy="4114800"/>
          </a:xfrm>
          <a:prstGeom prst="rect">
            <a:avLst/>
          </a:prstGeom>
          <a:noFill/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3883959"/>
            <a:ext cx="4324910" cy="240823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232711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Optimize in Iterations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Measure improvement after each optimization</a:t>
            </a:r>
          </a:p>
          <a:p>
            <a:r>
              <a:rPr lang="en-US" dirty="0" smtClean="0"/>
              <a:t>If optimization does not improve performance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revert it</a:t>
            </a:r>
          </a:p>
          <a:p>
            <a:r>
              <a:rPr lang="en-US" dirty="0"/>
              <a:t>Stop </a:t>
            </a:r>
            <a:r>
              <a:rPr lang="en-US" dirty="0" smtClean="0"/>
              <a:t>testing when you know </a:t>
            </a:r>
            <a:r>
              <a:rPr lang="en-US" dirty="0"/>
              <a:t>the </a:t>
            </a:r>
            <a:r>
              <a:rPr lang="en-US" dirty="0" smtClean="0"/>
              <a:t>answer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pic>
        <p:nvPicPr>
          <p:cNvPr id="1027" name="Picture 3" descr="C:\Users\bratoev\Desktop\Stuff\Untitle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76600" y="3657600"/>
            <a:ext cx="2667000" cy="271376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778154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telerik.com/libraries/justtrace/just-trace-overview.sf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1688" y="1143000"/>
            <a:ext cx="7540625" cy="228666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828800" y="1324431"/>
            <a:ext cx="3505200" cy="1447800"/>
          </a:xfrm>
        </p:spPr>
        <p:txBody>
          <a:bodyPr/>
          <a:lstStyle/>
          <a:p>
            <a:r>
              <a:rPr lang="en-US" dirty="0" smtClean="0"/>
              <a:t>Telerik JustTrace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295400" y="2707811"/>
            <a:ext cx="4343400" cy="569120"/>
          </a:xfrm>
        </p:spPr>
        <p:txBody>
          <a:bodyPr/>
          <a:lstStyle/>
          <a:p>
            <a:r>
              <a:rPr lang="en-US" dirty="0"/>
              <a:t>Resolve </a:t>
            </a:r>
            <a:r>
              <a:rPr lang="en-US" dirty="0" smtClean="0"/>
              <a:t>Performance Issues</a:t>
            </a:r>
            <a:endParaRPr lang="en-US" dirty="0"/>
          </a:p>
        </p:txBody>
      </p:sp>
      <p:pic>
        <p:nvPicPr>
          <p:cNvPr id="1028" name="Picture 4" descr="http://www.telerik.com/libraries/justtrace/just-trace-vs2012.sflb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1688" y="3948953"/>
            <a:ext cx="3165849" cy="212928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More actionable performance snapshots with a timeline UI control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14953" y="3948952"/>
            <a:ext cx="3809431" cy="212928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5841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JustTrace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r>
              <a:rPr lang="en-US" dirty="0" smtClean="0"/>
              <a:t>What is JustTrace?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performance analysis tool </a:t>
            </a:r>
            <a:endParaRPr lang="en-US" dirty="0" smtClean="0"/>
          </a:p>
          <a:p>
            <a:pPr lvl="1"/>
            <a:r>
              <a:rPr lang="en-US" dirty="0"/>
              <a:t>Also called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profiler</a:t>
            </a:r>
          </a:p>
          <a:p>
            <a:pPr lvl="1"/>
            <a:r>
              <a:rPr lang="en-US" dirty="0" smtClean="0"/>
              <a:t>Designed </a:t>
            </a:r>
            <a:r>
              <a:rPr lang="en-US" dirty="0"/>
              <a:t>for code and memory profiling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/>
            <a:r>
              <a:rPr lang="en-US" dirty="0" smtClean="0"/>
              <a:t>Measures </a:t>
            </a:r>
            <a:r>
              <a:rPr lang="en-US" dirty="0"/>
              <a:t>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frequency</a:t>
            </a:r>
            <a:r>
              <a:rPr lang="en-US" dirty="0"/>
              <a:t> and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duration</a:t>
            </a:r>
            <a:r>
              <a:rPr lang="en-US" dirty="0"/>
              <a:t> of function </a:t>
            </a:r>
            <a:r>
              <a:rPr lang="en-US" dirty="0" smtClean="0"/>
              <a:t>calls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races </a:t>
            </a:r>
            <a:r>
              <a:rPr lang="en-US" dirty="0"/>
              <a:t>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call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stack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ollects </a:t>
            </a:r>
            <a:r>
              <a:rPr lang="en-US" dirty="0"/>
              <a:t>information about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memory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usage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pic>
        <p:nvPicPr>
          <p:cNvPr id="5" name="Picture 4" descr="http://lh4.ggpht.com/_pqc1Ho2DfSs/TbnfeaAhDDI/AAAAAAAAE-M/Ha6l77hTm5Y/JustTrace%5B7%5D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162800" y="1295400"/>
            <a:ext cx="1143000" cy="1143000"/>
          </a:xfrm>
          <a:prstGeom prst="rect">
            <a:avLst/>
          </a:prstGeom>
          <a:noFill/>
          <a:effectLst>
            <a:glow rad="101600">
              <a:schemeClr val="tx1">
                <a:alpha val="6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6990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95300" y="914400"/>
            <a:ext cx="8153400" cy="914400"/>
          </a:xfrm>
        </p:spPr>
        <p:txBody>
          <a:bodyPr/>
          <a:lstStyle/>
          <a:p>
            <a:r>
              <a:rPr lang="en-US" dirty="0" smtClean="0"/>
              <a:t>Demo: JustTrace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914400" y="1905000"/>
            <a:ext cx="7315200" cy="1371600"/>
          </a:xfrm>
        </p:spPr>
        <p:txBody>
          <a:bodyPr/>
          <a:lstStyle/>
          <a:p>
            <a:r>
              <a:rPr lang="en-US" dirty="0" smtClean="0"/>
              <a:t>Profiling and Improving Performance of "Mandelbrot Fractal" application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u="sng" dirty="0" smtClean="0">
                <a:hlinkClick r:id="rId2" action="ppaction://hlinkfile"/>
              </a:rPr>
              <a:t>Code-Tuning-and-Optimization-Demo.zip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672" y="3600619"/>
            <a:ext cx="7268655" cy="272398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72004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1066800"/>
            <a:ext cx="7924800" cy="685800"/>
          </a:xfrm>
        </p:spPr>
        <p:txBody>
          <a:bodyPr/>
          <a:lstStyle/>
          <a:p>
            <a:r>
              <a:rPr lang="en-US" dirty="0"/>
              <a:t>C# </a:t>
            </a:r>
            <a:r>
              <a:rPr lang="en-US" dirty="0" smtClean="0"/>
              <a:t>Code Optimizations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1869279"/>
            <a:ext cx="7924800" cy="569120"/>
          </a:xfrm>
        </p:spPr>
        <p:txBody>
          <a:bodyPr/>
          <a:lstStyle/>
          <a:p>
            <a:r>
              <a:rPr lang="en-US" dirty="0">
                <a:hlinkClick r:id="rId2"/>
              </a:rPr>
              <a:t>http://www.dotnetperls.com/optimization</a:t>
            </a:r>
            <a:endParaRPr lang="en-US" dirty="0"/>
          </a:p>
        </p:txBody>
      </p:sp>
      <p:pic>
        <p:nvPicPr>
          <p:cNvPr id="4098" name="Picture 2" descr="http://odetocode.com/aimages/200807/premature_6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253108" y="2743200"/>
            <a:ext cx="4637784" cy="342900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7410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>Do We Need Optimizations?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r>
              <a:rPr lang="en-US" dirty="0"/>
              <a:t>The C# language is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fast</a:t>
            </a:r>
            <a:r>
              <a:rPr lang="en-US" dirty="0" smtClean="0"/>
              <a:t> (unlike Java)</a:t>
            </a:r>
          </a:p>
          <a:p>
            <a:pPr lvl="1"/>
            <a:r>
              <a:rPr lang="en-US" dirty="0" smtClean="0"/>
              <a:t>A bit slower than C and C++</a:t>
            </a:r>
          </a:p>
          <a:p>
            <a:r>
              <a:rPr lang="en-US" dirty="0"/>
              <a:t>Is it worthwhile to benchmark programming constructs?</a:t>
            </a:r>
            <a:endParaRPr lang="en-US" dirty="0" smtClean="0"/>
          </a:p>
          <a:p>
            <a:pPr lvl="1"/>
            <a:r>
              <a:rPr lang="en-US" dirty="0"/>
              <a:t>We should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forget about small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optimizations</a:t>
            </a:r>
          </a:p>
          <a:p>
            <a:pPr lvl="2"/>
            <a:r>
              <a:rPr lang="en-US" dirty="0" smtClean="0"/>
              <a:t>Say </a:t>
            </a:r>
            <a:r>
              <a:rPr lang="en-US" dirty="0"/>
              <a:t>about 97% of the time: premature optimization is the root of all evil</a:t>
            </a:r>
          </a:p>
          <a:p>
            <a:pPr lvl="1"/>
            <a:r>
              <a:rPr lang="en-US" dirty="0" smtClean="0"/>
              <a:t>At </a:t>
            </a:r>
            <a:r>
              <a:rPr lang="en-US" dirty="0"/>
              <a:t>all levels of performance </a:t>
            </a:r>
            <a:r>
              <a:rPr lang="en-US" dirty="0" smtClean="0"/>
              <a:t>optimization</a:t>
            </a:r>
          </a:p>
          <a:p>
            <a:pPr lvl="2"/>
            <a:r>
              <a:rPr lang="en-US" dirty="0" smtClean="0"/>
              <a:t>You </a:t>
            </a:r>
            <a:r>
              <a:rPr lang="en-US" dirty="0"/>
              <a:t>should be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taking measurements </a:t>
            </a:r>
            <a:r>
              <a:rPr lang="en-US" dirty="0"/>
              <a:t>on the changes you </a:t>
            </a:r>
            <a:r>
              <a:rPr lang="en-US" dirty="0" smtClean="0"/>
              <a:t>make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4081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76200"/>
            <a:ext cx="7086600" cy="838200"/>
          </a:xfrm>
        </p:spPr>
        <p:txBody>
          <a:bodyPr/>
          <a:lstStyle/>
          <a:p>
            <a:r>
              <a:rPr lang="en-US" dirty="0" smtClean="0"/>
              <a:t>Benchmarking with Stopwatch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66700" y="914400"/>
            <a:ext cx="8724900" cy="5562600"/>
          </a:xfrm>
        </p:spPr>
        <p:txBody>
          <a:bodyPr/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Stopwatch</a:t>
            </a:r>
            <a:r>
              <a:rPr lang="en-US" dirty="0"/>
              <a:t> measures time </a:t>
            </a:r>
            <a:r>
              <a:rPr lang="en-US" dirty="0" smtClean="0"/>
              <a:t>elapsed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Useful </a:t>
            </a:r>
            <a:r>
              <a:rPr lang="en-US" dirty="0"/>
              <a:t>for micro-benchmarks </a:t>
            </a:r>
            <a:r>
              <a:rPr lang="en-US" dirty="0" smtClean="0"/>
              <a:t>optimization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57200" y="2438400"/>
            <a:ext cx="8229600" cy="38651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using System.Diagnostics;</a:t>
            </a:r>
          </a:p>
          <a:p>
            <a:pPr>
              <a:lnSpc>
                <a:spcPts val="2600"/>
              </a:lnSpc>
            </a:pPr>
            <a:endParaRPr lang="en-US" sz="1900" b="1" noProof="1" smtClean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ts val="26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>
              <a:lnSpc>
                <a:spcPts val="26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750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Stopwatch stopwatch = new Stopwatch();</a:t>
            </a:r>
          </a:p>
          <a:p>
            <a:pPr>
              <a:lnSpc>
                <a:spcPts val="26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stopwatch.Start();</a:t>
            </a:r>
          </a:p>
          <a:p>
            <a:pPr>
              <a:lnSpc>
                <a:spcPts val="2600"/>
              </a:lnSpc>
            </a:pPr>
            <a:endParaRPr lang="en-US" sz="1900" b="1" noProof="1" smtClean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ts val="26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Do something …</a:t>
            </a:r>
          </a:p>
          <a:p>
            <a:pPr>
              <a:lnSpc>
                <a:spcPts val="2600"/>
              </a:lnSpc>
            </a:pPr>
            <a:endParaRPr lang="en-US" sz="1900" b="1" noProof="1" smtClean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ts val="26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stopwatch.Stop();</a:t>
            </a:r>
          </a:p>
          <a:p>
            <a:pPr>
              <a:lnSpc>
                <a:spcPts val="26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Console.WriteLine("Time elapsed: {0}", stopwatch.Elapsed);</a:t>
            </a:r>
          </a:p>
          <a:p>
            <a:pPr>
              <a:lnSpc>
                <a:spcPct val="750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00786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C# Optimization Tips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763000" cy="5791200"/>
          </a:xfrm>
        </p:spPr>
        <p:txBody>
          <a:bodyPr/>
          <a:lstStyle/>
          <a:p>
            <a:pPr>
              <a:spcAft>
                <a:spcPts val="300"/>
              </a:spcAft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Static fields </a:t>
            </a:r>
            <a:r>
              <a:rPr lang="en-US" dirty="0"/>
              <a:t>are faster than instance fields</a:t>
            </a:r>
          </a:p>
          <a:p>
            <a:pPr>
              <a:spcAft>
                <a:spcPts val="300"/>
              </a:spcAft>
            </a:pPr>
            <a:r>
              <a:rPr lang="en-US" dirty="0" smtClean="0"/>
              <a:t>Instance </a:t>
            </a:r>
            <a:r>
              <a:rPr lang="en-US" dirty="0"/>
              <a:t>methods are </a:t>
            </a:r>
            <a:r>
              <a:rPr lang="en-US" dirty="0" smtClean="0"/>
              <a:t>always slower </a:t>
            </a:r>
            <a:r>
              <a:rPr lang="en-US" dirty="0"/>
              <a:t>than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static methods</a:t>
            </a:r>
          </a:p>
          <a:p>
            <a:pPr lvl="1">
              <a:spcAft>
                <a:spcPts val="300"/>
              </a:spcAft>
            </a:pPr>
            <a:r>
              <a:rPr lang="en-US" dirty="0"/>
              <a:t>To call an instance method, the instance reference must be </a:t>
            </a:r>
            <a:r>
              <a:rPr lang="en-US" dirty="0" smtClean="0"/>
              <a:t>resolved first</a:t>
            </a:r>
          </a:p>
          <a:p>
            <a:pPr lvl="1">
              <a:spcAft>
                <a:spcPts val="300"/>
              </a:spcAft>
            </a:pPr>
            <a:r>
              <a:rPr lang="en-US" dirty="0" smtClean="0"/>
              <a:t>Static </a:t>
            </a:r>
            <a:r>
              <a:rPr lang="en-US" dirty="0"/>
              <a:t>methods do not use an instance </a:t>
            </a:r>
            <a:r>
              <a:rPr lang="en-US" dirty="0" smtClean="0"/>
              <a:t>reference</a:t>
            </a:r>
          </a:p>
          <a:p>
            <a:pPr>
              <a:spcAft>
                <a:spcPts val="300"/>
              </a:spcAft>
            </a:pPr>
            <a:r>
              <a:rPr lang="en-US" dirty="0"/>
              <a:t>It is faster to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minimize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method arguments</a:t>
            </a:r>
          </a:p>
          <a:p>
            <a:pPr lvl="1">
              <a:spcAft>
                <a:spcPts val="300"/>
              </a:spcAft>
            </a:pPr>
            <a:r>
              <a:rPr lang="en-US" dirty="0" smtClean="0"/>
              <a:t>Even </a:t>
            </a:r>
            <a:r>
              <a:rPr lang="en-US" dirty="0"/>
              <a:t>use constants in the called </a:t>
            </a:r>
            <a:r>
              <a:rPr lang="en-US" dirty="0" smtClean="0"/>
              <a:t>methods </a:t>
            </a:r>
            <a:r>
              <a:rPr lang="en-US" dirty="0"/>
              <a:t>instead of passing them </a:t>
            </a:r>
            <a:r>
              <a:rPr lang="en-US" dirty="0" smtClean="0"/>
              <a:t>arguments</a:t>
            </a:r>
          </a:p>
          <a:p>
            <a:pPr lvl="1">
              <a:spcAft>
                <a:spcPts val="300"/>
              </a:spcAft>
            </a:pPr>
            <a:r>
              <a:rPr lang="en-US" dirty="0"/>
              <a:t>This causes </a:t>
            </a:r>
            <a:r>
              <a:rPr lang="en-US" dirty="0" smtClean="0"/>
              <a:t>less stack </a:t>
            </a:r>
            <a:r>
              <a:rPr lang="en-US" dirty="0"/>
              <a:t>memory operations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1614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C# Optimization Tips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66900"/>
            <a:ext cx="8686800" cy="57625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When you call a method in your C# </a:t>
            </a:r>
            <a:r>
              <a:rPr lang="en-US" dirty="0" smtClean="0"/>
              <a:t>program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 </a:t>
            </a:r>
            <a:r>
              <a:rPr lang="en-US" dirty="0"/>
              <a:t>runtime allocates a separate memory region to store all </a:t>
            </a:r>
            <a:r>
              <a:rPr lang="en-US" dirty="0" smtClean="0"/>
              <a:t>local </a:t>
            </a:r>
            <a:r>
              <a:rPr lang="en-US" dirty="0"/>
              <a:t>variable </a:t>
            </a:r>
            <a:r>
              <a:rPr lang="en-US" dirty="0" smtClean="0"/>
              <a:t>slots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This </a:t>
            </a:r>
            <a:r>
              <a:rPr lang="en-US" dirty="0"/>
              <a:t>memory is allocated on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stack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Sometimes we can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reuse the same variable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Well-known anti-pattern for quality code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Constants </a:t>
            </a:r>
            <a:r>
              <a:rPr lang="en-US" dirty="0" smtClean="0"/>
              <a:t>are </a:t>
            </a:r>
            <a:r>
              <a:rPr lang="en-US" dirty="0"/>
              <a:t>fast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/>
              <a:t>Constants are not assigned a memory region, but are instead considered </a:t>
            </a:r>
            <a:r>
              <a:rPr lang="en-US" dirty="0" smtClean="0"/>
              <a:t>values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Injected </a:t>
            </a:r>
            <a:r>
              <a:rPr lang="en-US" dirty="0"/>
              <a:t>directly into the instruction stream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966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Optimization Tips </a:t>
            </a:r>
            <a:r>
              <a:rPr lang="en-US" dirty="0" smtClean="0"/>
              <a:t>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15000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switch</a:t>
            </a:r>
            <a:r>
              <a:rPr lang="en-US" dirty="0"/>
              <a:t> statement compiles in a different way than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dirty="0"/>
              <a:t>-statements typically </a:t>
            </a:r>
            <a:r>
              <a:rPr lang="en-US" dirty="0" smtClean="0"/>
              <a:t>do</a:t>
            </a:r>
          </a:p>
          <a:p>
            <a:pPr lvl="1"/>
            <a:r>
              <a:rPr lang="en-US" dirty="0" smtClean="0"/>
              <a:t>Some switches are faster </a:t>
            </a:r>
            <a:r>
              <a:rPr lang="en-US" dirty="0"/>
              <a:t>than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dirty="0" smtClean="0"/>
              <a:t>-statements</a:t>
            </a:r>
          </a:p>
          <a:p>
            <a:r>
              <a:rPr lang="en-US" dirty="0"/>
              <a:t>Using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two-dimensional arrays </a:t>
            </a:r>
            <a:r>
              <a:rPr lang="en-US" dirty="0"/>
              <a:t>is relatively </a:t>
            </a:r>
            <a:r>
              <a:rPr lang="en-US" dirty="0" smtClean="0"/>
              <a:t>slow</a:t>
            </a:r>
          </a:p>
          <a:p>
            <a:pPr lvl="1"/>
            <a:r>
              <a:rPr lang="en-US" dirty="0" smtClean="0"/>
              <a:t>We can </a:t>
            </a:r>
            <a:r>
              <a:rPr lang="en-US" dirty="0"/>
              <a:t>explicitly create a one-dimensional array and access it through </a:t>
            </a:r>
            <a:r>
              <a:rPr lang="en-US" dirty="0" smtClean="0"/>
              <a:t>arithmetic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.NET Framework enables faster accesses to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jagged arrays </a:t>
            </a:r>
            <a:r>
              <a:rPr lang="en-US" dirty="0"/>
              <a:t>than to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dirty="0"/>
              <a:t>D </a:t>
            </a:r>
            <a:r>
              <a:rPr lang="en-US" dirty="0" smtClean="0"/>
              <a:t>arrays</a:t>
            </a:r>
          </a:p>
          <a:p>
            <a:pPr lvl="1"/>
            <a:r>
              <a:rPr lang="en-US" dirty="0"/>
              <a:t>Jagged arrays may cause slower garbage collections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5633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1295400"/>
            <a:ext cx="7924800" cy="685800"/>
          </a:xfrm>
        </p:spPr>
        <p:txBody>
          <a:bodyPr/>
          <a:lstStyle/>
          <a:p>
            <a:r>
              <a:rPr lang="en-US" dirty="0" smtClean="0"/>
              <a:t>Computer Performance</a:t>
            </a:r>
            <a:endParaRPr lang="en-US" dirty="0"/>
          </a:p>
        </p:txBody>
      </p:sp>
      <p:pic>
        <p:nvPicPr>
          <p:cNvPr id="2050" name="Picture 2" descr="http://elie.im/blog/wp-content/uploads/2011/03/dt-improved-performance-1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12714" y="2362200"/>
            <a:ext cx="5718572" cy="3810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4400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Optimization Tips </a:t>
            </a:r>
            <a:r>
              <a:rPr lang="en-US" dirty="0" smtClean="0"/>
              <a:t>(4)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763000" cy="5715000"/>
          </a:xfrm>
        </p:spPr>
        <p:txBody>
          <a:bodyPr/>
          <a:lstStyle/>
          <a:p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StringBuilder</a:t>
            </a:r>
            <a:r>
              <a:rPr lang="en-US" dirty="0" smtClean="0"/>
              <a:t> can </a:t>
            </a:r>
            <a:r>
              <a:rPr lang="en-US" dirty="0"/>
              <a:t>improve </a:t>
            </a:r>
            <a:r>
              <a:rPr lang="en-US" dirty="0" smtClean="0"/>
              <a:t>performance when appending strings</a:t>
            </a:r>
          </a:p>
          <a:p>
            <a:pPr lvl="1"/>
            <a:r>
              <a:rPr lang="en-US" dirty="0" smtClean="0"/>
              <a:t>Using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char[]</a:t>
            </a:r>
            <a:r>
              <a:rPr lang="en-US" dirty="0" smtClean="0"/>
              <a:t>  may be the </a:t>
            </a:r>
            <a:r>
              <a:rPr lang="en-US" dirty="0"/>
              <a:t>fastest way to build up a </a:t>
            </a:r>
            <a:r>
              <a:rPr lang="en-US" dirty="0" smtClean="0"/>
              <a:t>string</a:t>
            </a:r>
          </a:p>
          <a:p>
            <a:r>
              <a:rPr lang="en-US" dirty="0"/>
              <a:t>If you can store your data in an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array of bytes</a:t>
            </a:r>
            <a:r>
              <a:rPr lang="en-US" dirty="0"/>
              <a:t>, this allows you to save </a:t>
            </a:r>
            <a:r>
              <a:rPr lang="en-US" dirty="0" smtClean="0"/>
              <a:t>memory</a:t>
            </a:r>
          </a:p>
          <a:p>
            <a:pPr lvl="1"/>
            <a:r>
              <a:rPr lang="en-US" dirty="0" smtClean="0"/>
              <a:t>Smallest </a:t>
            </a:r>
            <a:r>
              <a:rPr lang="en-US" dirty="0"/>
              <a:t>unit of addressable storage </a:t>
            </a:r>
            <a:r>
              <a:rPr lang="en-US" dirty="0" smtClean="0"/>
              <a:t>– byte</a:t>
            </a:r>
          </a:p>
          <a:p>
            <a:r>
              <a:rPr lang="en-US" dirty="0" smtClean="0"/>
              <a:t>Simple array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T[]</a:t>
            </a:r>
            <a:r>
              <a:rPr lang="en-US" dirty="0" smtClean="0"/>
              <a:t> is always faster than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List&lt;T&gt;</a:t>
            </a:r>
          </a:p>
          <a:p>
            <a:pPr lvl="1"/>
            <a:r>
              <a:rPr lang="en-US" dirty="0" smtClean="0"/>
              <a:t>Using efficient data structures (e.g.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HashSet&lt;T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Dictionary&lt;K,T&gt;</a:t>
            </a:r>
            <a:r>
              <a:rPr lang="en-US" dirty="0" smtClean="0"/>
              <a:t>) may speed-up the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166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Optimization </a:t>
            </a:r>
            <a:r>
              <a:rPr lang="en-US" dirty="0" smtClean="0"/>
              <a:t>Tips (5)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867400"/>
          </a:xfrm>
        </p:spPr>
        <p:txBody>
          <a:bodyPr/>
          <a:lstStyle/>
          <a:p>
            <a:r>
              <a:rPr lang="en-US" dirty="0" smtClean="0"/>
              <a:t>Use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lazy evaluation </a:t>
            </a:r>
            <a:r>
              <a:rPr lang="en-US" dirty="0" smtClean="0"/>
              <a:t>(caching)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>
              <a:spcBef>
                <a:spcPts val="2400"/>
              </a:spcBef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dirty="0" smtClean="0"/>
              <a:t>-loops are faster than </a:t>
            </a:r>
            <a:r>
              <a:rPr lang="en-US" dirty="0" err="1" smtClean="0"/>
              <a:t>foreach</a:t>
            </a:r>
            <a:r>
              <a:rPr lang="en-US" dirty="0" smtClean="0"/>
              <a:t> loops</a:t>
            </a:r>
          </a:p>
          <a:p>
            <a:pPr lvl="1"/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foreach</a:t>
            </a:r>
            <a:r>
              <a:rPr lang="en-US" dirty="0" smtClean="0"/>
              <a:t> uses enumerator</a:t>
            </a:r>
          </a:p>
          <a:p>
            <a:r>
              <a:rPr lang="en-US" dirty="0" smtClean="0"/>
              <a:t>C# </a:t>
            </a:r>
            <a:r>
              <a:rPr lang="en-US" noProof="1" smtClean="0"/>
              <a:t>structs</a:t>
            </a:r>
            <a:r>
              <a:rPr lang="en-US" dirty="0" smtClean="0"/>
              <a:t> are slower (in most cases)</a:t>
            </a:r>
          </a:p>
          <a:p>
            <a:pPr lvl="1"/>
            <a:r>
              <a:rPr lang="en-US" noProof="1" smtClean="0"/>
              <a:t>Structs</a:t>
            </a:r>
            <a:r>
              <a:rPr lang="en-US" dirty="0" smtClean="0"/>
              <a:t> </a:t>
            </a:r>
            <a:r>
              <a:rPr lang="en-US" dirty="0"/>
              <a:t>are copied in their entirety on each </a:t>
            </a:r>
            <a:r>
              <a:rPr lang="en-US" dirty="0" smtClean="0"/>
              <a:t>function </a:t>
            </a:r>
            <a:r>
              <a:rPr lang="en-US" dirty="0"/>
              <a:t>call or return </a:t>
            </a:r>
            <a:r>
              <a:rPr lang="en-US" dirty="0" smtClean="0"/>
              <a:t>value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5800" y="1524000"/>
            <a:ext cx="7772400" cy="20928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int GetSize()</a:t>
            </a:r>
          </a:p>
          <a:p>
            <a:pPr>
              <a:lnSpc>
                <a:spcPts val="26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</a:t>
            </a:r>
          </a:p>
          <a:p>
            <a:pPr>
              <a:lnSpc>
                <a:spcPts val="26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(this.size == null)</a:t>
            </a:r>
          </a:p>
          <a:p>
            <a:pPr>
              <a:lnSpc>
                <a:spcPts val="2600"/>
              </a:lnSpc>
            </a:pPr>
            <a:r>
              <a:rPr lang="en-US" sz="19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size = CalculateSize(); </a:t>
            </a:r>
          </a:p>
          <a:p>
            <a:pPr>
              <a:lnSpc>
                <a:spcPts val="26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this.size; </a:t>
            </a:r>
          </a:p>
          <a:p>
            <a:pPr>
              <a:lnSpc>
                <a:spcPts val="26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84925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Optimization Tips </a:t>
            </a:r>
            <a:r>
              <a:rPr lang="en-US" dirty="0" smtClean="0"/>
              <a:t>(6)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1445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Instead of testing each </a:t>
            </a:r>
            <a:r>
              <a:rPr lang="en-US" dirty="0" smtClean="0"/>
              <a:t>case using logic, </a:t>
            </a:r>
            <a:r>
              <a:rPr lang="en-US" dirty="0"/>
              <a:t>you can translate it through a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lookup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table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It eliminates costly branches in your </a:t>
            </a:r>
            <a:r>
              <a:rPr lang="en-US" dirty="0" smtClean="0"/>
              <a:t>code</a:t>
            </a:r>
          </a:p>
          <a:p>
            <a:pPr>
              <a:lnSpc>
                <a:spcPct val="100000"/>
              </a:lnSpc>
            </a:pPr>
            <a:r>
              <a:rPr lang="en-US" dirty="0"/>
              <a:t>It is more efficient to </a:t>
            </a:r>
            <a:r>
              <a:rPr lang="en-US" dirty="0" smtClean="0"/>
              <a:t>work with a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en-US" dirty="0" smtClean="0"/>
              <a:t> </a:t>
            </a:r>
            <a:r>
              <a:rPr lang="en-US" dirty="0"/>
              <a:t>instead of a single-char </a:t>
            </a:r>
            <a:r>
              <a:rPr lang="en-US" dirty="0" smtClean="0"/>
              <a:t>string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Use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JustDecompile</a:t>
            </a:r>
            <a:r>
              <a:rPr lang="en-US" dirty="0" smtClean="0"/>
              <a:t> or any other </a:t>
            </a:r>
            <a:r>
              <a:rPr lang="en-US" noProof="1" smtClean="0"/>
              <a:t>decompilation</a:t>
            </a:r>
            <a:r>
              <a:rPr lang="en-US" dirty="0" smtClean="0"/>
              <a:t> tool to view the output IL code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Use Debug </a:t>
            </a:r>
            <a:r>
              <a:rPr lang="en-US" dirty="0" smtClean="0">
                <a:sym typeface="Wingdings" panose="05000000000000000000" pitchFamily="2" charset="2"/>
              </a:rPr>
              <a:t> Windows 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sym typeface="Wingdings" panose="05000000000000000000" pitchFamily="2" charset="2"/>
              </a:rPr>
              <a:t>Disassembly</a:t>
            </a:r>
            <a:r>
              <a:rPr lang="en-US" dirty="0" smtClean="0">
                <a:sym typeface="Wingdings" panose="05000000000000000000" pitchFamily="2" charset="2"/>
              </a:rPr>
              <a:t> in VS</a:t>
            </a: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Don’t do unnecessary optimizations!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Measure after each change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878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76200"/>
            <a:ext cx="7086600" cy="838200"/>
          </a:xfrm>
        </p:spPr>
        <p:txBody>
          <a:bodyPr/>
          <a:lstStyle/>
          <a:p>
            <a:r>
              <a:rPr lang="en-US" sz="3800" dirty="0" smtClean="0"/>
              <a:t>Which is the Fastest?</a:t>
            </a:r>
            <a:endParaRPr lang="en-US" sz="3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5800" y="1066800"/>
            <a:ext cx="7772400" cy="184665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9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str = new string('a', 5000000</a:t>
            </a: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endParaRPr lang="en-US" sz="1900" b="1" noProof="1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sz="19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count = 0;</a:t>
            </a:r>
          </a:p>
          <a:p>
            <a:r>
              <a:rPr lang="en-US" sz="19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str.Length; i++)</a:t>
            </a:r>
          </a:p>
          <a:p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</a:t>
            </a:r>
            <a:r>
              <a:rPr lang="en-US" sz="19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(str[i] == 'a')</a:t>
            </a:r>
          </a:p>
          <a:p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count++;</a:t>
            </a:r>
            <a:endParaRPr lang="en-US" sz="1900" b="1" noProof="1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85800" y="3246328"/>
            <a:ext cx="7772400" cy="155427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9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count = 0</a:t>
            </a: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len = </a:t>
            </a:r>
            <a:r>
              <a:rPr lang="en-US" sz="19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str.Length</a:t>
            </a: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1900" b="1" noProof="1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19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</a:t>
            </a: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len; </a:t>
            </a:r>
            <a:r>
              <a:rPr lang="en-US" sz="19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i++)</a:t>
            </a:r>
          </a:p>
          <a:p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</a:t>
            </a:r>
            <a:r>
              <a:rPr lang="en-US" sz="19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(str[i] == 'a')</a:t>
            </a:r>
          </a:p>
          <a:p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count++;</a:t>
            </a:r>
            <a:endParaRPr lang="en-US" sz="1900" b="1" noProof="1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85800" y="5138916"/>
            <a:ext cx="7772400" cy="126188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9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count = 0;</a:t>
            </a:r>
          </a:p>
          <a:p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 </a:t>
            </a:r>
            <a:r>
              <a:rPr lang="en-US" sz="19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(var ch in str)</a:t>
            </a:r>
          </a:p>
          <a:p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</a:t>
            </a:r>
            <a:r>
              <a:rPr lang="en-US" sz="19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(ch == 'a')</a:t>
            </a:r>
          </a:p>
          <a:p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count++;</a:t>
            </a:r>
            <a:endParaRPr lang="en-US" sz="1900" b="1" noProof="1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2050" name="Picture 2" descr="http://icons.iconarchive.com/icons/deleket/sleek-xp-basic/256/Ok-ic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3581400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4931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Tips –</a:t>
            </a:r>
            <a:r>
              <a:rPr lang="en-US" dirty="0" smtClean="0"/>
              <a:t> Inline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15000"/>
          </a:xfrm>
        </p:spPr>
        <p:txBody>
          <a:bodyPr/>
          <a:lstStyle/>
          <a:p>
            <a:r>
              <a:rPr lang="en-US" dirty="0" smtClean="0"/>
              <a:t>Manual </a:t>
            </a:r>
            <a:r>
              <a:rPr lang="en-US" dirty="0"/>
              <a:t>or compiler optimization that replaces a </a:t>
            </a:r>
            <a:r>
              <a:rPr lang="en-US" dirty="0" smtClean="0"/>
              <a:t>method </a:t>
            </a:r>
            <a:r>
              <a:rPr lang="en-US" dirty="0"/>
              <a:t>call </a:t>
            </a:r>
            <a:r>
              <a:rPr lang="en-US" dirty="0" smtClean="0"/>
              <a:t>with </a:t>
            </a:r>
            <a:r>
              <a:rPr lang="en-US" dirty="0"/>
              <a:t>the </a:t>
            </a:r>
            <a:r>
              <a:rPr lang="en-US" dirty="0" smtClean="0"/>
              <a:t>method body</a:t>
            </a:r>
          </a:p>
          <a:p>
            <a:pPr lvl="1"/>
            <a:r>
              <a:rPr lang="en-US" dirty="0" smtClean="0"/>
              <a:t>You </a:t>
            </a:r>
            <a:r>
              <a:rPr lang="en-US" dirty="0"/>
              <a:t>can manually paste a method body into its call </a:t>
            </a:r>
            <a:r>
              <a:rPr lang="en-US" dirty="0" smtClean="0"/>
              <a:t>spot or let the compiler to decide</a:t>
            </a:r>
            <a:endParaRPr lang="bg-BG" dirty="0" smtClean="0"/>
          </a:p>
          <a:p>
            <a:r>
              <a:rPr lang="en-US" dirty="0"/>
              <a:t>T</a:t>
            </a:r>
            <a:r>
              <a:rPr lang="en-US" dirty="0" smtClean="0"/>
              <a:t>ypically,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inlined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code </a:t>
            </a:r>
            <a:r>
              <a:rPr lang="en-US" dirty="0" smtClean="0"/>
              <a:t>improves </a:t>
            </a:r>
            <a:r>
              <a:rPr lang="en-US" dirty="0"/>
              <a:t>performance in </a:t>
            </a:r>
            <a:r>
              <a:rPr lang="en-US" dirty="0" smtClean="0"/>
              <a:t>micro-benchmarks</a:t>
            </a:r>
          </a:p>
          <a:p>
            <a:pPr lvl="1"/>
            <a:r>
              <a:rPr lang="en-US" dirty="0" smtClean="0"/>
              <a:t>… but makes the code hard to maintain!</a:t>
            </a:r>
          </a:p>
          <a:p>
            <a:r>
              <a:rPr lang="en-US" dirty="0"/>
              <a:t>In .NET </a:t>
            </a:r>
            <a:r>
              <a:rPr lang="en-US" dirty="0" smtClean="0"/>
              <a:t>4.5 you can force code </a:t>
            </a:r>
            <a:r>
              <a:rPr lang="en-US" noProof="1" smtClean="0"/>
              <a:t>inlining</a:t>
            </a:r>
            <a:r>
              <a:rPr lang="en-US" dirty="0" smtClean="0"/>
              <a:t>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5800" y="5726217"/>
            <a:ext cx="7772400" cy="75078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[MethodImpl(MethodImplOptions.AggressiveInlining</a:t>
            </a: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)]</a:t>
            </a:r>
          </a:p>
          <a:p>
            <a:pPr>
              <a:lnSpc>
                <a:spcPct val="110000"/>
              </a:lnSpc>
            </a:pP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SomeMethod() { … }</a:t>
            </a:r>
            <a:endParaRPr lang="en-US" sz="2000" b="1" noProof="1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8157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524000" y="4114800"/>
            <a:ext cx="6096000" cy="1447802"/>
          </a:xfrm>
        </p:spPr>
        <p:txBody>
          <a:bodyPr/>
          <a:lstStyle/>
          <a:p>
            <a:r>
              <a:rPr lang="en-US" dirty="0" smtClean="0"/>
              <a:t>Measuring Performance in C#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524000" y="5679280"/>
            <a:ext cx="60960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3950" y="1257300"/>
            <a:ext cx="6436100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019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905000" y="152400"/>
            <a:ext cx="7086600" cy="838200"/>
          </a:xfrm>
        </p:spPr>
        <p:txBody>
          <a:bodyPr/>
          <a:lstStyle/>
          <a:p>
            <a:r>
              <a:rPr lang="en-US" dirty="0"/>
              <a:t>Code Tuning and Optimizations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115980" y="6400800"/>
            <a:ext cx="2909707" cy="369332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http://academy.telerik.com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28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14400"/>
            <a:ext cx="8763000" cy="5715000"/>
          </a:xfrm>
        </p:spPr>
        <p:txBody>
          <a:bodyPr/>
          <a:lstStyle/>
          <a:p>
            <a:pPr marL="355600" lvl="1" indent="-35560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+mj-lt"/>
              <a:buAutoNum type="arabicPeriod"/>
            </a:pPr>
            <a:r>
              <a:rPr lang="en-US" dirty="0">
                <a:solidFill>
                  <a:srgbClr val="EBFFD2"/>
                </a:solidFill>
              </a:rPr>
              <a:t>You are given a C# application (</a:t>
            </a:r>
            <a:r>
              <a:rPr lang="en-US" u="sng" dirty="0">
                <a:solidFill>
                  <a:srgbClr val="EBFFD2"/>
                </a:solidFill>
                <a:hlinkClick r:id="rId2" action="ppaction://hlinkfile"/>
              </a:rPr>
              <a:t>Code-Tuning-and-Optimization-Homework.zip</a:t>
            </a:r>
            <a:r>
              <a:rPr lang="en-US" dirty="0">
                <a:solidFill>
                  <a:srgbClr val="EBFFD2"/>
                </a:solidFill>
              </a:rPr>
              <a:t>) which displays an animated </a:t>
            </a:r>
            <a:r>
              <a:rPr lang="en-US" dirty="0">
                <a:solidFill>
                  <a:srgbClr val="EBFFD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dirty="0">
                <a:solidFill>
                  <a:srgbClr val="EBFFD2"/>
                </a:solidFill>
              </a:rPr>
              <a:t>D model of the Solar </a:t>
            </a:r>
            <a:r>
              <a:rPr lang="en-US" dirty="0" smtClean="0">
                <a:solidFill>
                  <a:srgbClr val="EBFFD2"/>
                </a:solidFill>
              </a:rPr>
              <a:t>system.</a:t>
            </a:r>
            <a:endParaRPr lang="en-US" dirty="0">
              <a:solidFill>
                <a:srgbClr val="EBFFD2"/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Use </a:t>
            </a:r>
            <a:r>
              <a:rPr lang="en-US" sz="2800" dirty="0"/>
              <a:t>a </a:t>
            </a:r>
            <a:r>
              <a:rPr lang="en-US" sz="2800" dirty="0" smtClean="0"/>
              <a:t>profiler </a:t>
            </a:r>
            <a:r>
              <a:rPr lang="en-US" sz="2800" dirty="0"/>
              <a:t>to </a:t>
            </a:r>
            <a:r>
              <a:rPr lang="en-US" sz="2800" dirty="0" smtClean="0"/>
              <a:t>find </a:t>
            </a:r>
            <a:r>
              <a:rPr lang="en-US" sz="2800" dirty="0"/>
              <a:t>the places in its source code which cause significant performance </a:t>
            </a:r>
            <a:r>
              <a:rPr lang="en-US" sz="2800" dirty="0" smtClean="0"/>
              <a:t>degradation (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bottlenecks</a:t>
            </a:r>
            <a:r>
              <a:rPr lang="en-US" sz="2800" dirty="0" smtClean="0"/>
              <a:t>).</a:t>
            </a:r>
            <a:endParaRPr lang="en-US" sz="2800" dirty="0"/>
          </a:p>
          <a:p>
            <a:pPr lvl="2">
              <a:lnSpc>
                <a:spcPct val="100000"/>
              </a:lnSpc>
            </a:pPr>
            <a:r>
              <a:rPr lang="en-US" sz="2600" dirty="0" smtClean="0"/>
              <a:t>Provide </a:t>
            </a:r>
            <a:r>
              <a:rPr lang="en-US" sz="2600" dirty="0"/>
              <a:t>a </a:t>
            </a:r>
            <a:r>
              <a:rPr lang="en-US" sz="26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screenshot</a:t>
            </a:r>
            <a:r>
              <a:rPr lang="en-US" sz="2600" dirty="0"/>
              <a:t> of the profiler’s result and indicate the place in the source code where the bottleneck resides (name of the </a:t>
            </a:r>
            <a:r>
              <a:rPr lang="en-US" sz="2600" dirty="0" smtClean="0"/>
              <a:t>file, </a:t>
            </a:r>
            <a:r>
              <a:rPr lang="en-US" sz="2600" dirty="0"/>
              <a:t>line of </a:t>
            </a:r>
            <a:r>
              <a:rPr lang="en-US" sz="2600" dirty="0" smtClean="0"/>
              <a:t>code).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Make </a:t>
            </a:r>
            <a:r>
              <a:rPr lang="en-US" sz="2800" dirty="0"/>
              <a:t>a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quick fix </a:t>
            </a:r>
            <a:r>
              <a:rPr lang="en-US" sz="2800" dirty="0"/>
              <a:t>in the source code in order to significantly improve the </a:t>
            </a:r>
            <a:r>
              <a:rPr lang="en-US" sz="2800" dirty="0" smtClean="0"/>
              <a:t>performance.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Test the code </a:t>
            </a:r>
            <a:r>
              <a:rPr lang="en-US" sz="2800" dirty="0" smtClean="0"/>
              <a:t>after the fix for correctness + performance.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89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14400"/>
            <a:ext cx="8763000" cy="5715000"/>
          </a:xfrm>
        </p:spPr>
        <p:txBody>
          <a:bodyPr/>
          <a:lstStyle/>
          <a:p>
            <a:pPr marL="355600" lvl="1" indent="-35560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+mj-lt"/>
              <a:buAutoNum type="arabicPeriod" startAt="2"/>
            </a:pPr>
            <a:r>
              <a:rPr lang="en-US" dirty="0" smtClean="0">
                <a:solidFill>
                  <a:srgbClr val="EBFFD2"/>
                </a:solidFill>
              </a:rPr>
              <a:t>Write a program to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compare the performance </a:t>
            </a:r>
            <a:r>
              <a:rPr lang="en-US" dirty="0" smtClean="0">
                <a:solidFill>
                  <a:srgbClr val="EBFFD2"/>
                </a:solidFill>
              </a:rPr>
              <a:t>of add, subtract, increment, multiply, divide for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EBFFD2"/>
                </a:solidFill>
              </a:rPr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long</a:t>
            </a:r>
            <a:r>
              <a:rPr lang="en-US" dirty="0">
                <a:solidFill>
                  <a:srgbClr val="EBFFD2"/>
                </a:solidFill>
              </a:rPr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  <a:r>
              <a:rPr lang="en-US" dirty="0">
                <a:solidFill>
                  <a:srgbClr val="EBFFD2"/>
                </a:solidFill>
              </a:rPr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</a:t>
            </a:r>
            <a:r>
              <a:rPr lang="en-US" dirty="0" smtClean="0">
                <a:solidFill>
                  <a:srgbClr val="EBFFD2"/>
                </a:solidFill>
              </a:rPr>
              <a:t> and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decimal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EBFFD2"/>
                </a:solidFill>
              </a:rPr>
              <a:t>values.</a:t>
            </a:r>
          </a:p>
          <a:p>
            <a:pPr marL="355600" lvl="1" indent="-35560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+mj-lt"/>
              <a:buAutoNum type="arabicPeriod" startAt="2"/>
            </a:pPr>
            <a:r>
              <a:rPr lang="en-US" dirty="0">
                <a:solidFill>
                  <a:srgbClr val="EBFFD2"/>
                </a:solidFill>
              </a:rPr>
              <a:t>Write a program to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compare the performance </a:t>
            </a:r>
            <a:r>
              <a:rPr lang="en-US" dirty="0" smtClean="0">
                <a:solidFill>
                  <a:srgbClr val="EBFFD2"/>
                </a:solidFill>
              </a:rPr>
              <a:t>of square root, natural logarithm, sinus for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  <a:r>
              <a:rPr lang="en-US" dirty="0" smtClean="0">
                <a:solidFill>
                  <a:srgbClr val="EBFFD2"/>
                </a:solidFill>
              </a:rPr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EBFFD2"/>
                </a:solidFill>
              </a:rPr>
              <a:t> and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decimal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EBFFD2"/>
                </a:solidFill>
              </a:rPr>
              <a:t>values.</a:t>
            </a:r>
          </a:p>
          <a:p>
            <a:pPr marL="355600" lvl="1" indent="-35560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+mj-lt"/>
              <a:buAutoNum type="arabicPeriod" startAt="2"/>
            </a:pPr>
            <a:r>
              <a:rPr lang="en-US" dirty="0" smtClean="0">
                <a:solidFill>
                  <a:srgbClr val="EBFFD2"/>
                </a:solidFill>
              </a:rPr>
              <a:t>* Write </a:t>
            </a:r>
            <a:r>
              <a:rPr lang="en-US" dirty="0">
                <a:solidFill>
                  <a:srgbClr val="EBFFD2"/>
                </a:solidFill>
              </a:rPr>
              <a:t>a program to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compare the performance </a:t>
            </a:r>
            <a:r>
              <a:rPr lang="en-US" dirty="0" smtClean="0">
                <a:solidFill>
                  <a:srgbClr val="EBFFD2"/>
                </a:solidFill>
              </a:rPr>
              <a:t>of insertion sort, selection sort, quicksort for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EBFFD2"/>
                </a:solidFill>
              </a:rPr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EBFFD2"/>
                </a:solidFill>
              </a:rPr>
              <a:t> 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EBFFD2"/>
                </a:solidFill>
              </a:rPr>
              <a:t>values. Check also the following cases: random values, sorted values, values sorted in reversed order.</a:t>
            </a:r>
            <a:endParaRPr lang="en-US" noProof="1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715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dirty="0" smtClean="0"/>
              <a:t>C# Programming 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>
                <a:hlinkClick r:id="rId2"/>
              </a:rPr>
              <a:t>csharpfundamentals.telerik.com</a:t>
            </a:r>
            <a:endParaRPr lang="en-US" noProof="1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23898" y="5218092"/>
            <a:ext cx="1162902" cy="1268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48941" y="2667000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48587" y="4003901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>
            <a:hlinkClick r:id="rId2"/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62025" y="1123558"/>
            <a:ext cx="1124775" cy="112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87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Performance?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3357502"/>
            <a:ext cx="8686800" cy="3271897"/>
          </a:xfrm>
        </p:spPr>
        <p:txBody>
          <a:bodyPr/>
          <a:lstStyle/>
          <a:p>
            <a:r>
              <a:rPr lang="bg-BG" dirty="0" smtClean="0"/>
              <a:t>А</a:t>
            </a:r>
            <a:r>
              <a:rPr lang="en-US" dirty="0" smtClean="0"/>
              <a:t>n </a:t>
            </a:r>
            <a:r>
              <a:rPr lang="en-US" dirty="0"/>
              <a:t>aspect of software quality that is important in human–computer interactions</a:t>
            </a:r>
          </a:p>
          <a:p>
            <a:r>
              <a:rPr lang="en-US" dirty="0" smtClean="0"/>
              <a:t>Resources:</a:t>
            </a:r>
          </a:p>
          <a:p>
            <a:pPr lvl="1"/>
            <a:r>
              <a:rPr lang="en-US" noProof="1" smtClean="0">
                <a:hlinkClick r:id="rId2"/>
              </a:rPr>
              <a:t>en.wikipedia.org/wiki/Computer_performance</a:t>
            </a:r>
            <a:endParaRPr lang="en-US" noProof="1" smtClean="0"/>
          </a:p>
          <a:p>
            <a:pPr lvl="1"/>
            <a:r>
              <a:rPr lang="en-US" dirty="0" smtClean="0"/>
              <a:t>C#: </a:t>
            </a: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www.dotnetperls.com/optimization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9600" y="1066800"/>
            <a:ext cx="7924800" cy="206210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Computer performance 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 characterized by the amount of </a:t>
            </a:r>
            <a:r>
              <a:rPr lang="en-US" sz="32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useful work 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accomplished by a computer system compared to the </a:t>
            </a:r>
            <a:r>
              <a:rPr lang="en-US" sz="32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time and resources </a:t>
            </a:r>
            <a:r>
              <a:rPr lang="en-US" sz="32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used</a:t>
            </a: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en-US" sz="2800" b="1" noProof="1" smtClean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7631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 </a:t>
            </a:r>
            <a:r>
              <a:rPr lang="en-US" dirty="0" smtClean="0"/>
              <a:t>Computer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Good computer performance:</a:t>
            </a:r>
          </a:p>
          <a:p>
            <a:pPr lvl="1"/>
            <a:r>
              <a:rPr lang="en-US" dirty="0"/>
              <a:t>Short response time for a given piece of work</a:t>
            </a:r>
          </a:p>
          <a:p>
            <a:pPr lvl="1"/>
            <a:r>
              <a:rPr lang="en-US" dirty="0"/>
              <a:t>High throughput (rate of processing work)</a:t>
            </a:r>
          </a:p>
          <a:p>
            <a:pPr lvl="1"/>
            <a:r>
              <a:rPr lang="en-US" dirty="0"/>
              <a:t>Low utilization of computing resource(s)</a:t>
            </a:r>
          </a:p>
          <a:p>
            <a:pPr lvl="1"/>
            <a:r>
              <a:rPr lang="en-US" dirty="0"/>
              <a:t>High availability of the computing system or application</a:t>
            </a:r>
          </a:p>
          <a:p>
            <a:pPr lvl="1"/>
            <a:r>
              <a:rPr lang="en-US" dirty="0"/>
              <a:t>Fast (or highly compact) data compression and decompression</a:t>
            </a:r>
          </a:p>
          <a:p>
            <a:pPr lvl="1"/>
            <a:r>
              <a:rPr lang="en-US" dirty="0"/>
              <a:t>High bandwidth / short data transmission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652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Actual vs. Perceived Performance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8763000" cy="5638800"/>
          </a:xfrm>
        </p:spPr>
        <p:txBody>
          <a:bodyPr/>
          <a:lstStyle/>
          <a:p>
            <a:r>
              <a:rPr lang="en-US" dirty="0" smtClean="0"/>
              <a:t>Example: </a:t>
            </a:r>
            <a:r>
              <a:rPr lang="en-US" i="1" dirty="0" smtClean="0"/>
              <a:t>“Vista's file copy performance is noticeably worse than Windows XP” </a:t>
            </a:r>
            <a:r>
              <a:rPr lang="en-US" dirty="0" smtClean="0"/>
              <a:t>– false:</a:t>
            </a:r>
            <a:endParaRPr lang="en-US" i="1" dirty="0" smtClean="0"/>
          </a:p>
          <a:p>
            <a:pPr lvl="1"/>
            <a:r>
              <a:rPr lang="en-US" dirty="0" smtClean="0"/>
              <a:t>Vista uses algorithm that perform better in most cases</a:t>
            </a:r>
          </a:p>
          <a:p>
            <a:pPr lvl="1"/>
            <a:r>
              <a:rPr lang="en-US" dirty="0" smtClean="0"/>
              <a:t>Explorer waits 12 seconds before providing a copy duration estimate, which certainly provides no sense of smooth progress</a:t>
            </a:r>
          </a:p>
          <a:p>
            <a:pPr lvl="1"/>
            <a:r>
              <a:rPr lang="en-US" dirty="0" smtClean="0"/>
              <a:t>The copy dialog is not dismissed until the write-behind thread has committed the data to disk, which means the copy is slowest at the end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796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00" dirty="0" smtClean="0"/>
              <a:t>Is Performance Really a Priority?</a:t>
            </a:r>
            <a:endParaRPr lang="en-US" sz="39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Performance improvements can reduce readability and complexity</a:t>
            </a:r>
            <a:endParaRPr lang="en-US" i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33400" y="2272606"/>
            <a:ext cx="8077200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3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“Premature </a:t>
            </a:r>
            <a:r>
              <a:rPr lang="en-US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optimization is the root of all </a:t>
            </a:r>
            <a:r>
              <a:rPr lang="en-US" sz="3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evil.”</a:t>
            </a:r>
          </a:p>
          <a:p>
            <a:pPr algn="r"/>
            <a:r>
              <a:rPr lang="en-US" sz="30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Donald </a:t>
            </a:r>
            <a:r>
              <a:rPr lang="en-US" sz="30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Knuth 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33400" y="3695343"/>
            <a:ext cx="8077200" cy="240065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3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“More computing sins are committed in the name of efficiency (without necessarily achieving it) than for any other single reason – including blind stupidity.”</a:t>
            </a:r>
          </a:p>
          <a:p>
            <a:pPr algn="r"/>
            <a:r>
              <a:rPr lang="en-US" sz="30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W. A. </a:t>
            </a:r>
            <a:r>
              <a:rPr lang="en-US" sz="3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Wulf</a:t>
            </a:r>
            <a:endParaRPr lang="en-US" sz="3000" b="1" noProof="1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61363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Improve Performance?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Software requirements</a:t>
            </a:r>
          </a:p>
          <a:p>
            <a:pPr lvl="1"/>
            <a:r>
              <a:rPr lang="en-US" dirty="0" smtClean="0"/>
              <a:t>Software cost vs. performance</a:t>
            </a:r>
          </a:p>
          <a:p>
            <a:r>
              <a:rPr lang="en-US" dirty="0" smtClean="0"/>
              <a:t>System design</a:t>
            </a:r>
          </a:p>
          <a:p>
            <a:pPr lvl="1"/>
            <a:r>
              <a:rPr lang="en-US" dirty="0" smtClean="0"/>
              <a:t>Performance-oriented architecture</a:t>
            </a:r>
          </a:p>
          <a:p>
            <a:pPr lvl="1"/>
            <a:r>
              <a:rPr lang="en-US" dirty="0" smtClean="0"/>
              <a:t>Resource-reducing goals for individual subsystems, features, and classes</a:t>
            </a:r>
          </a:p>
          <a:p>
            <a:r>
              <a:rPr lang="en-US" dirty="0" smtClean="0"/>
              <a:t>Class and method design</a:t>
            </a:r>
          </a:p>
          <a:p>
            <a:pPr lvl="1"/>
            <a:r>
              <a:rPr lang="en-US" dirty="0" smtClean="0"/>
              <a:t>Data structures and algorithms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457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1066800"/>
          </a:xfrm>
        </p:spPr>
        <p:txBody>
          <a:bodyPr/>
          <a:lstStyle/>
          <a:p>
            <a:r>
              <a:rPr lang="en-US" dirty="0" smtClean="0"/>
              <a:t>How to Improve</a:t>
            </a:r>
            <a:br>
              <a:rPr lang="en-US" dirty="0" smtClean="0"/>
            </a:br>
            <a:r>
              <a:rPr lang="en-US" dirty="0" smtClean="0"/>
              <a:t>Performance?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486400"/>
          </a:xfrm>
        </p:spPr>
        <p:txBody>
          <a:bodyPr/>
          <a:lstStyle/>
          <a:p>
            <a:r>
              <a:rPr lang="en-US" dirty="0" smtClean="0"/>
              <a:t>External Interactions</a:t>
            </a:r>
          </a:p>
          <a:p>
            <a:pPr lvl="1"/>
            <a:r>
              <a:rPr lang="en-US" dirty="0" smtClean="0"/>
              <a:t>Operating system</a:t>
            </a:r>
          </a:p>
          <a:p>
            <a:pPr lvl="1"/>
            <a:r>
              <a:rPr lang="en-US" dirty="0" smtClean="0"/>
              <a:t>External devices – storage, network, Internet</a:t>
            </a:r>
          </a:p>
          <a:p>
            <a:r>
              <a:rPr lang="en-US" dirty="0" smtClean="0"/>
              <a:t>Code Compilation / Code Execution</a:t>
            </a:r>
          </a:p>
          <a:p>
            <a:pPr lvl="1"/>
            <a:r>
              <a:rPr lang="en-US" dirty="0" smtClean="0"/>
              <a:t>Compiler optimizations</a:t>
            </a:r>
          </a:p>
          <a:p>
            <a:r>
              <a:rPr lang="en-US" dirty="0" smtClean="0"/>
              <a:t>Hardware</a:t>
            </a:r>
          </a:p>
          <a:p>
            <a:pPr lvl="1"/>
            <a:r>
              <a:rPr lang="en-US" dirty="0" smtClean="0"/>
              <a:t>Very often the cheapest way</a:t>
            </a:r>
          </a:p>
          <a:p>
            <a:r>
              <a:rPr lang="en-US" dirty="0" smtClean="0"/>
              <a:t>Code Tuning</a:t>
            </a:r>
          </a:p>
          <a:p>
            <a:pPr lvl="1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799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f5c0ed1f3aaa5b921b3638c123e4eb489bc123"/>
</p:tagLst>
</file>

<file path=ppt/theme/theme1.xml><?xml version="1.0" encoding="utf-8"?>
<a:theme xmlns:a="http://schemas.openxmlformats.org/drawingml/2006/main" name="Telerik Academy 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lerik Academy theme" id="{2620D71C-A5FD-46E0-A488-16D4CF22AEE2}" vid="{F028A4D3-6851-4D6D-A82D-72CBFB9A81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 theme</Template>
  <TotalTime>3012</TotalTime>
  <Words>1885</Words>
  <Application>Microsoft Office PowerPoint</Application>
  <PresentationFormat>On-screen Show (4:3)</PresentationFormat>
  <Paragraphs>297</Paragraphs>
  <Slides>39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6" baseType="lpstr">
      <vt:lpstr>Calibri</vt:lpstr>
      <vt:lpstr>Cambria</vt:lpstr>
      <vt:lpstr>Consolas</vt:lpstr>
      <vt:lpstr>Corbel</vt:lpstr>
      <vt:lpstr>Wingdings</vt:lpstr>
      <vt:lpstr>Wingdings 2</vt:lpstr>
      <vt:lpstr>Telerik Academy theme</vt:lpstr>
      <vt:lpstr>Code Tuning and Optimization</vt:lpstr>
      <vt:lpstr>Table of Contents</vt:lpstr>
      <vt:lpstr>Computer Performance</vt:lpstr>
      <vt:lpstr>What is Performance?</vt:lpstr>
      <vt:lpstr>Good Computer Performance</vt:lpstr>
      <vt:lpstr>Actual vs. Perceived Performance</vt:lpstr>
      <vt:lpstr>Is Performance Really a Priority?</vt:lpstr>
      <vt:lpstr>How to Improve Performance?</vt:lpstr>
      <vt:lpstr>How to Improve Performance? (2)</vt:lpstr>
      <vt:lpstr>Code Tuning Concepts</vt:lpstr>
      <vt:lpstr>Introduction to Code Tuning</vt:lpstr>
      <vt:lpstr>Systematic Tuning – Steps</vt:lpstr>
      <vt:lpstr>Systematic Tuning – Steps (2)</vt:lpstr>
      <vt:lpstr>Code Tuning Myths</vt:lpstr>
      <vt:lpstr>Code Tuning Myths (2)</vt:lpstr>
      <vt:lpstr>Code Tuning Myths (3)</vt:lpstr>
      <vt:lpstr>When to Tune the Code?</vt:lpstr>
      <vt:lpstr>When to Tune the Code (2)?</vt:lpstr>
      <vt:lpstr>Measurement</vt:lpstr>
      <vt:lpstr>Optimize in Iterations</vt:lpstr>
      <vt:lpstr>Telerik JustTrace</vt:lpstr>
      <vt:lpstr>What is JustTrace?</vt:lpstr>
      <vt:lpstr>Demo: JustTrace</vt:lpstr>
      <vt:lpstr>C# Code Optimizations</vt:lpstr>
      <vt:lpstr>Do We Need Optimizations?</vt:lpstr>
      <vt:lpstr>Benchmarking with Stopwatch</vt:lpstr>
      <vt:lpstr>C# Optimization Tips</vt:lpstr>
      <vt:lpstr>C# Optimization Tips (2)</vt:lpstr>
      <vt:lpstr>C# Optimization Tips (3)</vt:lpstr>
      <vt:lpstr>C# Optimization Tips (4)</vt:lpstr>
      <vt:lpstr>C# Optimization Tips (5)</vt:lpstr>
      <vt:lpstr>C# Optimization Tips (6)</vt:lpstr>
      <vt:lpstr>Which is the Fastest?</vt:lpstr>
      <vt:lpstr>Optimization Tips – Inline Code</vt:lpstr>
      <vt:lpstr>Measuring Performance in C#</vt:lpstr>
      <vt:lpstr>Code Tuning and Optimizations</vt:lpstr>
      <vt:lpstr>Homework</vt:lpstr>
      <vt:lpstr>Homework (2)</vt:lpstr>
      <vt:lpstr>Free Trainings @ Telerik Academy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High-Quality Code - Code Tuning and Optimization</dc:title>
  <dc:subject>Telerik Software Academy</dc:subject>
  <dc:creator>Svetlin Nakov;Nikolay Kostov</dc:creator>
  <cp:keywords>code, quality, code quality, C#, JS, programming</cp:keywords>
  <cp:lastModifiedBy>Doncho Minkov</cp:lastModifiedBy>
  <cp:revision>1092</cp:revision>
  <dcterms:created xsi:type="dcterms:W3CDTF">2007-12-08T16:03:35Z</dcterms:created>
  <dcterms:modified xsi:type="dcterms:W3CDTF">2014-04-29T08:49:52Z</dcterms:modified>
  <cp:category>quality code, software engineering</cp:category>
</cp:coreProperties>
</file>