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14"/>
  </p:notesMasterIdLst>
  <p:handoutMasterIdLst>
    <p:handoutMasterId r:id="rId15"/>
  </p:handoutMasterIdLst>
  <p:sldIdLst>
    <p:sldId id="459" r:id="rId2"/>
    <p:sldId id="523" r:id="rId3"/>
    <p:sldId id="524" r:id="rId4"/>
    <p:sldId id="525" r:id="rId5"/>
    <p:sldId id="520" r:id="rId6"/>
    <p:sldId id="526" r:id="rId7"/>
    <p:sldId id="527" r:id="rId8"/>
    <p:sldId id="521" r:id="rId9"/>
    <p:sldId id="460" r:id="rId10"/>
    <p:sldId id="522" r:id="rId11"/>
    <p:sldId id="517" r:id="rId12"/>
    <p:sldId id="333" r:id="rId13"/>
  </p:sldIdLst>
  <p:sldSz cx="9144000" cy="6858000" type="screen4x3"/>
  <p:notesSz cx="6881813" cy="9296400"/>
  <p:custDataLst>
    <p:tags r:id="rId1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C23E"/>
    <a:srgbClr val="FF3300"/>
    <a:srgbClr val="FFFFFF"/>
    <a:srgbClr val="9BCC00"/>
    <a:srgbClr val="9ED000"/>
    <a:srgbClr val="F4FCD8"/>
    <a:srgbClr val="E8FFC8"/>
    <a:srgbClr val="FAF7C8"/>
    <a:srgbClr val="FAF8C8"/>
    <a:srgbClr val="F5FF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28" autoAdjust="0"/>
    <p:restoredTop sz="94468" autoAdjust="0"/>
  </p:normalViewPr>
  <p:slideViewPr>
    <p:cSldViewPr>
      <p:cViewPr varScale="1">
        <p:scale>
          <a:sx n="107" d="100"/>
          <a:sy n="107" d="100"/>
        </p:scale>
        <p:origin x="73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29-Apr-14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29-Apr-14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194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22292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613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908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220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432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587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microsoft.com/office/2007/relationships/hdphoto" Target="../media/hdphoto2.wdp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20498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04" r:id="rId7"/>
    <p:sldLayoutId id="2147483703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academy.telerik.com/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11.%20Test-Driven-Development-Demo+Homework.zi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List_of_poker_hand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19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21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600" dirty="0" smtClean="0"/>
              <a:t>Test-Driven Development (TDD)</a:t>
            </a:r>
            <a:endParaRPr lang="en-US" sz="4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Learn the "Test First" Approach to Coding</a:t>
            </a:r>
            <a:endParaRPr lang="en-US" dirty="0"/>
          </a:p>
        </p:txBody>
      </p:sp>
      <p:pic>
        <p:nvPicPr>
          <p:cNvPr id="17" name="Picture 16">
            <a:hlinkClick r:id="rId2"/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2802" y="527438"/>
            <a:ext cx="1045253" cy="996562"/>
          </a:xfrm>
          <a:prstGeom prst="rect">
            <a:avLst/>
          </a:prstGeom>
        </p:spPr>
      </p:pic>
      <p:pic>
        <p:nvPicPr>
          <p:cNvPr id="1026" name="Picture 2" descr="http://lh5.ggpht.com/-MjVekYdXCT4/Tt-VZOY9pxI/AAAAAAAAAaY/cc16iLbYm4U/s512/no-TDD%25255B3%25255D.png?imgmax=8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0" y="4581027"/>
            <a:ext cx="3244055" cy="1900323"/>
          </a:xfrm>
          <a:prstGeom prst="roundRect">
            <a:avLst>
              <a:gd name="adj" fmla="val 258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0115" y="533400"/>
            <a:ext cx="4267570" cy="1408298"/>
          </a:xfrm>
          <a:prstGeom prst="rect">
            <a:avLst/>
          </a:prstGeom>
          <a:effectLst>
            <a:glow rad="190500">
              <a:schemeClr val="tx2">
                <a:lumMod val="75000"/>
                <a:alpha val="25000"/>
              </a:schemeClr>
            </a:glow>
          </a:effectLst>
        </p:spPr>
      </p:pic>
      <p:sp>
        <p:nvSpPr>
          <p:cNvPr id="35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81000" y="5802868"/>
            <a:ext cx="3990513" cy="400110"/>
          </a:xfrm>
        </p:spPr>
        <p:txBody>
          <a:bodyPr/>
          <a:lstStyle/>
          <a:p>
            <a:r>
              <a:rPr lang="en-US" dirty="0" smtClean="0"/>
              <a:t>Learning &amp; Development</a:t>
            </a:r>
            <a:endParaRPr lang="en-US" dirty="0"/>
          </a:p>
        </p:txBody>
      </p:sp>
      <p:sp>
        <p:nvSpPr>
          <p:cNvPr id="36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381001" y="6107668"/>
            <a:ext cx="3990513" cy="369332"/>
          </a:xfrm>
        </p:spPr>
        <p:txBody>
          <a:bodyPr/>
          <a:lstStyle/>
          <a:p>
            <a:r>
              <a:rPr lang="en-US" dirty="0" smtClean="0">
                <a:hlinkClick r:id="rId6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7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81001" y="5428225"/>
            <a:ext cx="3990513" cy="461665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694828">
            <a:off x="4337671" y="4070757"/>
            <a:ext cx="1476780" cy="161103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lumMod val="20000"/>
                <a:lumOff val="80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567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  <a:tabLst/>
            </a:pPr>
            <a:r>
              <a:rPr lang="en-US" sz="2800" dirty="0" smtClean="0"/>
              <a:t>Finish the "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Poker</a:t>
            </a:r>
            <a:r>
              <a:rPr lang="en-US" sz="2800" dirty="0" smtClean="0"/>
              <a:t>" project given in the Visual </a:t>
            </a:r>
            <a:r>
              <a:rPr lang="en-US" sz="2800" dirty="0"/>
              <a:t>Studio Solution "</a:t>
            </a:r>
            <a:r>
              <a:rPr lang="en-US" sz="2800" dirty="0">
                <a:hlinkClick r:id="rId2" action="ppaction://hlinkfile"/>
              </a:rPr>
              <a:t>11. </a:t>
            </a:r>
            <a:r>
              <a:rPr lang="en-US" sz="2800" dirty="0" smtClean="0">
                <a:hlinkClick r:id="rId2" action="ppaction://hlinkfile"/>
              </a:rPr>
              <a:t>Test-Driven-Development-Demo+Homework.zip</a:t>
            </a:r>
            <a:r>
              <a:rPr lang="en-US" sz="2800" dirty="0" smtClean="0"/>
              <a:t>" using TDD.</a:t>
            </a:r>
          </a:p>
          <a:p>
            <a:pPr marL="712788" lvl="1" indent="-4397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Write a class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Card</a:t>
            </a:r>
            <a:r>
              <a:rPr lang="en-US" sz="2600" dirty="0" smtClean="0"/>
              <a:t> implementing the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ICard</a:t>
            </a:r>
            <a:r>
              <a:rPr lang="en-US" sz="2600" dirty="0" smtClean="0"/>
              <a:t> interface. Implement the properties. Write a constructor. Implement the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ToString()</a:t>
            </a:r>
            <a:r>
              <a:rPr lang="en-US" sz="2600" dirty="0" smtClean="0"/>
              <a:t> method. Test all cases.</a:t>
            </a:r>
          </a:p>
          <a:p>
            <a:pPr marL="712788" lvl="1" indent="-4397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/>
              <a:t>Write a class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</a:t>
            </a:r>
            <a:r>
              <a:rPr lang="en-US" sz="2600" dirty="0" smtClean="0"/>
              <a:t> </a:t>
            </a:r>
            <a:r>
              <a:rPr lang="en-US" sz="2600" dirty="0"/>
              <a:t>implementing the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IHand</a:t>
            </a:r>
            <a:r>
              <a:rPr lang="en-US" sz="2600" dirty="0" smtClean="0"/>
              <a:t> </a:t>
            </a:r>
            <a:r>
              <a:rPr lang="en-US" sz="2600" dirty="0"/>
              <a:t>interface. Implement the properties. Write a constructor. Implement the </a:t>
            </a:r>
            <a:r>
              <a:rPr lang="en-US" sz="2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ToString()</a:t>
            </a:r>
            <a:r>
              <a:rPr lang="en-US" sz="2600" dirty="0"/>
              <a:t> method</a:t>
            </a:r>
            <a:r>
              <a:rPr lang="en-US" sz="2600" dirty="0" smtClean="0"/>
              <a:t>.</a:t>
            </a:r>
            <a:r>
              <a:rPr lang="en-US" sz="2600" dirty="0"/>
              <a:t> Test all cases.</a:t>
            </a:r>
            <a:endParaRPr lang="en-US" sz="2600" dirty="0" smtClean="0"/>
          </a:p>
          <a:p>
            <a:pPr marL="712788" lvl="1" indent="-4397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/>
              <a:t>Write </a:t>
            </a:r>
            <a:r>
              <a:rPr lang="en-US" sz="2600" dirty="0" smtClean="0"/>
              <a:t>a </a:t>
            </a:r>
            <a:r>
              <a:rPr lang="en-US" sz="2600" dirty="0"/>
              <a:t>class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PokerHandsChecker</a:t>
            </a:r>
            <a:r>
              <a:rPr lang="en-US" sz="2600" dirty="0" smtClean="0"/>
              <a:t> (+ tests) and start implementing the </a:t>
            </a:r>
            <a:r>
              <a:rPr lang="en-US" sz="2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IPokerHandsChecker</a:t>
            </a:r>
            <a:r>
              <a:rPr lang="en-US" sz="2600" dirty="0" smtClean="0"/>
              <a:t> </a:t>
            </a:r>
            <a:r>
              <a:rPr lang="en-US" sz="2600" dirty="0"/>
              <a:t>interface. Implement the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IsValidHand(IHand)</a:t>
            </a:r>
            <a:r>
              <a:rPr lang="en-US" sz="2600" dirty="0" smtClean="0"/>
              <a:t>. A hand is valid when it consists of exactly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2600" dirty="0" smtClean="0"/>
              <a:t> different cards.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33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61950"/>
            <a:ext cx="8686800" cy="5791200"/>
          </a:xfrm>
        </p:spPr>
        <p:txBody>
          <a:bodyPr/>
          <a:lstStyle/>
          <a:p>
            <a:pPr marL="712788" lvl="1" indent="-439738">
              <a:lnSpc>
                <a:spcPct val="95000"/>
              </a:lnSpc>
              <a:buFont typeface="+mj-lt"/>
              <a:buAutoNum type="arabicPeriod" startAt="4"/>
            </a:pPr>
            <a:r>
              <a:rPr lang="en-US" sz="2600" dirty="0"/>
              <a:t>Implement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IPokerHandsChecker.IsFlush(IHand</a:t>
            </a:r>
            <a:r>
              <a:rPr lang="en-US" sz="2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600" dirty="0"/>
              <a:t> method. </a:t>
            </a:r>
            <a:r>
              <a:rPr lang="en-US" sz="2600" dirty="0" smtClean="0"/>
              <a:t>Follow the official poker rules from Wikipedia: </a:t>
            </a:r>
            <a:r>
              <a:rPr lang="en-US" sz="2600" dirty="0" smtClean="0">
                <a:hlinkClick r:id="rId2"/>
              </a:rPr>
              <a:t>http://en.wikipedia.org/wiki/List_of_poker_hands</a:t>
            </a:r>
            <a:endParaRPr lang="en-US" sz="2600" dirty="0" smtClean="0"/>
          </a:p>
          <a:p>
            <a:pPr marL="712788" lvl="1" indent="-439738">
              <a:lnSpc>
                <a:spcPct val="95000"/>
              </a:lnSpc>
              <a:buFont typeface="+mj-lt"/>
              <a:buAutoNum type="arabicPeriod" startAt="4"/>
            </a:pPr>
            <a:r>
              <a:rPr lang="en-US" sz="2600" dirty="0" smtClean="0"/>
              <a:t>Implement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IsFourOfAKind(IHand)</a:t>
            </a:r>
            <a:r>
              <a:rPr lang="en-US" sz="2600" dirty="0" smtClean="0"/>
              <a:t> method. Did you test all the scenarios?</a:t>
            </a:r>
          </a:p>
          <a:p>
            <a:pPr marL="712788" lvl="1" indent="-439738">
              <a:lnSpc>
                <a:spcPct val="95000"/>
              </a:lnSpc>
              <a:buFont typeface="+mj-lt"/>
              <a:buAutoNum type="arabicPeriod" startAt="4"/>
            </a:pPr>
            <a:r>
              <a:rPr lang="en-US" sz="2600" dirty="0" smtClean="0"/>
              <a:t>* Implement the other check for poker hands</a:t>
            </a:r>
            <a:r>
              <a:rPr lang="en-US" sz="2600" dirty="0"/>
              <a:t>: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IsHighCard(IHand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hand)</a:t>
            </a:r>
            <a:r>
              <a:rPr lang="en-US" sz="2600" dirty="0" smtClean="0"/>
              <a:t>,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IsOnePair(IHand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hand)</a:t>
            </a:r>
            <a:r>
              <a:rPr lang="en-US" sz="2600" dirty="0" smtClean="0"/>
              <a:t>,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IsTwoPair(IHand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hand)</a:t>
            </a:r>
            <a:r>
              <a:rPr lang="en-US" sz="2600" dirty="0" smtClean="0"/>
              <a:t>,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IsThreeOfAKind(IHand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hand)</a:t>
            </a:r>
            <a:r>
              <a:rPr lang="en-US" sz="2600" dirty="0" smtClean="0"/>
              <a:t>,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IsFullHouse(IHand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hand)</a:t>
            </a:r>
            <a:r>
              <a:rPr lang="en-US" sz="2600" dirty="0" smtClean="0"/>
              <a:t>,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IsStraight(IHand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hand)</a:t>
            </a:r>
            <a:r>
              <a:rPr lang="en-US" sz="2600" dirty="0" smtClean="0"/>
              <a:t> and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IsStraightFlush(IHand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hand)</a:t>
            </a:r>
            <a:r>
              <a:rPr lang="en-US" sz="2600" dirty="0" smtClean="0"/>
              <a:t>.</a:t>
            </a:r>
            <a:r>
              <a:rPr lang="en-US" sz="2600" dirty="0"/>
              <a:t> Did you test all the </a:t>
            </a:r>
            <a:r>
              <a:rPr lang="en-US" sz="2600" dirty="0" smtClean="0"/>
              <a:t>scenarios well?</a:t>
            </a:r>
          </a:p>
          <a:p>
            <a:pPr marL="712788" lvl="1" indent="-439738">
              <a:lnSpc>
                <a:spcPct val="95000"/>
              </a:lnSpc>
              <a:buFont typeface="+mj-lt"/>
              <a:buAutoNum type="arabicPeriod" startAt="4"/>
            </a:pPr>
            <a:r>
              <a:rPr lang="en-US" sz="2600" dirty="0"/>
              <a:t>* Implement </a:t>
            </a:r>
            <a:r>
              <a:rPr lang="en-US" sz="2600" dirty="0" smtClean="0"/>
              <a:t>a card comparison logic for Poker hands (+ tests).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CompareHands(…)</a:t>
            </a:r>
            <a:r>
              <a:rPr lang="en-US" sz="2600" dirty="0" smtClean="0"/>
              <a:t> should return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en-US" sz="2600" dirty="0" smtClean="0"/>
              <a:t>,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600" dirty="0" smtClean="0"/>
              <a:t> or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600" dirty="0" smtClean="0"/>
              <a:t>.</a:t>
            </a:r>
            <a:endParaRPr lang="en-US" sz="26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70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62000" y="4876800"/>
            <a:ext cx="7620000" cy="1447800"/>
          </a:xfrm>
        </p:spPr>
        <p:txBody>
          <a:bodyPr/>
          <a:lstStyle/>
          <a:p>
            <a:r>
              <a:rPr lang="en-US" dirty="0" smtClean="0"/>
              <a:t>Code and Test vs. </a:t>
            </a:r>
            <a:br>
              <a:rPr lang="en-US" dirty="0" smtClean="0"/>
            </a:br>
            <a:r>
              <a:rPr lang="en-US" dirty="0" smtClean="0"/>
              <a:t>Test Driven Development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676400" y="1011635"/>
            <a:ext cx="5791200" cy="3450430"/>
            <a:chOff x="1447800" y="1011635"/>
            <a:chExt cx="5791200" cy="3450430"/>
          </a:xfrm>
          <a:effectLst>
            <a:glow rad="101600">
              <a:schemeClr val="tx1">
                <a:alpha val="60000"/>
              </a:schemeClr>
            </a:glow>
          </a:effectLst>
        </p:grpSpPr>
        <p:pic>
          <p:nvPicPr>
            <p:cNvPr id="29698" name="Picture 2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1011635"/>
              <a:ext cx="5310187" cy="34504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0" name="Picture 2" descr="http://blogs.msdn.com/blogfiles/wesdyer/WindowsLiveWriter/EscapingtheFixedPointofDevelopment_D551/image_6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00" y="1011635"/>
              <a:ext cx="5334000" cy="3450430"/>
            </a:xfrm>
            <a:prstGeom prst="roundRect">
              <a:avLst>
                <a:gd name="adj" fmla="val 3100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3583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"</a:t>
            </a:r>
            <a:r>
              <a:rPr lang="en-US" dirty="0" smtClean="0"/>
              <a:t>Code First</a:t>
            </a:r>
            <a:r>
              <a:rPr lang="bg-BG" dirty="0" smtClean="0"/>
              <a:t>"</a:t>
            </a:r>
            <a:r>
              <a:rPr lang="en-US" dirty="0" smtClean="0"/>
              <a:t> (code and test) </a:t>
            </a:r>
            <a:r>
              <a:rPr lang="en-US" dirty="0"/>
              <a:t>approach</a:t>
            </a:r>
          </a:p>
          <a:p>
            <a:pPr marL="974725" lvl="1" indent="-352425">
              <a:lnSpc>
                <a:spcPct val="100000"/>
              </a:lnSpc>
            </a:pPr>
            <a:r>
              <a:rPr lang="en-US" dirty="0"/>
              <a:t>Classical </a:t>
            </a:r>
            <a:r>
              <a:rPr lang="en-US" dirty="0" smtClean="0"/>
              <a:t>approach</a:t>
            </a:r>
            <a:endParaRPr lang="en-US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/>
              <a:t>"Test First" approach</a:t>
            </a:r>
          </a:p>
          <a:p>
            <a:pPr marL="974725" lvl="1" indent="-352425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Test-driven development </a:t>
            </a:r>
            <a:r>
              <a:rPr lang="en-US" dirty="0"/>
              <a:t>(TDD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628" y="1823759"/>
            <a:ext cx="2282722" cy="1657691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37" y="4495800"/>
            <a:ext cx="5572126" cy="1751384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59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and Test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268538" y="1773238"/>
            <a:ext cx="5400675" cy="3600450"/>
            <a:chOff x="2268538" y="1773238"/>
            <a:chExt cx="5400675" cy="3600450"/>
          </a:xfrm>
        </p:grpSpPr>
        <p:sp>
          <p:nvSpPr>
            <p:cNvPr id="6" name="Text Box 2"/>
            <p:cNvSpPr txBox="1">
              <a:spLocks noChangeArrowheads="1"/>
            </p:cNvSpPr>
            <p:nvPr/>
          </p:nvSpPr>
          <p:spPr bwMode="auto">
            <a:xfrm>
              <a:off x="2268538" y="2133600"/>
              <a:ext cx="3529012" cy="52863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9525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28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Write code</a:t>
              </a:r>
              <a:endParaRPr kumimoji="0" lang="bg-BG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2268538" y="3213100"/>
              <a:ext cx="3529012" cy="52863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9525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28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Write unit test</a:t>
              </a:r>
              <a:endParaRPr kumimoji="0" lang="bg-BG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2268538" y="4292600"/>
              <a:ext cx="3529012" cy="52863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9525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2800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Run and succeed</a:t>
              </a:r>
              <a:endParaRPr kumimoji="0" lang="bg-BG" sz="28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>
              <a:off x="6373813" y="1773238"/>
              <a:ext cx="0" cy="3600450"/>
            </a:xfrm>
            <a:prstGeom prst="line">
              <a:avLst/>
            </a:prstGeom>
            <a:noFill/>
            <a:ln w="34925">
              <a:solidFill>
                <a:schemeClr val="accent5">
                  <a:lumMod val="20000"/>
                  <a:lumOff val="80000"/>
                </a:schemeClr>
              </a:solidFill>
              <a:prstDash val="dash"/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6477000" y="4652963"/>
              <a:ext cx="1192213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000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Time flow</a:t>
              </a:r>
              <a:endParaRPr kumimoji="0" lang="bg-BG" sz="2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910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10400" cy="914400"/>
          </a:xfrm>
        </p:spPr>
        <p:txBody>
          <a:bodyPr/>
          <a:lstStyle/>
          <a:p>
            <a:r>
              <a:rPr lang="en-US" dirty="0" smtClean="0"/>
              <a:t>TDD in One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2050" name="Picture 2" descr="http://vinkamat.com/wp-content/uploads/2011/03/tdd_cyc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00" y="1198756"/>
            <a:ext cx="4252202" cy="5181600"/>
          </a:xfrm>
          <a:prstGeom prst="roundRect">
            <a:avLst>
              <a:gd name="adj" fmla="val 119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582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86600" cy="793752"/>
          </a:xfrm>
        </p:spPr>
        <p:txBody>
          <a:bodyPr/>
          <a:lstStyle/>
          <a:p>
            <a:r>
              <a:rPr lang="en-US" sz="3800" dirty="0" smtClean="0"/>
              <a:t>Test-Driven </a:t>
            </a:r>
            <a:r>
              <a:rPr lang="en-US" sz="3800" dirty="0"/>
              <a:t>Development (TDD)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331913" y="1295400"/>
            <a:ext cx="6737350" cy="5040312"/>
            <a:chOff x="1331913" y="1341438"/>
            <a:chExt cx="6737350" cy="5040312"/>
          </a:xfrm>
        </p:grpSpPr>
        <p:grpSp>
          <p:nvGrpSpPr>
            <p:cNvPr id="18" name="Group 17"/>
            <p:cNvGrpSpPr/>
            <p:nvPr/>
          </p:nvGrpSpPr>
          <p:grpSpPr>
            <a:xfrm>
              <a:off x="1331913" y="1341438"/>
              <a:ext cx="6737350" cy="5040312"/>
              <a:chOff x="1331913" y="1341438"/>
              <a:chExt cx="6737350" cy="5040312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344613" y="1341438"/>
                <a:ext cx="6724650" cy="5040312"/>
                <a:chOff x="1344613" y="1341438"/>
                <a:chExt cx="6724650" cy="5040312"/>
              </a:xfrm>
            </p:grpSpPr>
            <p:sp>
              <p:nvSpPr>
                <p:cNvPr id="6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1835150" y="2133600"/>
                  <a:ext cx="4535488" cy="492443"/>
                </a:xfrm>
                <a:prstGeom prst="rect">
                  <a:avLst/>
                </a:prstGeom>
                <a:solidFill>
                  <a:schemeClr val="bg1">
                    <a:alpha val="50000"/>
                  </a:schemeClr>
                </a:solidFill>
                <a:ln w="9525">
                  <a:solidFill>
                    <a:schemeClr val="accent5">
                      <a:lumMod val="20000"/>
                      <a:lumOff val="80000"/>
                    </a:schemeClr>
                  </a:solidFill>
                  <a:miter lim="800000"/>
                  <a:headEnd/>
                  <a:tailEnd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lnSpc>
                      <a:spcPct val="100000"/>
                    </a:lnSpc>
                    <a:spcBef>
                      <a:spcPct val="50000"/>
                    </a:spcBef>
                  </a:pPr>
                  <a:r>
                    <a:rPr lang="en-US" sz="2600" b="1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Pick </a:t>
                  </a:r>
                  <a:r>
                    <a:rPr lang="bg-BG" sz="2600" b="1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а </a:t>
                  </a:r>
                  <a:r>
                    <a:rPr lang="en-US" sz="2600" b="1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test</a:t>
                  </a:r>
                  <a:endParaRPr lang="bg-BG" sz="2600" b="1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1835150" y="3346585"/>
                  <a:ext cx="4537075" cy="492443"/>
                </a:xfrm>
                <a:prstGeom prst="rect">
                  <a:avLst/>
                </a:prstGeom>
                <a:solidFill>
                  <a:schemeClr val="bg1">
                    <a:alpha val="50000"/>
                  </a:schemeClr>
                </a:solidFill>
                <a:ln w="9525">
                  <a:solidFill>
                    <a:schemeClr val="accent5">
                      <a:lumMod val="20000"/>
                      <a:lumOff val="80000"/>
                    </a:schemeClr>
                  </a:solidFill>
                  <a:miter lim="800000"/>
                  <a:headEnd/>
                  <a:tailEnd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lnSpc>
                      <a:spcPct val="100000"/>
                    </a:lnSpc>
                    <a:spcBef>
                      <a:spcPct val="50000"/>
                    </a:spcBef>
                  </a:pPr>
                  <a:r>
                    <a:rPr lang="en-US" sz="2600" b="1" dirty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Compile and </a:t>
                  </a:r>
                  <a:r>
                    <a:rPr lang="en-US" sz="26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fail</a:t>
                  </a:r>
                  <a:endParaRPr lang="bg-BG" sz="26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" name="Text Box 4"/>
                <p:cNvSpPr txBox="1">
                  <a:spLocks noChangeArrowheads="1"/>
                </p:cNvSpPr>
                <p:nvPr/>
              </p:nvSpPr>
              <p:spPr bwMode="auto">
                <a:xfrm>
                  <a:off x="1835150" y="5194300"/>
                  <a:ext cx="4525963" cy="492443"/>
                </a:xfrm>
                <a:prstGeom prst="rect">
                  <a:avLst/>
                </a:prstGeom>
                <a:solidFill>
                  <a:schemeClr val="bg1">
                    <a:alpha val="50000"/>
                  </a:schemeClr>
                </a:solidFill>
                <a:ln w="9525">
                  <a:solidFill>
                    <a:schemeClr val="accent5">
                      <a:lumMod val="20000"/>
                      <a:lumOff val="80000"/>
                    </a:schemeClr>
                  </a:solidFill>
                  <a:miter lim="800000"/>
                  <a:headEnd/>
                  <a:tailEnd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lnSpc>
                      <a:spcPct val="100000"/>
                    </a:lnSpc>
                    <a:spcBef>
                      <a:spcPct val="50000"/>
                    </a:spcBef>
                  </a:pPr>
                  <a:r>
                    <a:rPr lang="en-US" sz="2600" b="1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Write code to pass test </a:t>
                  </a:r>
                  <a:endParaRPr lang="bg-BG" sz="2600" b="1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9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1835150" y="3947886"/>
                  <a:ext cx="4543425" cy="492443"/>
                </a:xfrm>
                <a:prstGeom prst="rect">
                  <a:avLst/>
                </a:prstGeom>
                <a:solidFill>
                  <a:schemeClr val="bg1">
                    <a:alpha val="50000"/>
                  </a:schemeClr>
                </a:solidFill>
                <a:ln w="9525">
                  <a:solidFill>
                    <a:schemeClr val="accent5">
                      <a:lumMod val="20000"/>
                      <a:lumOff val="80000"/>
                    </a:schemeClr>
                  </a:solidFill>
                  <a:miter lim="800000"/>
                  <a:headEnd/>
                  <a:tailEnd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lnSpc>
                      <a:spcPct val="100000"/>
                    </a:lnSpc>
                    <a:spcBef>
                      <a:spcPct val="50000"/>
                    </a:spcBef>
                  </a:pPr>
                  <a:r>
                    <a:rPr lang="en-US" sz="2600" b="1" dirty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Write enough code to compile</a:t>
                  </a:r>
                  <a:endParaRPr lang="bg-BG" sz="26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835150" y="4570413"/>
                  <a:ext cx="4537075" cy="492443"/>
                </a:xfrm>
                <a:prstGeom prst="rect">
                  <a:avLst/>
                </a:prstGeom>
                <a:solidFill>
                  <a:schemeClr val="bg1">
                    <a:alpha val="50000"/>
                  </a:schemeClr>
                </a:solidFill>
                <a:ln w="9525">
                  <a:solidFill>
                    <a:schemeClr val="accent5">
                      <a:lumMod val="20000"/>
                      <a:lumOff val="80000"/>
                    </a:schemeClr>
                  </a:solidFill>
                  <a:miter lim="800000"/>
                  <a:headEnd/>
                  <a:tailEnd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lnSpc>
                      <a:spcPct val="100000"/>
                    </a:lnSpc>
                    <a:spcBef>
                      <a:spcPct val="50000"/>
                    </a:spcBef>
                  </a:pPr>
                  <a:r>
                    <a:rPr lang="en-US" sz="2600" b="1" dirty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Run test and fail</a:t>
                  </a:r>
                  <a:endParaRPr lang="bg-BG" sz="26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835150" y="1412875"/>
                  <a:ext cx="4535488" cy="492443"/>
                </a:xfrm>
                <a:prstGeom prst="rect">
                  <a:avLst/>
                </a:prstGeom>
                <a:solidFill>
                  <a:schemeClr val="bg1">
                    <a:alpha val="50000"/>
                  </a:schemeClr>
                </a:solidFill>
                <a:ln w="9525">
                  <a:solidFill>
                    <a:schemeClr val="accent5">
                      <a:lumMod val="20000"/>
                      <a:lumOff val="80000"/>
                    </a:schemeClr>
                  </a:solidFill>
                  <a:miter lim="800000"/>
                  <a:headEnd/>
                  <a:tailEnd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2600" b="1" dirty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Create a test</a:t>
                  </a:r>
                  <a:r>
                    <a:rPr lang="bg-BG" sz="2600" b="1" dirty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 </a:t>
                  </a:r>
                  <a:r>
                    <a:rPr lang="en-US" sz="2600" b="1" dirty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list</a:t>
                  </a:r>
                  <a:endParaRPr lang="bg-BG" sz="26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2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1344613" y="2362199"/>
                  <a:ext cx="0" cy="3733799"/>
                </a:xfrm>
                <a:prstGeom prst="line">
                  <a:avLst/>
                </a:prstGeom>
                <a:noFill/>
                <a:ln w="38100">
                  <a:solidFill>
                    <a:schemeClr val="accent5">
                      <a:lumMod val="20000"/>
                      <a:lumOff val="80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6732588" y="1341438"/>
                  <a:ext cx="0" cy="5040312"/>
                </a:xfrm>
                <a:prstGeom prst="line">
                  <a:avLst/>
                </a:prstGeom>
                <a:noFill/>
                <a:ln w="34925">
                  <a:solidFill>
                    <a:schemeClr val="accent5">
                      <a:lumMod val="20000"/>
                      <a:lumOff val="80000"/>
                    </a:schemeClr>
                  </a:solidFill>
                  <a:prstDash val="dash"/>
                  <a:round/>
                  <a:headEnd/>
                  <a:tailEnd type="arrow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6877050" y="5157788"/>
                  <a:ext cx="1192213" cy="946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lnSpc>
                      <a:spcPct val="100000"/>
                    </a:lnSpc>
                  </a:pPr>
                  <a:r>
                    <a:rPr kumimoji="0" lang="en-US" sz="2800" b="1" dirty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Time flow</a:t>
                  </a:r>
                  <a:endParaRPr kumimoji="0" lang="bg-BG" sz="28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5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835150" y="2743200"/>
                  <a:ext cx="4535488" cy="492443"/>
                </a:xfrm>
                <a:prstGeom prst="rect">
                  <a:avLst/>
                </a:prstGeom>
                <a:solidFill>
                  <a:schemeClr val="bg1">
                    <a:alpha val="50000"/>
                  </a:schemeClr>
                </a:solidFill>
                <a:ln w="9525">
                  <a:solidFill>
                    <a:schemeClr val="accent5">
                      <a:lumMod val="20000"/>
                      <a:lumOff val="80000"/>
                    </a:schemeClr>
                  </a:solidFill>
                  <a:miter lim="800000"/>
                  <a:headEnd/>
                  <a:tailEnd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lnSpc>
                      <a:spcPct val="100000"/>
                    </a:lnSpc>
                    <a:spcBef>
                      <a:spcPct val="50000"/>
                    </a:spcBef>
                  </a:pPr>
                  <a:r>
                    <a:rPr lang="en-US" sz="2600" b="1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Write test</a:t>
                  </a:r>
                  <a:endParaRPr lang="bg-BG" sz="2600" b="1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6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1835150" y="5842000"/>
                  <a:ext cx="4525963" cy="492443"/>
                </a:xfrm>
                <a:prstGeom prst="rect">
                  <a:avLst/>
                </a:prstGeom>
                <a:solidFill>
                  <a:schemeClr val="bg1">
                    <a:alpha val="50000"/>
                  </a:schemeClr>
                </a:solidFill>
                <a:ln w="9525">
                  <a:solidFill>
                    <a:schemeClr val="accent5">
                      <a:lumMod val="20000"/>
                      <a:lumOff val="80000"/>
                    </a:schemeClr>
                  </a:solidFill>
                  <a:miter lim="800000"/>
                  <a:headEnd/>
                  <a:tailEnd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lnSpc>
                      <a:spcPct val="100000"/>
                    </a:lnSpc>
                    <a:spcBef>
                      <a:spcPct val="50000"/>
                    </a:spcBef>
                  </a:pPr>
                  <a:r>
                    <a:rPr lang="en-US" sz="2600" b="1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Remove duplication</a:t>
                  </a:r>
                  <a:endParaRPr lang="bg-BG" sz="2600" b="1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7" name="Line 10"/>
              <p:cNvSpPr>
                <a:spLocks noChangeShapeType="1"/>
              </p:cNvSpPr>
              <p:nvPr/>
            </p:nvSpPr>
            <p:spPr bwMode="auto">
              <a:xfrm>
                <a:off x="1331913" y="2374900"/>
                <a:ext cx="503237" cy="0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 type="arrow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1331913" y="6083300"/>
              <a:ext cx="503237" cy="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117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smtClean="0"/>
              <a:t>TDD?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TDD helps </a:t>
            </a:r>
            <a:r>
              <a:rPr lang="en-US" dirty="0"/>
              <a:t>find design issues </a:t>
            </a:r>
            <a:r>
              <a:rPr lang="en-US" dirty="0" smtClean="0"/>
              <a:t>early</a:t>
            </a:r>
          </a:p>
          <a:p>
            <a:pPr lvl="1"/>
            <a:r>
              <a:rPr lang="en-US" dirty="0" smtClean="0"/>
              <a:t>Avoids </a:t>
            </a:r>
            <a:r>
              <a:rPr lang="en-US" dirty="0"/>
              <a:t>rework</a:t>
            </a:r>
          </a:p>
          <a:p>
            <a:r>
              <a:rPr lang="en-US" dirty="0"/>
              <a:t>Writing code to satisfy a test </a:t>
            </a:r>
            <a:r>
              <a:rPr lang="en-US" dirty="0" smtClean="0"/>
              <a:t>is</a:t>
            </a:r>
            <a:br>
              <a:rPr lang="en-US" dirty="0" smtClean="0"/>
            </a:br>
            <a:r>
              <a:rPr lang="en-US" dirty="0" smtClean="0"/>
              <a:t>a </a:t>
            </a:r>
            <a:r>
              <a:rPr lang="en-US" dirty="0"/>
              <a:t>focused </a:t>
            </a:r>
            <a:r>
              <a:rPr lang="en-US" dirty="0" smtClean="0"/>
              <a:t>activity</a:t>
            </a:r>
          </a:p>
          <a:p>
            <a:pPr lvl="1"/>
            <a:r>
              <a:rPr lang="en-US" dirty="0" smtClean="0"/>
              <a:t>Less </a:t>
            </a:r>
            <a:r>
              <a:rPr lang="en-US" dirty="0"/>
              <a:t>chance of error</a:t>
            </a:r>
          </a:p>
          <a:p>
            <a:r>
              <a:rPr lang="en-US" dirty="0"/>
              <a:t>Tests will be more </a:t>
            </a:r>
            <a:r>
              <a:rPr lang="en-US" dirty="0" smtClean="0"/>
              <a:t>comprehensive</a:t>
            </a:r>
            <a:br>
              <a:rPr lang="en-US" dirty="0" smtClean="0"/>
            </a:br>
            <a:r>
              <a:rPr lang="en-US" dirty="0" smtClean="0"/>
              <a:t>than </a:t>
            </a:r>
            <a:r>
              <a:rPr lang="en-US" dirty="0"/>
              <a:t>when written after code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2133">
            <a:off x="6525864" y="4573921"/>
            <a:ext cx="2033039" cy="1808419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://www.clker.com/cliparts/3/7/6/d/1256186461796715642question-mark-icon.svg.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604" y="1920618"/>
            <a:ext cx="1323557" cy="196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219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648201"/>
            <a:ext cx="7924800" cy="685800"/>
          </a:xfrm>
        </p:spPr>
        <p:txBody>
          <a:bodyPr/>
          <a:lstStyle/>
          <a:p>
            <a:r>
              <a:rPr lang="en-US" dirty="0" smtClean="0"/>
              <a:t>Test-Driven Development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450680"/>
            <a:ext cx="7924800" cy="569120"/>
          </a:xfrm>
        </p:spPr>
        <p:txBody>
          <a:bodyPr/>
          <a:lstStyle/>
          <a:p>
            <a:r>
              <a:rPr lang="en-US" dirty="0" smtClean="0"/>
              <a:t>Live Demo: Poker Hands Checker</a:t>
            </a:r>
            <a:endParaRPr lang="en-US" dirty="0"/>
          </a:p>
        </p:txBody>
      </p:sp>
      <p:pic>
        <p:nvPicPr>
          <p:cNvPr id="7" name="Picture 4" descr="https://www.ibm.com/developerworks/mydeveloperworks/blogs/e4210f90-a515-41c9-a487-8fc7d79d7f61/resource/BLOGS_UPLOADED_IMAGES/image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54394" y="1423902"/>
            <a:ext cx="3635212" cy="2843298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48400" y="381000"/>
            <a:ext cx="25400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51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05000" y="76200"/>
            <a:ext cx="7086600" cy="838200"/>
          </a:xfrm>
        </p:spPr>
        <p:txBody>
          <a:bodyPr/>
          <a:lstStyle/>
          <a:p>
            <a:r>
              <a:rPr lang="en-US" sz="3900" dirty="0" smtClean="0"/>
              <a:t>Test-Driven Development (TDD)</a:t>
            </a:r>
            <a:endParaRPr lang="en-US" sz="39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2789</TotalTime>
  <Words>374</Words>
  <Application>Microsoft Office PowerPoint</Application>
  <PresentationFormat>On-screen Show (4:3)</PresentationFormat>
  <Paragraphs>64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Cambria</vt:lpstr>
      <vt:lpstr>Consolas</vt:lpstr>
      <vt:lpstr>Corbel</vt:lpstr>
      <vt:lpstr>Wingdings 2</vt:lpstr>
      <vt:lpstr>Telerik Academy theme</vt:lpstr>
      <vt:lpstr>Test-Driven Development (TDD)</vt:lpstr>
      <vt:lpstr>Code and Test vs.  Test Driven Development</vt:lpstr>
      <vt:lpstr>Unit Testing Approaches</vt:lpstr>
      <vt:lpstr>Code and Test Approach</vt:lpstr>
      <vt:lpstr>TDD in One Slide</vt:lpstr>
      <vt:lpstr>Test-Driven Development (TDD)</vt:lpstr>
      <vt:lpstr>Why TDD?</vt:lpstr>
      <vt:lpstr>Test-Driven Development</vt:lpstr>
      <vt:lpstr>Test-Driven Development (TDD)</vt:lpstr>
      <vt:lpstr>Homework</vt:lpstr>
      <vt:lpstr>Homework (2)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Test-Driven Development (TDD)</dc:title>
  <dc:subject>Telerik Software Academy</dc:subject>
  <dc:creator>Svetlin Nakov</dc:creator>
  <cp:keywords>code, quality, code quality, C#, JS, programming</cp:keywords>
  <cp:lastModifiedBy>Doncho Minkov</cp:lastModifiedBy>
  <cp:revision>855</cp:revision>
  <dcterms:created xsi:type="dcterms:W3CDTF">2007-12-08T16:03:35Z</dcterms:created>
  <dcterms:modified xsi:type="dcterms:W3CDTF">2014-04-29T08:51:10Z</dcterms:modified>
  <cp:category>quality code, software engineering</cp:category>
</cp:coreProperties>
</file>