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570" r:id="rId2"/>
    <p:sldId id="711" r:id="rId3"/>
    <p:sldId id="816" r:id="rId4"/>
    <p:sldId id="813" r:id="rId5"/>
    <p:sldId id="819" r:id="rId6"/>
    <p:sldId id="820" r:id="rId7"/>
    <p:sldId id="828" r:id="rId8"/>
    <p:sldId id="829" r:id="rId9"/>
    <p:sldId id="836" r:id="rId10"/>
    <p:sldId id="821" r:id="rId11"/>
    <p:sldId id="822" r:id="rId12"/>
    <p:sldId id="823" r:id="rId13"/>
    <p:sldId id="824" r:id="rId14"/>
    <p:sldId id="826" r:id="rId15"/>
    <p:sldId id="825" r:id="rId16"/>
    <p:sldId id="837" r:id="rId17"/>
    <p:sldId id="831" r:id="rId18"/>
    <p:sldId id="838" r:id="rId19"/>
    <p:sldId id="817" r:id="rId20"/>
    <p:sldId id="814" r:id="rId21"/>
    <p:sldId id="832" r:id="rId22"/>
    <p:sldId id="833" r:id="rId23"/>
    <p:sldId id="839" r:id="rId24"/>
    <p:sldId id="840" r:id="rId25"/>
    <p:sldId id="834" r:id="rId26"/>
    <p:sldId id="841" r:id="rId27"/>
    <p:sldId id="818" r:id="rId28"/>
    <p:sldId id="815" r:id="rId29"/>
    <p:sldId id="843" r:id="rId30"/>
    <p:sldId id="460" r:id="rId31"/>
    <p:sldId id="812" r:id="rId32"/>
    <p:sldId id="835" r:id="rId33"/>
    <p:sldId id="333" r:id="rId34"/>
  </p:sldIdLst>
  <p:sldSz cx="9144000" cy="6858000" type="screen4x3"/>
  <p:notesSz cx="6881813" cy="92964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Sorting" id="{DF45FF64-DB7C-405E-A7CB-71847B8D4EF6}">
          <p14:sldIdLst>
            <p14:sldId id="816"/>
            <p14:sldId id="813"/>
            <p14:sldId id="819"/>
            <p14:sldId id="820"/>
            <p14:sldId id="828"/>
            <p14:sldId id="829"/>
            <p14:sldId id="836"/>
            <p14:sldId id="821"/>
            <p14:sldId id="822"/>
            <p14:sldId id="823"/>
            <p14:sldId id="824"/>
            <p14:sldId id="826"/>
            <p14:sldId id="825"/>
            <p14:sldId id="837"/>
            <p14:sldId id="831"/>
            <p14:sldId id="838"/>
          </p14:sldIdLst>
        </p14:section>
        <p14:section name="Searching" id="{53A7F148-F609-4AE0-BF79-B927B72BEEBE}">
          <p14:sldIdLst>
            <p14:sldId id="817"/>
            <p14:sldId id="814"/>
            <p14:sldId id="832"/>
            <p14:sldId id="833"/>
            <p14:sldId id="839"/>
            <p14:sldId id="840"/>
            <p14:sldId id="834"/>
            <p14:sldId id="841"/>
          </p14:sldIdLst>
        </p14:section>
        <p14:section name="Shuffling" id="{3207C354-DBDF-45E3-BA9F-5B2AC3C0110B}">
          <p14:sldIdLst>
            <p14:sldId id="818"/>
            <p14:sldId id="815"/>
            <p14:sldId id="843"/>
          </p14:sldIdLst>
        </p14:section>
        <p14:section name="Questions" id="{8D72C05E-39A0-4D2C-9043-EFF11327E274}">
          <p14:sldIdLst>
            <p14:sldId id="460"/>
            <p14:sldId id="812"/>
            <p14:sldId id="83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468" autoAdjust="0"/>
  </p:normalViewPr>
  <p:slideViewPr>
    <p:cSldViewPr>
      <p:cViewPr varScale="1">
        <p:scale>
          <a:sx n="66" d="100"/>
          <a:sy n="66" d="100"/>
        </p:scale>
        <p:origin x="84" y="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Quick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Heap_(data_structure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eaps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22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be.com/watch?v=l1ed_bTv7H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lection_s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bble_s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sertion_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286000"/>
            <a:ext cx="7086600" cy="1524000"/>
          </a:xfrm>
        </p:spPr>
        <p:txBody>
          <a:bodyPr/>
          <a:lstStyle/>
          <a:p>
            <a:r>
              <a:rPr lang="en-US" dirty="0" smtClean="0"/>
              <a:t>Sorting and</a:t>
            </a:r>
            <a:br>
              <a:rPr lang="en-US" dirty="0" smtClean="0"/>
            </a:br>
            <a:r>
              <a:rPr lang="en-US" dirty="0" smtClean="0"/>
              <a:t>Searching Algorithms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5840" y="4734443"/>
            <a:ext cx="1763490" cy="192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400797"/>
            <a:ext cx="2057400" cy="1923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docs.google.com/drawings/pub?id=19rpn5BY3JJOSpRPAJ9hpAoQeHVymxGxFNueuYCogmI4&amp;w=620&amp;h=3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" y="866815"/>
            <a:ext cx="3468803" cy="223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9048"/>
            <a:ext cx="2743200" cy="14783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 eaLnBrk="1" hangingPunct="1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 eaLnBrk="1" hangingPunct="1">
              <a:spcBef>
                <a:spcPct val="20000"/>
              </a:spcBef>
            </a:pPr>
            <a:r>
              <a:rPr lang="en-US" dirty="0">
                <a:hlinkClick r:id="rId8"/>
              </a:rPr>
              <a:t>http://academy.telerik.com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First </a:t>
            </a:r>
            <a:r>
              <a:rPr lang="en-US" dirty="0"/>
              <a:t>divides a large list into two smaller sub-lists then recursively sort the sub-lists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and average 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, worst: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/>
              <a:t> stack space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Stable: Depends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Partitioning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en.wikipedia.org/wiki/Quicksort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921528"/>
            <a:ext cx="8258175" cy="197773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805083" y="3622324"/>
            <a:ext cx="3900486" cy="527804"/>
          </a:xfrm>
          <a:prstGeom prst="wedgeRoundRectCallout">
            <a:avLst>
              <a:gd name="adj1" fmla="val -87450"/>
              <a:gd name="adj2" fmla="val 24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Stable implementation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Conceptually, a merge sort works as follows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Divide </a:t>
            </a:r>
            <a:r>
              <a:rPr lang="en-US" dirty="0"/>
              <a:t>the unsorted list into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 err="1"/>
              <a:t>sublists</a:t>
            </a:r>
            <a:r>
              <a:rPr lang="en-US" dirty="0"/>
              <a:t>, each containing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element </a:t>
            </a:r>
            <a:r>
              <a:rPr lang="en-US" dirty="0" smtClean="0"/>
              <a:t>(list </a:t>
            </a:r>
            <a:r>
              <a:rPr lang="en-US" dirty="0"/>
              <a:t>of 1 element </a:t>
            </a:r>
            <a:r>
              <a:rPr lang="en-US" dirty="0" smtClean="0"/>
              <a:t>is sorted)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merge </a:t>
            </a:r>
            <a:r>
              <a:rPr lang="en-US" dirty="0" err="1"/>
              <a:t>sublists</a:t>
            </a:r>
            <a:r>
              <a:rPr lang="en-US" dirty="0"/>
              <a:t> to produce new </a:t>
            </a:r>
            <a:r>
              <a:rPr lang="en-US" dirty="0" err="1"/>
              <a:t>sublists</a:t>
            </a:r>
            <a:r>
              <a:rPr lang="en-US" dirty="0"/>
              <a:t> until there is only 1 </a:t>
            </a:r>
            <a:r>
              <a:rPr lang="en-US" dirty="0" err="1"/>
              <a:t>sublist</a:t>
            </a:r>
            <a:r>
              <a:rPr lang="en-US" dirty="0"/>
              <a:t> </a:t>
            </a:r>
            <a:r>
              <a:rPr lang="en-US" dirty="0" smtClean="0"/>
              <a:t>remaining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average and worst case</a:t>
            </a:r>
            <a:r>
              <a:rPr lang="en-US" dirty="0"/>
              <a:t>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Depends; worst case is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Yes; Method</a:t>
            </a:r>
            <a:r>
              <a:rPr lang="en-US" dirty="0"/>
              <a:t>: </a:t>
            </a:r>
            <a:r>
              <a:rPr lang="en-US" dirty="0" smtClean="0"/>
              <a:t>Merging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Highly </a:t>
            </a:r>
            <a:r>
              <a:rPr lang="en-US" dirty="0"/>
              <a:t>parallelizable (up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O(log(n)</a:t>
            </a:r>
            <a:r>
              <a:rPr lang="en-US" dirty="0"/>
              <a:t>) using the Three Hungarian's </a:t>
            </a:r>
            <a:r>
              <a:rPr lang="en-US" dirty="0" smtClean="0"/>
              <a:t>Algorithm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en.wikipedia.org/wiki/Merge_sort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list size is 0 (empty) or 1, consider it sorted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(using less than or equal prevents infinite recursion for a zero length 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length(m) &lt;=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else list size is &gt; 1, so split the list into two sublists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left,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integer middle = length(m) 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before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left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x in m after or equal middle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add x to right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recursively call merge_sort() to further split each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until sublist size is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right =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merge the sublists returned from prior calls to merge_sort()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and return the resulting merged sublist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smtClean="0"/>
              <a:t>Sort </a:t>
            </a:r>
            <a:r>
              <a:rPr lang="en-US" dirty="0" err="1" smtClean="0"/>
              <a:t>Pseudocode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914400"/>
            <a:ext cx="6934199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(left, 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list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length(left) &gt; 0 or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length(left) &gt; 0 and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first(left) &lt;= first(right)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length(left)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first(left)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left = rest(left)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length(right) &gt;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first(right) to result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right = rest(right)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 while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 descr="File:Merge sort algorithm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80" y="3532095"/>
            <a:ext cx="3007530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Specialized </a:t>
            </a:r>
            <a:r>
              <a:rPr lang="en-US" dirty="0"/>
              <a:t>tree-based data structure that satisfies the heap </a:t>
            </a:r>
            <a:r>
              <a:rPr lang="en-US" dirty="0" smtClean="0"/>
              <a:t>property:</a:t>
            </a:r>
          </a:p>
          <a:p>
            <a:pPr lvl="1"/>
            <a:r>
              <a:rPr lang="en-US" dirty="0" smtClean="0"/>
              <a:t>Parent </a:t>
            </a:r>
            <a:r>
              <a:rPr lang="en-US" dirty="0"/>
              <a:t>nodes are always greater </a:t>
            </a:r>
            <a:r>
              <a:rPr lang="en-US" dirty="0" smtClean="0"/>
              <a:t>(less) than </a:t>
            </a:r>
            <a:r>
              <a:rPr lang="en-US" dirty="0"/>
              <a:t>or equal to the </a:t>
            </a:r>
            <a:r>
              <a:rPr lang="en-US" dirty="0" smtClean="0"/>
              <a:t>children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implied </a:t>
            </a:r>
            <a:r>
              <a:rPr lang="en-US" dirty="0" smtClean="0"/>
              <a:t>ordering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siblings or </a:t>
            </a:r>
            <a:r>
              <a:rPr lang="en-US" dirty="0" smtClean="0"/>
              <a:t>cousins</a:t>
            </a:r>
          </a:p>
          <a:p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n.wikipedia.org/wiki/Heap_(</a:t>
            </a:r>
            <a:r>
              <a:rPr lang="en-US" dirty="0" err="1" smtClean="0">
                <a:hlinkClick r:id="rId2"/>
              </a:rPr>
              <a:t>data_structure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2819400" cy="2087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72223"/>
              </p:ext>
            </p:extLst>
          </p:nvPr>
        </p:nvGraphicFramePr>
        <p:xfrm>
          <a:off x="735105" y="4114800"/>
          <a:ext cx="4876800" cy="18288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find-min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Θ(1)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delete-min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decrease-key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5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divided into two </a:t>
            </a:r>
            <a:r>
              <a:rPr lang="en-US" dirty="0" smtClean="0"/>
              <a:t>parts</a:t>
            </a:r>
          </a:p>
          <a:p>
            <a:pPr lvl="1"/>
            <a:r>
              <a:rPr lang="en-US" dirty="0"/>
              <a:t>In the first step, a heap is built out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sorted array is created by repeatedly removing the largest element from the </a:t>
            </a:r>
            <a:r>
              <a:rPr lang="en-US" dirty="0" smtClean="0"/>
              <a:t>heap</a:t>
            </a:r>
            <a:endParaRPr lang="en-US" dirty="0"/>
          </a:p>
          <a:p>
            <a:r>
              <a:rPr lang="en-US" dirty="0" smtClean="0"/>
              <a:t>Best</a:t>
            </a:r>
            <a:r>
              <a:rPr lang="en-US" dirty="0"/>
              <a:t>, average and 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n*log(n)</a:t>
            </a:r>
            <a:endParaRPr lang="en-US" sz="3000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/>
              <a:t>Constant -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Stable: </a:t>
            </a:r>
            <a:r>
              <a:rPr lang="en-US" dirty="0" smtClean="0"/>
              <a:t>No</a:t>
            </a:r>
          </a:p>
          <a:p>
            <a:r>
              <a:rPr lang="en-US" dirty="0" smtClean="0"/>
              <a:t>Method</a:t>
            </a:r>
            <a:r>
              <a:rPr lang="en-US" dirty="0"/>
              <a:t>: Selection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en.wikipedia.org/wiki/Heapsort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for sorting a collection of objects according to keys that are small integers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dirty="0"/>
              <a:t> is the range of numbers to be </a:t>
            </a:r>
            <a:r>
              <a:rPr lang="en-US" dirty="0" smtClean="0"/>
              <a:t>sorted</a:t>
            </a:r>
          </a:p>
          <a:p>
            <a:r>
              <a:rPr lang="en-US" dirty="0" smtClean="0"/>
              <a:t>Stable: Yes</a:t>
            </a:r>
            <a:endParaRPr lang="bg-BG" dirty="0" smtClean="0"/>
          </a:p>
          <a:p>
            <a:r>
              <a:rPr lang="en-US" dirty="0" smtClean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r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en.wikipedia.org/wiki/Counting_sort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276600" cy="1849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Partitioning </a:t>
            </a:r>
            <a:r>
              <a:rPr lang="en-US" dirty="0"/>
              <a:t>an array into a number of </a:t>
            </a:r>
            <a:r>
              <a:rPr lang="en-US" dirty="0" smtClean="0"/>
              <a:t>buckets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bucket is </a:t>
            </a:r>
            <a:r>
              <a:rPr lang="en-US" dirty="0" smtClean="0"/>
              <a:t>then sorted individually</a:t>
            </a:r>
          </a:p>
          <a:p>
            <a:r>
              <a:rPr lang="en-US" dirty="0" smtClean="0"/>
              <a:t>Not </a:t>
            </a:r>
            <a:r>
              <a:rPr lang="en-US" dirty="0"/>
              <a:t>a comparison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dirty="0">
                <a:solidFill>
                  <a:srgbClr val="EBFFD2"/>
                </a:solidFill>
              </a:rPr>
              <a:t> </a:t>
            </a:r>
            <a:r>
              <a:rPr lang="en-US" sz="2800" dirty="0" smtClean="0">
                <a:solidFill>
                  <a:srgbClr val="EBFFD2"/>
                </a:solidFill>
              </a:rPr>
              <a:t>= </a:t>
            </a:r>
            <a:r>
              <a:rPr lang="en-US" sz="2800" dirty="0"/>
              <a:t>the number of buckets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Worst case: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* k</a:t>
            </a:r>
          </a:p>
          <a:p>
            <a:r>
              <a:rPr lang="en-US" dirty="0" smtClean="0"/>
              <a:t>Stable: Yes</a:t>
            </a:r>
          </a:p>
          <a:p>
            <a:r>
              <a:rPr lang="en-US" dirty="0" smtClean="0"/>
              <a:t>Memory: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 *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</a:p>
          <a:p>
            <a:r>
              <a:rPr lang="en-US" dirty="0" smtClean="0">
                <a:hlinkClick r:id="rId2"/>
              </a:rPr>
              <a:t>http://en.wikipedia.org/wiki/Bucket_sort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2209800"/>
            <a:ext cx="3256241" cy="137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59" y="3810000"/>
            <a:ext cx="3256241" cy="1382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Comparison of Sorting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There are hundreds of sorting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77423"/>
              </p:ext>
            </p:extLst>
          </p:nvPr>
        </p:nvGraphicFramePr>
        <p:xfrm>
          <a:off x="305005" y="1752600"/>
          <a:ext cx="8533991" cy="4718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3222"/>
                <a:gridCol w="1311593"/>
                <a:gridCol w="1311593"/>
                <a:gridCol w="1311593"/>
                <a:gridCol w="1060767"/>
                <a:gridCol w="1067118"/>
                <a:gridCol w="134810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36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Exchanging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1800" b="1" kern="1200" baseline="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800" b="1" kern="1200" baseline="30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worst case is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Merging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Heapsort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n*log(n)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Bogosort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n*n!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Luck</a:t>
                      </a:r>
                      <a:endParaRPr lang="en-US" dirty="0"/>
                    </a:p>
                  </a:txBody>
                  <a:tcPr anchor="ctr"/>
                </a:tc>
              </a:tr>
              <a:tr h="379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sz="6000" dirty="0" smtClean="0"/>
              <a:t>Searching</a:t>
            </a:r>
            <a:endParaRPr lang="en-US" dirty="0"/>
          </a:p>
        </p:txBody>
      </p:sp>
      <p:pic>
        <p:nvPicPr>
          <p:cNvPr id="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3223">
            <a:off x="1314831" y="4007514"/>
            <a:ext cx="2574070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8168">
            <a:off x="5712734" y="3941386"/>
            <a:ext cx="2103558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2" descr="http://codingmash.com/wp-content/uploads/2012/08/linear-search-200x150.jp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9890">
            <a:off x="959227" y="1053522"/>
            <a:ext cx="2381875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0.gstatic.com/images?q=tbn:ANd9GcRqPqPZF8ZOO-LtKrSntMfmbj0d-YX_-veD6KzhPDIu8vQYOXop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145">
            <a:off x="6002861" y="977769"/>
            <a:ext cx="2059523" cy="17864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Sorting and classification</a:t>
            </a:r>
          </a:p>
          <a:p>
            <a:pPr lvl="1"/>
            <a:r>
              <a:rPr lang="en-US" dirty="0" smtClean="0"/>
              <a:t>Review of the most popular</a:t>
            </a:r>
            <a:br>
              <a:rPr lang="en-US" dirty="0" smtClean="0"/>
            </a:br>
            <a:r>
              <a:rPr lang="en-US" dirty="0" smtClean="0"/>
              <a:t>sorting algorithms</a:t>
            </a:r>
            <a:endParaRPr lang="en-US" dirty="0"/>
          </a:p>
          <a:p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Interpolation search</a:t>
            </a:r>
          </a:p>
          <a:p>
            <a:r>
              <a:rPr lang="en-US" dirty="0" smtClean="0"/>
              <a:t>Shuffling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291" y="957336"/>
            <a:ext cx="2814563" cy="28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724996" y="35821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for finding an item with specified properties among a collection of </a:t>
            </a:r>
            <a:r>
              <a:rPr lang="en-US" dirty="0" smtClean="0"/>
              <a:t>items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Different types of searching algorithms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virtual search </a:t>
            </a:r>
            <a:r>
              <a:rPr lang="en-US" dirty="0" smtClean="0"/>
              <a:t>spaces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satisfy specific mathematical </a:t>
            </a:r>
            <a:r>
              <a:rPr lang="en-US" dirty="0" smtClean="0"/>
              <a:t>equations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try </a:t>
            </a:r>
            <a:r>
              <a:rPr lang="en-US" dirty="0"/>
              <a:t>to exploit partial knowledge about </a:t>
            </a:r>
            <a:r>
              <a:rPr lang="en-US" dirty="0" smtClean="0"/>
              <a:t>structure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For sub-structures of a given </a:t>
            </a:r>
            <a:r>
              <a:rPr lang="en-US" dirty="0" smtClean="0"/>
              <a:t>structure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graph, a string, a finite group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Search for the </a:t>
            </a:r>
            <a:r>
              <a:rPr lang="en-US" dirty="0" smtClean="0"/>
              <a:t>max (min) </a:t>
            </a:r>
            <a:r>
              <a:rPr lang="en-US" dirty="0"/>
              <a:t>of a </a:t>
            </a:r>
            <a:r>
              <a:rPr lang="en-US" dirty="0" smtClean="0"/>
              <a:t>function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170" name="Picture 2" descr="http://www.racinelibrary.info/wordpress/wp-content/uploads/2011/04/Site-Icons-Search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00600"/>
            <a:ext cx="1226795" cy="1064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0535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for finding a particular value in a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every one of </a:t>
            </a:r>
            <a:r>
              <a:rPr lang="en-US" dirty="0" smtClean="0"/>
              <a:t>the elements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at a time </a:t>
            </a:r>
            <a:r>
              <a:rPr lang="en-US" dirty="0" smtClean="0"/>
              <a:t>in sequence</a:t>
            </a:r>
          </a:p>
          <a:p>
            <a:pPr lvl="1"/>
            <a:r>
              <a:rPr lang="en-US" dirty="0" smtClean="0"/>
              <a:t>Until </a:t>
            </a:r>
            <a:r>
              <a:rPr lang="en-US" dirty="0"/>
              <a:t>the desired one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Worst and 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191000"/>
            <a:ext cx="724348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 item in the list: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that item has the desired value,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stop the search and return the item's location.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02" y="5132295"/>
            <a:ext cx="4000500" cy="1381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2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791200"/>
          </a:xfrm>
        </p:spPr>
        <p:txBody>
          <a:bodyPr/>
          <a:lstStyle/>
          <a:p>
            <a:r>
              <a:rPr lang="en-US" dirty="0" smtClean="0"/>
              <a:t>Finds </a:t>
            </a:r>
            <a:r>
              <a:rPr lang="en-US" dirty="0"/>
              <a:t>the position of a specified value </a:t>
            </a:r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en-US" dirty="0"/>
              <a:t> </a:t>
            </a:r>
            <a:r>
              <a:rPr lang="en-US" dirty="0" smtClean="0"/>
              <a:t>data structure</a:t>
            </a:r>
          </a:p>
          <a:p>
            <a:r>
              <a:rPr lang="en-US" dirty="0"/>
              <a:t>In each step, </a:t>
            </a:r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input with the middle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repeats its action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left or right sub-structure</a:t>
            </a:r>
          </a:p>
          <a:p>
            <a:r>
              <a:rPr lang="en-US" dirty="0" smtClean="0"/>
              <a:t>Average performance: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O(log(n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93" y="4375756"/>
            <a:ext cx="2983807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375756"/>
            <a:ext cx="2438400" cy="2070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75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(imax &lt; 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is empty, so return value showing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 midpoint to cut set in half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lower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imin, imid-1);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is in upper subset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key, imid+1, imax);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has been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0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Binary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1" y="909918"/>
            <a:ext cx="8691281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binary_search(int A[], int key, int imin, int imax)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searching while [imin,imax] is not empty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(imax &gt;= imin)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calculate the midpoint for roughly equal partition */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imid = midpoint(imin, imax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determine which subarray to search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&lt;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min index to search upper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imin = imid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(A[imid] &gt; key)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change max index to search lower subarray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imax = imid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key found at index imid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imid;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4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algorithm for searching for a given key value in an indexed array that has been ordered by the values of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Parallels </a:t>
            </a:r>
            <a:r>
              <a:rPr lang="en-US" dirty="0"/>
              <a:t>how humans search through a telephone </a:t>
            </a:r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Calculates </a:t>
            </a:r>
            <a:r>
              <a:rPr lang="en-US" dirty="0"/>
              <a:t>where in the remaining search space the sought item might </a:t>
            </a:r>
            <a:r>
              <a:rPr lang="en-US" dirty="0" smtClean="0"/>
              <a:t>be</a:t>
            </a:r>
          </a:p>
          <a:p>
            <a:pPr lvl="2"/>
            <a:r>
              <a:rPr lang="en-US" dirty="0" smtClean="0"/>
              <a:t>Binary search always chooses the middle element</a:t>
            </a:r>
          </a:p>
          <a:p>
            <a:r>
              <a:rPr lang="en-US" dirty="0" smtClean="0"/>
              <a:t>Average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log(log(n))</a:t>
            </a:r>
            <a:r>
              <a:rPr lang="en-US" dirty="0" smtClean="0"/>
              <a:t>, Worst case: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://youtube.com/watch?v=l1ed_bTv7Hw</a:t>
            </a:r>
            <a:endParaRPr lang="en-US" dirty="0"/>
          </a:p>
          <a:p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7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Interpolation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dirty="0" smtClean="0"/>
              <a:t>Sample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1" y="1143000"/>
            <a:ext cx="87629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interpolationSearch(int[] sortedArray, int toFind){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Returns index of toFind in sortedArray, or -1 if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 = sortedArray.length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while(sortedArray[low] &lt;= toFind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sortedArray[high] &gt;= toFind)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toFind - sortedArray[low]) * (high - low)) /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sortedArray[high] - sortedArray[low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range is </a:t>
            </a:r>
            <a:r>
              <a:rPr lang="en-US" sz="1800" b="1" noProof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possible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&lt;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(sortedArray[mid] &gt; toFind)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mid - 1;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toFind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7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429000"/>
            <a:ext cx="7924800" cy="685800"/>
          </a:xfrm>
        </p:spPr>
        <p:txBody>
          <a:bodyPr/>
          <a:lstStyle/>
          <a:p>
            <a:r>
              <a:rPr lang="en-US" sz="6000" dirty="0" smtClean="0"/>
              <a:t>Shuffling</a:t>
            </a:r>
            <a:endParaRPr lang="en-US" sz="6000" dirty="0"/>
          </a:p>
        </p:txBody>
      </p:sp>
      <p:pic>
        <p:nvPicPr>
          <p:cNvPr id="3074" name="Picture 2" descr="http://cdn.tutsplus.com/gamedev.tutsplus.com/authors/michael-james-williams/Fisher-Yates_Shuffle_Algorithm_lo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800100"/>
            <a:ext cx="22860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orangecoastcollege.edu/sgilbert/book/10-3-ArraysAndLoops-B/images/shuffle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4343400"/>
            <a:ext cx="57816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procedure used to randomize </a:t>
            </a:r>
            <a:r>
              <a:rPr lang="en-US" dirty="0" smtClean="0"/>
              <a:t>the order of items in a collection</a:t>
            </a:r>
          </a:p>
          <a:p>
            <a:pPr lvl="1"/>
            <a:r>
              <a:rPr lang="en-US" dirty="0" smtClean="0"/>
              <a:t>Generating random permutation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895600"/>
            <a:ext cx="3257550" cy="2443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303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</a:t>
            </a:r>
            <a:r>
              <a:rPr lang="en-US" dirty="0" smtClean="0"/>
              <a:t>shuffle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701" y="1017687"/>
            <a:ext cx="86105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source.ToArray();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array.Length;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 n;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a[i] with random element in a[i..n-1]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i + RandomProvider.Instance.Next(0, n -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array[i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array[r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RandomProvider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Random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 = new Random();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17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924800" cy="685800"/>
          </a:xfrm>
        </p:spPr>
        <p:txBody>
          <a:bodyPr/>
          <a:lstStyle/>
          <a:p>
            <a:r>
              <a:rPr lang="en-US" sz="6000" dirty="0" smtClean="0"/>
              <a:t>Sorting</a:t>
            </a:r>
            <a:endParaRPr lang="en-US" dirty="0"/>
          </a:p>
        </p:txBody>
      </p:sp>
      <p:pic>
        <p:nvPicPr>
          <p:cNvPr id="4" name="Picture 2" descr="File:Sorting stability playing cards.sv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7107">
            <a:off x="6163720" y="3634908"/>
            <a:ext cx="1390919" cy="22990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4" name="Picture 2" descr="http://blog.pagerduty.com/wp-content/uploads/sorting-lego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5101">
            <a:off x="1153693" y="1051536"/>
            <a:ext cx="2317145" cy="17378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/>
        </p:spPr>
      </p:pic>
      <p:pic>
        <p:nvPicPr>
          <p:cNvPr id="3076" name="Picture 4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4067">
            <a:off x="6059079" y="589453"/>
            <a:ext cx="2057400" cy="19238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54673">
            <a:off x="1402030" y="4207183"/>
            <a:ext cx="2209800" cy="17621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88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34200" cy="838200"/>
          </a:xfrm>
        </p:spPr>
        <p:txBody>
          <a:bodyPr/>
          <a:lstStyle/>
          <a:p>
            <a:r>
              <a:rPr lang="en-US" dirty="0"/>
              <a:t>Sorting and Searching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Sorting-and-Searching-Algorithms-Homework.zip</a:t>
            </a:r>
            <a:r>
              <a:rPr lang="en-US" sz="2800" dirty="0"/>
              <a:t> </a:t>
            </a:r>
            <a:r>
              <a:rPr lang="en-US" sz="2800" dirty="0" smtClean="0"/>
              <a:t>and: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selection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quicksort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merge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linear search</a:t>
            </a:r>
          </a:p>
          <a:p>
            <a:pPr lvl="2"/>
            <a:r>
              <a:rPr lang="en-US" sz="2400" dirty="0" smtClean="0"/>
              <a:t>Don’t use built-in search methods. Write your own.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using binary search algorithm</a:t>
            </a:r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SortableCollection.Shuffle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</a:t>
            </a:r>
            <a:r>
              <a:rPr lang="en-US" sz="2600" dirty="0"/>
              <a:t>using </a:t>
            </a:r>
            <a:r>
              <a:rPr lang="en-US" sz="2600" dirty="0" smtClean="0"/>
              <a:t>shuffle algorithm of your choice</a:t>
            </a:r>
          </a:p>
          <a:p>
            <a:pPr lvl="2">
              <a:spcAft>
                <a:spcPts val="300"/>
              </a:spcAft>
            </a:pPr>
            <a:r>
              <a:rPr lang="en-US" sz="2400" dirty="0"/>
              <a:t>Document what is the complexity </a:t>
            </a:r>
            <a:r>
              <a:rPr lang="en-US" sz="2400" dirty="0" smtClean="0"/>
              <a:t>of the algorithm</a:t>
            </a:r>
            <a:endParaRPr lang="en-US" sz="2400" dirty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sorting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searching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95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 </a:t>
            </a:r>
            <a:r>
              <a:rPr lang="en-US" dirty="0"/>
              <a:t>algorithm that puts elements of a list in a certain </a:t>
            </a:r>
            <a:r>
              <a:rPr lang="en-US" dirty="0" smtClean="0"/>
              <a:t>order (most common lexicographically)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More formally: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in some (non-decreasing)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 output is a permutation </a:t>
            </a:r>
            <a:r>
              <a:rPr lang="en-US" dirty="0" smtClean="0"/>
              <a:t>of </a:t>
            </a:r>
            <a:r>
              <a:rPr lang="en-US" dirty="0"/>
              <a:t>the input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Efficient </a:t>
            </a:r>
            <a:r>
              <a:rPr lang="en-US" dirty="0"/>
              <a:t>sorting is important </a:t>
            </a:r>
            <a:r>
              <a:rPr lang="en-US" dirty="0" smtClean="0"/>
              <a:t>for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Producing </a:t>
            </a:r>
            <a:r>
              <a:rPr lang="en-US" dirty="0"/>
              <a:t>human-readable output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 smtClean="0"/>
              <a:t>Canonicalizing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Optimizing </a:t>
            </a:r>
            <a:r>
              <a:rPr lang="en-US" dirty="0"/>
              <a:t>the use of other </a:t>
            </a:r>
            <a:r>
              <a:rPr lang="en-US" dirty="0" smtClean="0"/>
              <a:t>algorithms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Sorting presents many </a:t>
            </a:r>
            <a:r>
              <a:rPr lang="en-US" dirty="0"/>
              <a:t>important techniques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Sorting algorithms are often classified </a:t>
            </a:r>
            <a:r>
              <a:rPr lang="en-US" dirty="0" smtClean="0"/>
              <a:t>by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Computational </a:t>
            </a:r>
            <a:r>
              <a:rPr lang="en-US" dirty="0" smtClean="0"/>
              <a:t>complexity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worst, average and best behavior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/>
              <a:t>Memory </a:t>
            </a:r>
            <a:r>
              <a:rPr lang="en-US" dirty="0" smtClean="0"/>
              <a:t>usage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Recursive </a:t>
            </a:r>
            <a:r>
              <a:rPr lang="en-US" dirty="0"/>
              <a:t>or non-recursive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Stability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Whether or not they are a comparison </a:t>
            </a:r>
            <a:r>
              <a:rPr lang="en-US" dirty="0" smtClean="0"/>
              <a:t>sort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General </a:t>
            </a:r>
            <a:r>
              <a:rPr lang="en-US" dirty="0" smtClean="0"/>
              <a:t>method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insertion, exchange (bubble sort and </a:t>
            </a:r>
            <a:r>
              <a:rPr lang="en-US" dirty="0" smtClean="0"/>
              <a:t>quicksort</a:t>
            </a:r>
            <a:r>
              <a:rPr lang="en-US" dirty="0"/>
              <a:t>), </a:t>
            </a:r>
            <a:r>
              <a:rPr lang="en-US" dirty="0" smtClean="0"/>
              <a:t>selection (</a:t>
            </a:r>
            <a:r>
              <a:rPr lang="en-US" dirty="0" err="1" smtClean="0"/>
              <a:t>heapsort</a:t>
            </a:r>
            <a:r>
              <a:rPr lang="en-US" dirty="0" smtClean="0"/>
              <a:t>), </a:t>
            </a:r>
            <a:r>
              <a:rPr lang="en-US" dirty="0"/>
              <a:t>merging, serial or </a:t>
            </a:r>
            <a:r>
              <a:rPr lang="en-US" dirty="0" smtClean="0"/>
              <a:t>parallel…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279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Stable </a:t>
            </a:r>
            <a:r>
              <a:rPr lang="en-US" dirty="0"/>
              <a:t>sorting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 </a:t>
            </a:r>
            <a:r>
              <a:rPr lang="en-US" dirty="0"/>
              <a:t>the relative </a:t>
            </a:r>
            <a:r>
              <a:rPr lang="en-US" dirty="0" smtClean="0"/>
              <a:t>order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records with </a:t>
            </a:r>
            <a:r>
              <a:rPr lang="en-US" dirty="0" smtClean="0"/>
              <a:t>equal</a:t>
            </a:r>
            <a:r>
              <a:rPr lang="bg-BG" dirty="0" smtClean="0"/>
              <a:t> </a:t>
            </a:r>
            <a:r>
              <a:rPr lang="en-US" dirty="0" smtClean="0"/>
              <a:t>values</a:t>
            </a:r>
          </a:p>
          <a:p>
            <a:r>
              <a:rPr lang="en-US" dirty="0"/>
              <a:t>If two items compare as</a:t>
            </a:r>
            <a:br>
              <a:rPr lang="en-US" dirty="0"/>
            </a:br>
            <a:r>
              <a:rPr lang="en-US" dirty="0"/>
              <a:t>equal, then their relative</a:t>
            </a:r>
            <a:br>
              <a:rPr lang="en-US" dirty="0"/>
            </a:br>
            <a:r>
              <a:rPr lang="en-US" dirty="0"/>
              <a:t>order will be preserved</a:t>
            </a:r>
          </a:p>
          <a:p>
            <a:pPr lvl="1"/>
            <a:r>
              <a:rPr lang="en-US" dirty="0" smtClean="0"/>
              <a:t>When sorting </a:t>
            </a:r>
            <a:r>
              <a:rPr lang="en-US" dirty="0"/>
              <a:t>only part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 is </a:t>
            </a:r>
            <a:r>
              <a:rPr lang="en-US" dirty="0" smtClean="0"/>
              <a:t>examined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determining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sort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3042666" cy="502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946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Very simple and very inefficient algorithm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Best, worst and average </a:t>
            </a:r>
            <a:r>
              <a:rPr lang="en-US" dirty="0"/>
              <a:t>case: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(constant, only for the min element)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Stable: </a:t>
            </a:r>
            <a:r>
              <a:rPr lang="en-US" dirty="0" smtClean="0"/>
              <a:t>No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Method: </a:t>
            </a:r>
            <a:r>
              <a:rPr lang="en-US" dirty="0" smtClean="0"/>
              <a:t>Selection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en.wikipedia.org/wiki/Selection_sort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3913" y="3657600"/>
            <a:ext cx="795617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(j = 0; j &lt; n-1; j++)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/* find the min element in the unsorted a[j .. n-1]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i = j+1; i &lt; n;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(a[i] &lt;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(iMin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j) swap(a[j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a[iMin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Repeatedly </a:t>
            </a:r>
            <a:r>
              <a:rPr lang="en-US" dirty="0"/>
              <a:t>stepping through the </a:t>
            </a:r>
            <a:r>
              <a:rPr lang="en-US" dirty="0" smtClean="0"/>
              <a:t>list, comparing </a:t>
            </a:r>
            <a:r>
              <a:rPr lang="en-US" dirty="0"/>
              <a:t>each pair of adjacent items and </a:t>
            </a:r>
            <a:r>
              <a:rPr lang="en-US" dirty="0" smtClean="0"/>
              <a:t>swap </a:t>
            </a:r>
            <a:r>
              <a:rPr lang="en-US" dirty="0"/>
              <a:t>them if they are in the wrong order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, </a:t>
            </a:r>
            <a:r>
              <a:rPr lang="en-US" dirty="0"/>
              <a:t>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Memory: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Exchanging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en.wikipedia.org/wiki/Bubble_sort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114" y="3563470"/>
            <a:ext cx="5191772" cy="2433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Builds </a:t>
            </a:r>
            <a:r>
              <a:rPr lang="en-US" dirty="0"/>
              <a:t>the final sorted array </a:t>
            </a:r>
            <a:r>
              <a:rPr lang="en-US" dirty="0" smtClean="0"/>
              <a:t>one </a:t>
            </a:r>
            <a:r>
              <a:rPr lang="en-US" dirty="0"/>
              <a:t>item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Best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, worst and average case: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Memory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Stable</a:t>
            </a:r>
            <a:r>
              <a:rPr lang="en-US" dirty="0"/>
              <a:t>: </a:t>
            </a:r>
            <a:r>
              <a:rPr lang="en-US" dirty="0" smtClean="0"/>
              <a:t>Yes, Method</a:t>
            </a:r>
            <a:r>
              <a:rPr lang="en-US" dirty="0"/>
              <a:t>: </a:t>
            </a:r>
            <a:r>
              <a:rPr lang="en-US" dirty="0" smtClean="0"/>
              <a:t>Insertion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357188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en.wikipedia.org/wiki/Insertion_sort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9953" y="2743200"/>
            <a:ext cx="810409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← 1 to i ← length(A)-1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valueToInsert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A[i]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i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&gt; 0 and valueToInsert &lt; A[holePos - 1]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A[holePos - 1]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shift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larger value up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holePos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← holePos - 1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hole position down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A[holePos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← valueToInsert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9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7418</TotalTime>
  <Words>2039</Words>
  <Application>Microsoft Office PowerPoint</Application>
  <PresentationFormat>On-screen Show (4:3)</PresentationFormat>
  <Paragraphs>448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Wingdings 2</vt:lpstr>
      <vt:lpstr>Telerik Academy</vt:lpstr>
      <vt:lpstr>Sorting and Searching Algorithms</vt:lpstr>
      <vt:lpstr>Table of Contents</vt:lpstr>
      <vt:lpstr>Sorting</vt:lpstr>
      <vt:lpstr>What is a Sorting Algorithm?</vt:lpstr>
      <vt:lpstr>Classification</vt:lpstr>
      <vt:lpstr>Stability of Sorting</vt:lpstr>
      <vt:lpstr>Selection sort</vt:lpstr>
      <vt:lpstr>Bubble sort</vt:lpstr>
      <vt:lpstr>Insertion sort</vt:lpstr>
      <vt:lpstr>Quicksort</vt:lpstr>
      <vt:lpstr>Merge Sort</vt:lpstr>
      <vt:lpstr>Merge Sort Pseudocode</vt:lpstr>
      <vt:lpstr>Merge Sort Pseudocode (2)</vt:lpstr>
      <vt:lpstr>Heap</vt:lpstr>
      <vt:lpstr>Heapsort</vt:lpstr>
      <vt:lpstr>Counting sort</vt:lpstr>
      <vt:lpstr>Bucket sort</vt:lpstr>
      <vt:lpstr>Comparison of Sorting Algorithms</vt:lpstr>
      <vt:lpstr>Searching</vt:lpstr>
      <vt:lpstr>Search Algorithm </vt:lpstr>
      <vt:lpstr>Linear Search</vt:lpstr>
      <vt:lpstr>Binary Search</vt:lpstr>
      <vt:lpstr>Recursive Binary Search</vt:lpstr>
      <vt:lpstr>Iterative Binary Search</vt:lpstr>
      <vt:lpstr>Interpolation Search</vt:lpstr>
      <vt:lpstr>Interpolation Search Sample Implementation</vt:lpstr>
      <vt:lpstr>Shuffling</vt:lpstr>
      <vt:lpstr>Shuffling</vt:lpstr>
      <vt:lpstr>Fisher–Yates shuffle algorithm</vt:lpstr>
      <vt:lpstr>Sorting and Searching Algorithms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Evlogi Hristov</cp:lastModifiedBy>
  <cp:revision>1870</cp:revision>
  <dcterms:created xsi:type="dcterms:W3CDTF">2007-12-08T16:03:35Z</dcterms:created>
  <dcterms:modified xsi:type="dcterms:W3CDTF">2014-08-26T15:36:40Z</dcterms:modified>
  <cp:category>quality code, software engineering</cp:category>
</cp:coreProperties>
</file>