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400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53" r:id="rId47"/>
    <p:sldId id="447" r:id="rId48"/>
    <p:sldId id="448" r:id="rId49"/>
    <p:sldId id="449" r:id="rId50"/>
    <p:sldId id="450" r:id="rId51"/>
    <p:sldId id="451" r:id="rId52"/>
    <p:sldId id="452" r:id="rId53"/>
    <p:sldId id="333" r:id="rId5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10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17.07.2013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17.07.2013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3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student-courses/software-technologies/databases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886200" cy="800219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8001000" cy="15240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Processing XML in .NET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304800" y="3352800"/>
            <a:ext cx="8305800" cy="569120"/>
          </a:xfrm>
        </p:spPr>
        <p:txBody>
          <a:bodyPr/>
          <a:lstStyle/>
          <a:p>
            <a:r>
              <a:rPr lang="en-US" dirty="0" smtClean="0"/>
              <a:t>DOM Parser, Streaming Parser, XPath, LINQ to XML</a:t>
            </a:r>
            <a:endParaRPr lang="bg-BG" dirty="0" smtClean="0"/>
          </a:p>
        </p:txBody>
      </p:sp>
      <p:pic>
        <p:nvPicPr>
          <p:cNvPr id="22" name="Picture 4" descr="http://ts3.mm.bing.net/images/thumbnail.aspx?q=1695797616566&amp;id=0626f165de2c3eb132fdad5a341541cd&amp;url=http%3a%2f%2fwrathofzombie.files.wordpress.com%2f2009%2f12%2fmechanics.jpg"/>
          <p:cNvPicPr>
            <a:picLocks noChangeAspect="1" noChangeArrowheads="1"/>
          </p:cNvPicPr>
          <p:nvPr/>
        </p:nvPicPr>
        <p:blipFill>
          <a:blip r:embed="rId4" cstate="print">
            <a:lum contrast="20000"/>
          </a:blip>
          <a:srcRect/>
          <a:stretch>
            <a:fillRect/>
          </a:stretch>
        </p:blipFill>
        <p:spPr bwMode="auto">
          <a:xfrm>
            <a:off x="5486400" y="4599480"/>
            <a:ext cx="2971800" cy="1763217"/>
          </a:xfrm>
          <a:prstGeom prst="roundRect">
            <a:avLst>
              <a:gd name="adj" fmla="val 6561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3" name="Picture 2" descr="http://www.artistsvalley.com/images/icons/Professional%20Vista%20Software%20Icons/Document%20Code%20XML/256x256/Document%20Code%20XML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8263" y="576097"/>
            <a:ext cx="1600200" cy="150298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24" name="Picture 2" descr="http://www.fh-wedel.de/~si/seminare/ws00/Ausarbeitung/7.xmlparser/dom-tree.gi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173343"/>
            <a:ext cx="2514600" cy="2076303"/>
          </a:xfrm>
          <a:prstGeom prst="roundRect">
            <a:avLst>
              <a:gd name="adj" fmla="val 4500"/>
            </a:avLst>
          </a:prstGeom>
          <a:solidFill>
            <a:srgbClr val="FFFFFF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dkEdge">
            <a:bevelT w="260350" h="50800" prst="softRound"/>
            <a:bevelB prst="softRound"/>
          </a:sp3d>
        </p:spPr>
      </p:pic>
      <p:pic>
        <p:nvPicPr>
          <p:cNvPr id="25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3774">
            <a:off x="4360100" y="5629013"/>
            <a:ext cx="1444866" cy="726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013">
            <a:off x="5316710" y="576097"/>
            <a:ext cx="1377732" cy="150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 descr="execute, gears, process, running, settings, utilities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4041" y="4322955"/>
            <a:ext cx="1506464" cy="150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443210">
            <a:off x="224311" y="968298"/>
            <a:ext cx="1458610" cy="14586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38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 smtClean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class</a:t>
            </a:r>
            <a:r>
              <a:rPr lang="bg-BG" dirty="0" smtClean="0"/>
              <a:t> 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System.Xml.XmlNode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Fundamental for the DOM processing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Represents a base node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inheritor-classes are:</a:t>
            </a:r>
            <a:endParaRPr lang="bg-BG" dirty="0" smtClean="0"/>
          </a:p>
          <a:p>
            <a:pPr marL="1169988" lvl="2" indent="-255588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XmlDocument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XmlElement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XmlAttribute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Declaration</a:t>
            </a:r>
            <a:r>
              <a:rPr lang="bg-BG" dirty="0" smtClean="0"/>
              <a:t>, </a:t>
            </a:r>
            <a:r>
              <a:rPr lang="bg-BG" dirty="0" smtClean="0">
                <a:latin typeface="Courier New" pitchFamily="49" charset="0"/>
              </a:rPr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navigation in the DOM tree:</a:t>
            </a:r>
          </a:p>
          <a:p>
            <a:pPr marL="1169988" lvl="2" indent="-255588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ParentNode</a:t>
            </a:r>
            <a:r>
              <a:rPr lang="bg-BG" dirty="0" smtClean="0"/>
              <a:t> – </a:t>
            </a:r>
            <a:r>
              <a:rPr lang="en-US" dirty="0" smtClean="0"/>
              <a:t>returns the parent node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 smtClean="0"/>
              <a:t> for the root)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 smtClean="0"/>
              <a:t> </a:t>
            </a:r>
            <a:r>
              <a:rPr lang="en-US" dirty="0" smtClean="0"/>
              <a:t>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628650"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PreviousSibling</a:t>
            </a:r>
            <a:r>
              <a:rPr lang="bg-BG" dirty="0" smtClean="0"/>
              <a:t> /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NextSibling</a:t>
            </a:r>
            <a:r>
              <a:rPr lang="bg-BG" dirty="0" smtClean="0"/>
              <a:t> – </a:t>
            </a:r>
            <a:r>
              <a:rPr lang="en-US" dirty="0" smtClean="0"/>
              <a:t>returns the left / right node to the current</a:t>
            </a:r>
            <a:endParaRPr lang="bg-BG" dirty="0" smtClean="0"/>
          </a:p>
          <a:p>
            <a:pPr marL="628650"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FirstChild</a:t>
            </a:r>
            <a:r>
              <a:rPr lang="bg-BG" dirty="0" smtClean="0"/>
              <a:t> /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LastChild</a:t>
            </a:r>
            <a:r>
              <a:rPr lang="bg-BG" dirty="0" smtClean="0"/>
              <a:t> – </a:t>
            </a:r>
            <a:r>
              <a:rPr lang="en-US" dirty="0" smtClean="0"/>
              <a:t>returns the first / last child of the current node</a:t>
            </a:r>
            <a:endParaRPr lang="bg-BG" dirty="0" smtClean="0"/>
          </a:p>
          <a:p>
            <a:pPr marL="628650"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</a:t>
            </a:r>
            <a:r>
              <a:rPr lang="bg-BG" dirty="0" smtClean="0"/>
              <a:t> (</a:t>
            </a:r>
            <a:r>
              <a:rPr lang="en-US" dirty="0" smtClean="0"/>
              <a:t>indexer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in</a:t>
            </a:r>
            <a:r>
              <a:rPr lang="bg-BG" dirty="0" smtClean="0"/>
              <a:t> C#) – </a:t>
            </a:r>
            <a:r>
              <a:rPr lang="en-US" dirty="0" smtClean="0"/>
              <a:t>returns the child of the current node by its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</a:t>
            </a:r>
            <a:r>
              <a:rPr lang="en-US" dirty="0" smtClean="0"/>
              <a:t>with the current node:</a:t>
            </a:r>
            <a:endParaRPr lang="bg-BG" dirty="0" smtClean="0"/>
          </a:p>
          <a:p>
            <a:pPr marL="712788" lvl="1" indent="-357188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Name</a:t>
            </a:r>
            <a:r>
              <a:rPr lang="bg-BG" dirty="0" smtClean="0"/>
              <a:t> – </a:t>
            </a:r>
            <a:r>
              <a:rPr lang="en-US" dirty="0" smtClean="0"/>
              <a:t>returns the name of the node (element, attribute …)</a:t>
            </a:r>
            <a:endParaRPr lang="bg-BG" dirty="0" smtClean="0"/>
          </a:p>
          <a:p>
            <a:pPr marL="712788" lvl="1" indent="-357188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</a:t>
            </a:r>
            <a:r>
              <a:rPr lang="bg-BG" dirty="0" smtClean="0"/>
              <a:t> –</a:t>
            </a:r>
            <a:r>
              <a:rPr lang="en-US" dirty="0" smtClean="0"/>
              <a:t> gets the node value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 smtClean="0"/>
              <a:t> </a:t>
            </a:r>
            <a:r>
              <a:rPr lang="en-US" dirty="0" smtClean="0"/>
              <a:t>Class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712788" lvl="1" indent="-357188">
              <a:lnSpc>
                <a:spcPct val="11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Attributes</a:t>
            </a:r>
            <a:r>
              <a:rPr lang="bg-BG" dirty="0" smtClean="0"/>
              <a:t> –</a:t>
            </a:r>
            <a:r>
              <a:rPr lang="en-US" dirty="0" smtClean="0"/>
              <a:t> returns the node attributes as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XmlAttributeCollection</a:t>
            </a:r>
          </a:p>
          <a:p>
            <a:pPr marL="712788" lvl="1" indent="-357188">
              <a:lnSpc>
                <a:spcPct val="11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InnerXml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OuterXml</a:t>
            </a:r>
            <a:r>
              <a:rPr lang="bg-BG" dirty="0" smtClean="0"/>
              <a:t> –</a:t>
            </a:r>
            <a:r>
              <a:rPr lang="en-US" dirty="0" smtClean="0"/>
              <a:t> returns the part of the XML</a:t>
            </a:r>
            <a:r>
              <a:rPr lang="bg-BG" dirty="0" smtClean="0"/>
              <a:t> </a:t>
            </a:r>
            <a:r>
              <a:rPr lang="en-US" dirty="0" smtClean="0"/>
              <a:t>containing the current node</a:t>
            </a:r>
          </a:p>
          <a:p>
            <a:pPr marL="1212850" lvl="2">
              <a:lnSpc>
                <a:spcPct val="110000"/>
              </a:lnSpc>
            </a:pPr>
            <a:r>
              <a:rPr lang="en-US" dirty="0" smtClean="0"/>
              <a:t>Respectively with or without the node</a:t>
            </a:r>
            <a:r>
              <a:rPr lang="bg-BG" dirty="0" smtClean="0"/>
              <a:t> </a:t>
            </a:r>
            <a:r>
              <a:rPr lang="en-US" dirty="0" smtClean="0"/>
              <a:t>itself</a:t>
            </a:r>
          </a:p>
          <a:p>
            <a:pPr marL="712788" lvl="1" indent="-357188">
              <a:lnSpc>
                <a:spcPct val="11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InnerText</a:t>
            </a:r>
            <a:r>
              <a:rPr lang="bg-BG" dirty="0" smtClean="0"/>
              <a:t> –</a:t>
            </a:r>
            <a:r>
              <a:rPr lang="en-US" dirty="0" smtClean="0"/>
              <a:t> concatenation of the values of the node and its inheritors</a:t>
            </a:r>
            <a:endParaRPr lang="bg-BG" dirty="0" smtClean="0"/>
          </a:p>
          <a:p>
            <a:pPr marL="712788" lvl="1" indent="-357188">
              <a:lnSpc>
                <a:spcPct val="11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NodeType</a:t>
            </a:r>
            <a:r>
              <a:rPr lang="bg-BG" dirty="0" smtClean="0"/>
              <a:t> – </a:t>
            </a:r>
            <a:r>
              <a:rPr lang="en-US" dirty="0" smtClean="0"/>
              <a:t>returns the node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 smtClean="0"/>
              <a:t> </a:t>
            </a:r>
            <a:r>
              <a:rPr lang="en-US" dirty="0" smtClean="0"/>
              <a:t>Class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Changing </a:t>
            </a:r>
            <a:r>
              <a:rPr lang="en-US" dirty="0" smtClean="0"/>
              <a:t>of the current node</a:t>
            </a:r>
            <a:r>
              <a:rPr lang="bg-BG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AppendChild(…)</a:t>
            </a:r>
            <a:r>
              <a:rPr lang="bg-BG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PrependChild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dirty="0" smtClean="0"/>
              <a:t>Inserts </a:t>
            </a:r>
            <a:r>
              <a:rPr lang="en-US" dirty="0" smtClean="0"/>
              <a:t>new child after / before all other children of the current node</a:t>
            </a: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InsertBefore(…)</a:t>
            </a:r>
            <a:r>
              <a:rPr lang="bg-BG" dirty="0" smtClean="0">
                <a:cs typeface="Arial" charset="0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InsertAfter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Arial" charset="0"/>
              </a:rPr>
              <a:t>Inserts </a:t>
            </a:r>
            <a:r>
              <a:rPr lang="en-US" dirty="0" smtClean="0">
                <a:cs typeface="Arial" charset="0"/>
              </a:rPr>
              <a:t>new child before / after given inheritor</a:t>
            </a:r>
            <a:endParaRPr lang="bg-BG" dirty="0" smtClean="0"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RemoveChild(…)</a:t>
            </a:r>
            <a:r>
              <a:rPr lang="bg-BG" dirty="0" smtClean="0">
                <a:cs typeface="Arial" charset="0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ReplaceChild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Arial" charset="0"/>
              </a:rPr>
              <a:t>Removes </a:t>
            </a:r>
            <a:r>
              <a:rPr lang="bg-BG" dirty="0" smtClean="0">
                <a:cs typeface="Arial" charset="0"/>
              </a:rPr>
              <a:t>/ </a:t>
            </a:r>
            <a:r>
              <a:rPr lang="en-US" dirty="0" smtClean="0">
                <a:cs typeface="Arial" charset="0"/>
              </a:rPr>
              <a:t>replaces given child</a:t>
            </a:r>
            <a:endParaRPr lang="bg-BG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/>
              <a:t> </a:t>
            </a:r>
            <a:r>
              <a:rPr lang="en-US" dirty="0" smtClean="0"/>
              <a:t>Class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RemoveAll()</a:t>
            </a:r>
            <a:r>
              <a:rPr lang="bg-BG" dirty="0" smtClean="0">
                <a:cs typeface="Arial" charset="0"/>
              </a:rPr>
              <a:t> – </a:t>
            </a:r>
            <a:r>
              <a:rPr lang="en-US" dirty="0" smtClean="0">
                <a:cs typeface="Arial" charset="0"/>
              </a:rPr>
              <a:t>deletes all children of the current node </a:t>
            </a:r>
            <a:r>
              <a:rPr lang="en-US" dirty="0" smtClean="0"/>
              <a:t>(element, attribute …)</a:t>
            </a:r>
            <a:endParaRPr lang="bg-BG" dirty="0" smtClean="0"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</a:t>
            </a:r>
            <a:r>
              <a:rPr lang="bg-BG" dirty="0" smtClean="0">
                <a:cs typeface="Arial" charset="0"/>
              </a:rPr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InnerText</a:t>
            </a:r>
            <a:r>
              <a:rPr lang="bg-BG" dirty="0" smtClean="0">
                <a:cs typeface="Arial" charset="0"/>
              </a:rPr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InnerXml</a:t>
            </a:r>
            <a:r>
              <a:rPr lang="bg-BG" dirty="0" smtClean="0">
                <a:cs typeface="Arial" charset="0"/>
              </a:rPr>
              <a:t> – </a:t>
            </a:r>
            <a:r>
              <a:rPr lang="en-US" dirty="0" smtClean="0">
                <a:cs typeface="Arial" charset="0"/>
              </a:rPr>
              <a:t>changes the </a:t>
            </a:r>
            <a:r>
              <a:rPr lang="bg-BG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value</a:t>
            </a:r>
            <a:r>
              <a:rPr lang="bg-BG" dirty="0" smtClean="0">
                <a:cs typeface="Arial" charset="0"/>
              </a:rPr>
              <a:t> / </a:t>
            </a:r>
            <a:r>
              <a:rPr lang="en-US" dirty="0" smtClean="0">
                <a:cs typeface="Arial" charset="0"/>
              </a:rPr>
              <a:t>text</a:t>
            </a:r>
            <a:r>
              <a:rPr lang="bg-BG" dirty="0" smtClean="0">
                <a:cs typeface="Arial" charset="0"/>
              </a:rPr>
              <a:t> / XML </a:t>
            </a:r>
            <a:r>
              <a:rPr lang="en-US" dirty="0" smtClean="0">
                <a:cs typeface="Arial" charset="0"/>
              </a:rPr>
              <a:t>text of the node</a:t>
            </a:r>
            <a:endParaRPr lang="bg-BG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6084" name="Picture 4" descr="http://t0.gstatic.com/images?q=tbn:kiYcrU3NgDRCcM:http://www.clipartguide.com/_named_clipart_images/0511-0812-1015-3415_Mechanic_with_Wrench_Working_on_a_Computer_with_Oil_Dripping_clipart_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3101" y="3733800"/>
            <a:ext cx="2260598" cy="2358886"/>
          </a:xfrm>
          <a:prstGeom prst="roundRect">
            <a:avLst>
              <a:gd name="adj" fmla="val 10145"/>
            </a:avLst>
          </a:prstGeom>
          <a:noFill/>
          <a:effectLst>
            <a:softEdge rad="63500"/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314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System.Xml.XmlDocument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Contains XML document represented as DOM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loading and saving XML document (from files, streams or strings)</a:t>
            </a:r>
          </a:p>
          <a:p>
            <a:pPr marL="989013" lvl="2" indent="-276225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Load(…)</a:t>
            </a:r>
            <a:r>
              <a:rPr lang="bg-BG" dirty="0" smtClean="0">
                <a:solidFill>
                  <a:srgbClr val="EBFFD2"/>
                </a:solidFill>
              </a:rPr>
              <a:t>,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LoadXml(…)</a:t>
            </a:r>
            <a:r>
              <a:rPr lang="bg-BG" dirty="0" smtClean="0">
                <a:solidFill>
                  <a:srgbClr val="EBFFD2"/>
                </a:solidFill>
              </a:rPr>
              <a:t>,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Save(…)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Important properties</a:t>
            </a:r>
            <a:r>
              <a:rPr lang="bg-BG" dirty="0" smtClean="0"/>
              <a:t>, </a:t>
            </a:r>
            <a:r>
              <a:rPr lang="en-US" dirty="0" smtClean="0"/>
              <a:t>methods and events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DocumentElement</a:t>
            </a:r>
            <a:r>
              <a:rPr lang="bg-BG" dirty="0" smtClean="0"/>
              <a:t> – </a:t>
            </a:r>
            <a:r>
              <a:rPr lang="en-US" dirty="0" smtClean="0"/>
              <a:t>returns the root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 smtClean="0"/>
              <a:t>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7188">
              <a:lnSpc>
                <a:spcPct val="100000"/>
              </a:lnSpc>
            </a:pPr>
            <a:r>
              <a:rPr lang="en-US" dirty="0"/>
              <a:t>Important properties</a:t>
            </a:r>
            <a:r>
              <a:rPr lang="bg-BG" dirty="0"/>
              <a:t>, </a:t>
            </a:r>
            <a:r>
              <a:rPr lang="en-US" dirty="0"/>
              <a:t>methods and events</a:t>
            </a:r>
            <a:r>
              <a:rPr lang="bg-BG" dirty="0"/>
              <a:t>:</a:t>
            </a:r>
          </a:p>
          <a:p>
            <a:pPr marL="804863" lvl="1" indent="-357188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PreserveWhitespace</a:t>
            </a:r>
            <a:r>
              <a:rPr lang="bg-BG" dirty="0" smtClean="0"/>
              <a:t> – </a:t>
            </a:r>
            <a:r>
              <a:rPr lang="en-US" dirty="0" smtClean="0"/>
              <a:t>indicates if the white space to be kept during save or load</a:t>
            </a:r>
            <a:endParaRPr lang="bg-BG" dirty="0" smtClean="0"/>
          </a:p>
          <a:p>
            <a:pPr marL="804863" lvl="1" indent="-357188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CreateElement(…)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CreateAttribute(…)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CreateTextNode(…)</a:t>
            </a:r>
            <a:r>
              <a:rPr lang="bg-BG" dirty="0" smtClean="0"/>
              <a:t> – </a:t>
            </a:r>
            <a:r>
              <a:rPr lang="en-US" dirty="0" smtClean="0"/>
              <a:t>creates new </a:t>
            </a:r>
            <a:br>
              <a:rPr lang="en-US" dirty="0" smtClean="0"/>
            </a:br>
            <a:r>
              <a:rPr lang="en-US" dirty="0" smtClean="0"/>
              <a:t>XML element, attribute or value for the element</a:t>
            </a:r>
            <a:endParaRPr lang="bg-BG" dirty="0" smtClean="0"/>
          </a:p>
          <a:p>
            <a:pPr marL="804863" lvl="1" indent="-357188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NodeChanged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NodeInserted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NodeRemoved</a:t>
            </a:r>
            <a:r>
              <a:rPr lang="bg-BG" dirty="0" smtClean="0"/>
              <a:t> – </a:t>
            </a:r>
            <a:r>
              <a:rPr lang="en-US" dirty="0" smtClean="0"/>
              <a:t>events for tracking the changes in the document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lker.com/cliparts/8/9/e/4/12170845631587244963flame.svg.hi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28600">
            <a:off x="3505200" y="2430178"/>
            <a:ext cx="1981200" cy="126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9561"/>
            <a:ext cx="8229600" cy="1295400"/>
          </a:xfrm>
        </p:spPr>
        <p:txBody>
          <a:bodyPr/>
          <a:lstStyle/>
          <a:p>
            <a:pPr algn="ctr"/>
            <a:r>
              <a:rPr lang="en-US" dirty="0" smtClean="0"/>
              <a:t>Modifying XML Document Using the DOM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pPr marL="0"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9394" name="Picture 2" descr="http://appletuts.com/en/wp-content/uploads/2008/08/software-updat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428" y="1371601"/>
            <a:ext cx="2714572" cy="19812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59396" name="Picture 4" descr="http://www.digitaljourney.co.uk/img/icon-dem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209674"/>
            <a:ext cx="1629980" cy="1381126"/>
          </a:xfrm>
          <a:prstGeom prst="roundRect">
            <a:avLst>
              <a:gd name="adj" fmla="val 45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127000" dist="38100" dir="2700000" sx="106000" sy="106000" algn="t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59400" name="Picture 8" descr="http://www.artistsvalley.com/images/icons/Professional%20Vista%20Software%20Icons/Edit%20Text%20Document/256x256/Edit%20Text%20Document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1066800"/>
            <a:ext cx="2286000" cy="22860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748707">
            <a:off x="4574179" y="1087983"/>
            <a:ext cx="1296820" cy="1606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6935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 descr="C:\Users\Peter\Pictures\Kartinki Telerik\mischievous_last_round_tmb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 rot="16200000">
            <a:off x="2587667" y="606467"/>
            <a:ext cx="3991857" cy="8206408"/>
          </a:xfrm>
          <a:prstGeom prst="roundRect">
            <a:avLst>
              <a:gd name="adj" fmla="val 44335"/>
            </a:avLst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0"/>
          </a:effec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295400" y="1295401"/>
            <a:ext cx="6553200" cy="685800"/>
          </a:xfrm>
        </p:spPr>
        <p:txBody>
          <a:bodyPr/>
          <a:lstStyle/>
          <a:p>
            <a:r>
              <a:rPr lang="en-US" dirty="0" smtClean="0"/>
              <a:t>The Streaming Parser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021680"/>
            <a:ext cx="64008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XmlReader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XmlWriter</a:t>
            </a:r>
          </a:p>
        </p:txBody>
      </p:sp>
      <p:pic>
        <p:nvPicPr>
          <p:cNvPr id="3074" name="Picture 2" descr="http://icons2.iconarchive.com/icons/deleket/sleek-xp-software/256/Yahoo-Widget-Engin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261" y="3124200"/>
            <a:ext cx="3474278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427790">
            <a:off x="1226659" y="3055460"/>
            <a:ext cx="2403103" cy="2403103"/>
          </a:xfrm>
          <a:prstGeom prst="rect">
            <a:avLst/>
          </a:prstGeom>
          <a:noFill/>
        </p:spPr>
      </p:pic>
      <p:pic>
        <p:nvPicPr>
          <p:cNvPr id="11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36421">
            <a:off x="5114767" y="5361704"/>
            <a:ext cx="1709484" cy="858992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1100">
            <a:off x="5519093" y="2823559"/>
            <a:ext cx="1884893" cy="1870665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lumMod val="50000"/>
                <a:lumOff val="5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9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 and StAX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SAX-style parsers are 'push' parsers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'Push' data to the application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Event handlers for processing tags, attributes, data, whitespace, etc.</a:t>
            </a: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StAX-like parsers are 'pull' parsers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'Pull' the information from the parser as </a:t>
            </a:r>
            <a:br>
              <a:rPr lang="en-US" dirty="0" smtClean="0"/>
            </a:br>
            <a:r>
              <a:rPr lang="en-US" dirty="0" smtClean="0"/>
              <a:t>needed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application moves the document's cursor forward (like reading a stream)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XmlReader</a:t>
            </a:r>
            <a:r>
              <a:rPr lang="en-US" dirty="0" smtClean="0"/>
              <a:t> is </a:t>
            </a:r>
            <a:r>
              <a:rPr lang="en-US" noProof="1" smtClean="0"/>
              <a:t>StAX-style</a:t>
            </a:r>
            <a:r>
              <a:rPr lang="en-US" dirty="0" smtClean="0"/>
              <a:t> (streaming) 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Processing XML documents in .NET</a:t>
            </a:r>
            <a:endParaRPr lang="bg-BG" dirty="0" smtClean="0"/>
          </a:p>
          <a:p>
            <a:pPr marL="901700" lvl="1" indent="-271463">
              <a:lnSpc>
                <a:spcPct val="100000"/>
              </a:lnSpc>
            </a:pPr>
            <a:r>
              <a:rPr lang="en-US" dirty="0" smtClean="0"/>
              <a:t>Using the DOM Parser</a:t>
            </a:r>
          </a:p>
          <a:p>
            <a:pPr marL="901700" lvl="1" indent="-271463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noProof="1" smtClean="0"/>
              <a:t>Streaming </a:t>
            </a:r>
            <a:r>
              <a:rPr lang="en-US" dirty="0" smtClean="0"/>
              <a:t>Parser</a:t>
            </a:r>
            <a:endParaRPr lang="bg-BG" dirty="0" smtClean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Using XPath to Search in XML Documents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Using </a:t>
            </a:r>
            <a:r>
              <a:rPr lang="en-US" dirty="0" smtClean="0"/>
              <a:t>LINQ-To-XML</a:t>
            </a:r>
            <a:endParaRPr lang="bg-BG" dirty="0" smtClean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XSL Transformation in .NET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098" name="Picture 2" descr="http://www.xsitepro-bonuses.com/images/book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41921">
            <a:off x="6054350" y="3953854"/>
            <a:ext cx="2439614" cy="237074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6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39261">
            <a:off x="2271948" y="5116152"/>
            <a:ext cx="2356535" cy="1184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4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6705600" cy="914400"/>
          </a:xfrm>
        </p:spPr>
        <p:txBody>
          <a:bodyPr/>
          <a:lstStyle/>
          <a:p>
            <a:r>
              <a:rPr lang="en-US" dirty="0" smtClean="0"/>
              <a:t>SAX and </a:t>
            </a:r>
            <a:r>
              <a:rPr lang="en-US" noProof="1" smtClean="0"/>
              <a:t>StAX</a:t>
            </a:r>
            <a:r>
              <a:rPr lang="en-US" dirty="0" smtClean="0"/>
              <a:t> Parsers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XmlReader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.NET stream processing of XML document is done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XmlReader</a:t>
            </a:r>
            <a:r>
              <a:rPr lang="en-US" dirty="0" smtClean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XmlReader</a:t>
            </a:r>
            <a:r>
              <a:rPr lang="en-US" dirty="0" smtClean="0"/>
              <a:t> is abstract class, which: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read-only access to the XML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like a stream, but reads XML documents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Works in forward-only mode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Read at each step data (tags, attributes, text) can be extracted and analyzed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bg-BG" noProof="1" smtClean="0">
                <a:latin typeface="Consolas" pitchFamily="49" charset="0"/>
                <a:cs typeface="Consolas" pitchFamily="49" charset="0"/>
              </a:rPr>
              <a:t>XmlReader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XmlReader</a:t>
            </a:r>
            <a:r>
              <a:rPr lang="bg-BG" dirty="0" smtClean="0"/>
              <a:t> </a:t>
            </a:r>
            <a:r>
              <a:rPr lang="en-US" dirty="0" smtClean="0"/>
              <a:t>class – most important methods and properties</a:t>
            </a:r>
            <a:r>
              <a:rPr lang="bg-BG" dirty="0" smtClean="0"/>
              <a:t>:</a:t>
            </a:r>
          </a:p>
          <a:p>
            <a:pPr marL="869950" lvl="1" indent="-412750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Read()</a:t>
            </a:r>
            <a:r>
              <a:rPr lang="bg-BG" dirty="0" smtClean="0"/>
              <a:t> – </a:t>
            </a:r>
            <a:r>
              <a:rPr lang="en-US" dirty="0" smtClean="0"/>
              <a:t>reads next node from the XML document or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false</a:t>
            </a:r>
            <a:r>
              <a:rPr lang="en-US" dirty="0" smtClean="0"/>
              <a:t> if no such node</a:t>
            </a:r>
            <a:endParaRPr lang="bg-BG" dirty="0" smtClean="0"/>
          </a:p>
          <a:p>
            <a:pPr marL="869950" lvl="1" indent="-412750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NodeType</a:t>
            </a:r>
            <a:r>
              <a:rPr lang="bg-BG" dirty="0" smtClean="0"/>
              <a:t> – </a:t>
            </a:r>
            <a:r>
              <a:rPr lang="en-US" dirty="0" smtClean="0"/>
              <a:t>returns the type of the read node</a:t>
            </a:r>
            <a:endParaRPr lang="bg-BG" dirty="0" smtClean="0"/>
          </a:p>
          <a:p>
            <a:pPr marL="869950" lvl="1" indent="-412750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Name</a:t>
            </a:r>
            <a:r>
              <a:rPr lang="bg-BG" dirty="0" smtClean="0"/>
              <a:t> – </a:t>
            </a:r>
            <a:r>
              <a:rPr lang="en-US" dirty="0" smtClean="0"/>
              <a:t>returns the name of the read node (name of the last read element, attribute, …)</a:t>
            </a:r>
            <a:endParaRPr lang="bg-BG" dirty="0" smtClean="0"/>
          </a:p>
          <a:p>
            <a:pPr marL="869950" lvl="1" indent="-412750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HasValue</a:t>
            </a:r>
            <a:r>
              <a:rPr lang="bg-BG" dirty="0" smtClean="0"/>
              <a:t> – </a:t>
            </a: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if the node has value</a:t>
            </a:r>
          </a:p>
          <a:p>
            <a:pPr marL="869950" lvl="1" indent="-412750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</a:t>
            </a:r>
            <a:r>
              <a:rPr lang="bg-BG" dirty="0"/>
              <a:t> – </a:t>
            </a:r>
            <a:r>
              <a:rPr lang="en-US" dirty="0"/>
              <a:t>returns the node </a:t>
            </a:r>
            <a:r>
              <a:rPr lang="en-US" dirty="0" smtClean="0"/>
              <a:t>value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bg-BG" noProof="1">
                <a:latin typeface="Consolas" pitchFamily="49" charset="0"/>
                <a:cs typeface="Consolas" pitchFamily="49" charset="0"/>
              </a:rPr>
              <a:t>XmlReader</a:t>
            </a:r>
            <a:r>
              <a:rPr lang="en-US" dirty="0"/>
              <a:t> Class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777875" lvl="1" indent="-320675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ReadElementString()</a:t>
            </a:r>
            <a:r>
              <a:rPr lang="bg-BG" dirty="0"/>
              <a:t> – </a:t>
            </a:r>
            <a:r>
              <a:rPr lang="en-US" dirty="0"/>
              <a:t>reads the value (the text) from the last read element</a:t>
            </a:r>
            <a:endParaRPr lang="bg-BG" dirty="0"/>
          </a:p>
          <a:p>
            <a:pPr marL="777875" lvl="1" indent="-320675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AttributeCount</a:t>
            </a:r>
            <a:r>
              <a:rPr lang="bg-BG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GetAttribute(…)</a:t>
            </a:r>
            <a:r>
              <a:rPr lang="bg-BG" dirty="0"/>
              <a:t> </a:t>
            </a:r>
            <a:r>
              <a:rPr lang="bg-BG" dirty="0" smtClean="0"/>
              <a:t>–</a:t>
            </a:r>
            <a:r>
              <a:rPr lang="en-US" dirty="0" smtClean="0"/>
              <a:t> extract </a:t>
            </a:r>
            <a:r>
              <a:rPr lang="en-US" dirty="0"/>
              <a:t>the attributes of the </a:t>
            </a:r>
            <a:r>
              <a:rPr lang="en-US" dirty="0" smtClean="0"/>
              <a:t>current </a:t>
            </a:r>
            <a:r>
              <a:rPr lang="en-US" dirty="0"/>
              <a:t>element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XmlReader</a:t>
            </a:r>
            <a:r>
              <a:rPr lang="bg-BG" dirty="0" smtClean="0"/>
              <a:t> </a:t>
            </a:r>
            <a:r>
              <a:rPr lang="en-US" dirty="0" smtClean="0"/>
              <a:t>is an abstract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Instantiated with the static method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IDisposable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355" y="5200471"/>
            <a:ext cx="804175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(XmlReader reader = XmlReader.Create("items.xml"))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(reader.Read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4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33596">
            <a:off x="3742997" y="2165081"/>
            <a:ext cx="2433728" cy="122291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495800"/>
            <a:ext cx="7162800" cy="685800"/>
          </a:xfrm>
        </p:spPr>
        <p:txBody>
          <a:bodyPr/>
          <a:lstStyle/>
          <a:p>
            <a:pPr algn="ctr"/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en-US" dirty="0" smtClean="0"/>
              <a:t>XmlReader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90600" y="5298280"/>
            <a:ext cx="7162800" cy="569120"/>
          </a:xfrm>
        </p:spPr>
        <p:txBody>
          <a:bodyPr/>
          <a:lstStyle/>
          <a:p>
            <a:pPr marL="0"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2226" name="Picture 2" descr="http://smallbusinessblueprint.com/assets/images/Icon_guy_working_at_computer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3047">
            <a:off x="1325002" y="1745721"/>
            <a:ext cx="2438400" cy="2023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2228" name="Picture 4" descr="http://transcriptions.english.ucsb.edu/archive/courses/images/reader-icon-20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524000"/>
            <a:ext cx="1905000" cy="238125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31750"/>
          </a:effectLst>
          <a:scene3d>
            <a:camera prst="isometricOffAxis2Left"/>
            <a:lightRig rig="threeP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9620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XmlWriter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class</a:t>
            </a:r>
            <a:r>
              <a:rPr lang="bg-BG" dirty="0" smtClean="0"/>
              <a:t> 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XmlWriter</a:t>
            </a:r>
            <a:r>
              <a:rPr lang="bg-BG" dirty="0" smtClean="0"/>
              <a:t> </a:t>
            </a:r>
            <a:r>
              <a:rPr lang="en-US" dirty="0" smtClean="0"/>
              <a:t>creates XML documents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Works as a stream</a:t>
            </a:r>
            <a:r>
              <a:rPr lang="bg-BG" dirty="0" smtClean="0"/>
              <a:t>, </a:t>
            </a:r>
            <a:r>
              <a:rPr lang="en-US" dirty="0" smtClean="0"/>
              <a:t>but writes tags and data into XML documents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Most important methods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WriteStartDocument()</a:t>
            </a:r>
            <a:r>
              <a:rPr lang="bg-BG" dirty="0" smtClean="0"/>
              <a:t> – </a:t>
            </a:r>
            <a:r>
              <a:rPr lang="en-US" dirty="0" smtClean="0"/>
              <a:t>adds the prolog part in the beginning of the document</a:t>
            </a:r>
            <a:r>
              <a:rPr lang="bg-BG" dirty="0" smtClean="0"/>
              <a:t> (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&lt;?xml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latin typeface="Courier New" pitchFamily="49" charset="0"/>
              </a:rPr>
              <a:t>…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WriteStartElement(…)</a:t>
            </a:r>
            <a:r>
              <a:rPr lang="bg-BG" dirty="0" smtClean="0"/>
              <a:t> – </a:t>
            </a:r>
            <a:r>
              <a:rPr lang="en-US" dirty="0" smtClean="0"/>
              <a:t>adds opening tag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WriteEndElement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bg-BG" dirty="0"/>
              <a:t> – </a:t>
            </a:r>
            <a:r>
              <a:rPr lang="en-US" dirty="0"/>
              <a:t>closes the last </a:t>
            </a:r>
            <a:r>
              <a:rPr lang="en-US" dirty="0" smtClean="0"/>
              <a:t>tag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WriteElementString(…)</a:t>
            </a:r>
            <a:r>
              <a:rPr lang="bg-BG" dirty="0"/>
              <a:t> – </a:t>
            </a:r>
            <a:r>
              <a:rPr lang="en-US" dirty="0"/>
              <a:t>adds an element by defined name and text </a:t>
            </a:r>
            <a:r>
              <a:rPr lang="en-US" dirty="0" smtClean="0"/>
              <a:t>value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XmlWriter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757238" lvl="1" indent="-309563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WriteAttributeString(…)</a:t>
            </a:r>
            <a:r>
              <a:rPr lang="bg-BG" dirty="0" smtClean="0"/>
              <a:t> – </a:t>
            </a:r>
            <a:r>
              <a:rPr lang="en-US" dirty="0" smtClean="0"/>
              <a:t>adds an attribute to the current element</a:t>
            </a:r>
            <a:endParaRPr lang="bg-BG" dirty="0" smtClean="0"/>
          </a:p>
          <a:p>
            <a:pPr marL="757238" lvl="1" indent="-309563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WriteEndDocument()</a:t>
            </a:r>
            <a:r>
              <a:rPr lang="bg-BG" dirty="0" smtClean="0"/>
              <a:t> – </a:t>
            </a:r>
            <a:r>
              <a:rPr lang="en-US" dirty="0" smtClean="0"/>
              <a:t>closes all tags and flushes the internal buffer </a:t>
            </a:r>
            <a:r>
              <a:rPr lang="bg-BG" dirty="0" smtClean="0"/>
              <a:t>(</a:t>
            </a:r>
            <a:r>
              <a:rPr lang="en-US" dirty="0" smtClean="0"/>
              <a:t>by calling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Flush()</a:t>
            </a:r>
            <a:r>
              <a:rPr lang="bg-BG" dirty="0" smtClean="0"/>
              <a:t>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XmlWriter</a:t>
            </a:r>
            <a:r>
              <a:rPr lang="bg-BG" dirty="0"/>
              <a:t> </a:t>
            </a:r>
            <a:r>
              <a:rPr lang="en-US" dirty="0"/>
              <a:t>is an abstract class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Instantiated by that static method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IDisposable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0602" y="5257800"/>
            <a:ext cx="74551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(var writer = new XmlTextWriter ("items.xml"))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Write nodes here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20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150" y="971550"/>
            <a:ext cx="3067050" cy="3067050"/>
          </a:xfrm>
          <a:prstGeom prst="roundRect">
            <a:avLst>
              <a:gd name="adj" fmla="val 31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XmlWriter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pPr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37500">
            <a:off x="5481665" y="3041314"/>
            <a:ext cx="1506236" cy="756864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179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743200"/>
            <a:ext cx="5181600" cy="685800"/>
          </a:xfrm>
        </p:spPr>
        <p:txBody>
          <a:bodyPr/>
          <a:lstStyle/>
          <a:p>
            <a:r>
              <a:rPr lang="en-US" dirty="0" smtClean="0"/>
              <a:t>Using XPath</a:t>
            </a:r>
            <a:endParaRPr lang="en-US" dirty="0"/>
          </a:p>
        </p:txBody>
      </p:sp>
      <p:pic>
        <p:nvPicPr>
          <p:cNvPr id="47106" name="Picture 2" descr="http://4.bp.blogspot.com/_udO52B2eNS0/SnwxmXgoLxI/AAAAAAAAAfI/fh9nR2VgY64/s320/abstractPathBarbar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705716"/>
            <a:ext cx="3048000" cy="1922316"/>
          </a:xfrm>
          <a:prstGeom prst="roundRect">
            <a:avLst>
              <a:gd name="adj" fmla="val 39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5" name="Picture 6" descr="http://www.w3.org/Consortium/Offices/Presentations/XSLT_XPATH/images/xpath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6539">
            <a:off x="2024552" y="3672307"/>
            <a:ext cx="3305152" cy="2582150"/>
          </a:xfrm>
          <a:prstGeom prst="roundRect">
            <a:avLst>
              <a:gd name="adj" fmla="val 2237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Trash\xpath-exam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368124">
            <a:off x="420196" y="1697266"/>
            <a:ext cx="6724009" cy="6101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622949">
            <a:off x="4996053" y="3993932"/>
            <a:ext cx="1938897" cy="19388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67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XPath in</a:t>
            </a:r>
            <a:r>
              <a:rPr lang="bg-BG" dirty="0" smtClean="0"/>
              <a:t> </a:t>
            </a:r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XPath functionality is implemented in the 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System.Xml.XPath</a:t>
            </a:r>
            <a:r>
              <a:rPr lang="en-US" sz="3000" dirty="0" smtClean="0"/>
              <a:t> namespace</a:t>
            </a:r>
            <a:endParaRPr lang="bg-BG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XPath can be used directly from the class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XmlNode</a:t>
            </a:r>
            <a:r>
              <a:rPr lang="en-US" sz="3000" dirty="0" smtClean="0"/>
              <a:t> (and all its inheritors) :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SelectNodes(string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itchFamily="49" charset="0"/>
              </a:rPr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xPath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Expression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Returns list of all nodes matched by the specified XPath expression</a:t>
            </a:r>
            <a:endParaRPr lang="bg-BG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SelectSingleNode(string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itchFamily="49" charset="0"/>
              </a:rPr>
              <a:t>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Expression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Returns the first </a:t>
            </a:r>
            <a:r>
              <a:rPr lang="en-US" sz="2600" dirty="0"/>
              <a:t>node matched by the specified XPath expression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00" dirty="0" smtClean="0"/>
              <a:t>XPath </a:t>
            </a:r>
            <a:r>
              <a:rPr lang="en-US" sz="3900" dirty="0" smtClean="0"/>
              <a:t>and</a:t>
            </a:r>
            <a:r>
              <a:rPr lang="bg-BG" sz="3900" dirty="0" smtClean="0"/>
              <a:t> XmlNode – </a:t>
            </a:r>
            <a:r>
              <a:rPr lang="en-US" sz="3900" dirty="0" smtClean="0"/>
              <a:t>Example</a:t>
            </a:r>
            <a:r>
              <a:rPr lang="bg-BG" sz="3900" dirty="0" smtClean="0"/>
              <a:t> 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Suppose we want to find the beer's nodes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705100"/>
            <a:ext cx="75009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encoding="windows-1251"?&gt;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&lt;items&gt;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&lt;item type="beer"&gt;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&lt;name&gt;Zagorka&lt;/name&gt;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&lt;price&gt;0.75&lt;/price&gt;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&lt;item type="food"&gt;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&lt;name&gt;sausages&lt;/name&gt;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&lt;price&gt;0.48&lt;/price&gt;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&lt;item type="beer"&gt;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&lt;name&gt;Kamenitza&lt;/name&gt;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&lt;price&gt;0.65&lt;/price&gt;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&lt;/items&gt;</a:t>
            </a:r>
          </a:p>
        </p:txBody>
      </p:sp>
      <p:pic>
        <p:nvPicPr>
          <p:cNvPr id="26625" name="Picture 1" descr="C:\Users\Peter\Pictures\Kartinki Telerik\dont_turn_away_in_silence_tmb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352800"/>
            <a:ext cx="2091812" cy="2819400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371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r>
              <a:rPr lang="en-US" dirty="0" smtClean="0"/>
              <a:t>The DOM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Parsing XML Documents as DOM Trees</a:t>
            </a:r>
          </a:p>
        </p:txBody>
      </p:sp>
      <p:pic>
        <p:nvPicPr>
          <p:cNvPr id="3074" name="Picture 2" descr="http://dsmith77.files.wordpress.com/2008/07/the-document-object-model-dom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96816">
            <a:off x="1061429" y="2943224"/>
            <a:ext cx="6957642" cy="3152776"/>
          </a:xfrm>
          <a:prstGeom prst="roundRect">
            <a:avLst>
              <a:gd name="adj" fmla="val 315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99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XPath </a:t>
            </a:r>
            <a:r>
              <a:rPr lang="en-US" sz="3600" dirty="0"/>
              <a:t>and</a:t>
            </a:r>
            <a:r>
              <a:rPr lang="bg-BG" sz="3600" dirty="0"/>
              <a:t> XmlNode – </a:t>
            </a:r>
            <a:r>
              <a:rPr lang="en-US" sz="3600" dirty="0"/>
              <a:t>Example</a:t>
            </a:r>
            <a:r>
              <a:rPr lang="bg-BG" sz="3600" dirty="0"/>
              <a:t> </a:t>
            </a:r>
            <a:r>
              <a:rPr lang="en-US" sz="3600" dirty="0" smtClean="0"/>
              <a:t>(2)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387019"/>
            <a:ext cx="74676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XmlDocument xmlDoc = new XmlDocument();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xmlDoc.Load("../../items.xml");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xPathQuery = "/items/item[@type='beer']";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XmlNodeList beersList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xmlDoc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.SelectNodes(xPathQuery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(XmlNode beerNode in beersList)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beerName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beerNode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.SelectSingleNode("name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Console.WriteLine(beerName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.InnerText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06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191000"/>
            <a:ext cx="6400800" cy="1376362"/>
          </a:xfrm>
        </p:spPr>
        <p:txBody>
          <a:bodyPr/>
          <a:lstStyle/>
          <a:p>
            <a:pPr algn="ctr"/>
            <a:r>
              <a:rPr lang="en-US" dirty="0" smtClean="0"/>
              <a:t>Searching with</a:t>
            </a:r>
            <a:r>
              <a:rPr lang="bg-BG" dirty="0" smtClean="0"/>
              <a:t> XPath </a:t>
            </a:r>
            <a:r>
              <a:rPr lang="en-US" dirty="0" smtClean="0"/>
              <a:t>in</a:t>
            </a:r>
            <a:r>
              <a:rPr lang="bg-BG" dirty="0" smtClean="0"/>
              <a:t> XML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pPr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000"/>
          <a:stretch>
            <a:fillRect/>
          </a:stretch>
        </p:blipFill>
        <p:spPr bwMode="auto">
          <a:xfrm>
            <a:off x="2667000" y="914400"/>
            <a:ext cx="3810000" cy="2743200"/>
          </a:xfrm>
          <a:prstGeom prst="roundRect">
            <a:avLst>
              <a:gd name="adj" fmla="val 26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51499">
            <a:off x="1307830" y="2687333"/>
            <a:ext cx="1923820" cy="966694"/>
          </a:xfrm>
          <a:prstGeom prst="rect">
            <a:avLst/>
          </a:prstGeom>
          <a:noFill/>
          <a:effectLst/>
        </p:spPr>
      </p:pic>
      <p:sp>
        <p:nvSpPr>
          <p:cNvPr id="4" name="TextBox 3"/>
          <p:cNvSpPr txBox="1"/>
          <p:nvPr/>
        </p:nvSpPr>
        <p:spPr>
          <a:xfrm rot="20757544">
            <a:off x="2882634" y="1026876"/>
            <a:ext cx="2015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5">
                    <a:lumMod val="20000"/>
                    <a:lumOff val="80000"/>
                    <a:alpha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XPath</a:t>
            </a:r>
            <a:endParaRPr 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5">
                  <a:lumMod val="20000"/>
                  <a:lumOff val="80000"/>
                  <a:alpha val="8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7" name="Picture 2" descr="http://icons2.iconarchive.com/icons/deleket/sleek-xp-software/256/Yahoo-Widget-Engine-icon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9138">
            <a:off x="5475615" y="532309"/>
            <a:ext cx="1335555" cy="118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1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 smtClean="0"/>
              <a:t>LINQ to XML</a:t>
            </a:r>
            <a:endParaRPr lang="en-US" dirty="0"/>
          </a:p>
        </p:txBody>
      </p:sp>
      <p:pic>
        <p:nvPicPr>
          <p:cNvPr id="20481" name="Picture 1" descr="C:\Users\Peter\Pictures\Kartinki Telerik\cosmic_evolution_tmb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2503000" y="264955"/>
            <a:ext cx="3818330" cy="7149364"/>
          </a:xfrm>
          <a:prstGeom prst="roundRect">
            <a:avLst/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/>
          <a:scene3d>
            <a:camera prst="perspectiveHeroicExtremeLeftFacing"/>
            <a:lightRig rig="threePt" dir="t"/>
          </a:scene3d>
        </p:spPr>
      </p:pic>
      <p:pic>
        <p:nvPicPr>
          <p:cNvPr id="9220" name="Picture 4" descr="C:\Trash\XML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10" y="2179839"/>
            <a:ext cx="7687090" cy="3611361"/>
          </a:xfrm>
          <a:prstGeom prst="roundRect">
            <a:avLst/>
          </a:prstGeom>
          <a:noFill/>
          <a:ln w="3175">
            <a:noFill/>
          </a:ln>
          <a:effectLst/>
          <a:scene3d>
            <a:camera prst="perspectiveHeroicExtremeLeftFacing" fov="5700000">
              <a:rot lat="20796028" lon="935621" rev="2114793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323814">
            <a:off x="6123473" y="3740385"/>
            <a:ext cx="1715940" cy="748842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contourW="19050" prstMaterial="softEdge">
              <a:bevelT w="29210" h="16510"/>
              <a:contourClr>
                <a:schemeClr val="accent4">
                  <a:lumMod val="60000"/>
                  <a:lumOff val="40000"/>
                </a:schemeClr>
              </a:contourClr>
            </a:sp3d>
          </a:bodyPr>
          <a:lstStyle/>
          <a:p>
            <a:r>
              <a:rPr lang="en-US" sz="4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  <a:alpha val="80000"/>
                      </a:schemeClr>
                    </a:gs>
                    <a:gs pos="4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5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68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  <a:alpha val="8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30000" endPos="45500" dist="12700" dir="5400000" sy="-100000" algn="bl" rotWithShape="0"/>
                </a:effectLst>
                <a:latin typeface="Arial Black" pitchFamily="34" charset="0"/>
              </a:rPr>
              <a:t>LINQ</a:t>
            </a:r>
            <a:endParaRPr lang="en-US" sz="4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  <a:alpha val="80000"/>
                    </a:schemeClr>
                  </a:gs>
                  <a:gs pos="40000">
                    <a:schemeClr val="accent4">
                      <a:tint val="90000"/>
                      <a:satMod val="130000"/>
                      <a:alpha val="80000"/>
                    </a:schemeClr>
                  </a:gs>
                  <a:gs pos="50000">
                    <a:schemeClr val="accent4">
                      <a:tint val="90000"/>
                      <a:satMod val="130000"/>
                      <a:alpha val="80000"/>
                    </a:schemeClr>
                  </a:gs>
                  <a:gs pos="68000">
                    <a:schemeClr val="accent4">
                      <a:tint val="90000"/>
                      <a:satMod val="130000"/>
                      <a:alpha val="80000"/>
                    </a:schemeClr>
                  </a:gs>
                  <a:gs pos="100000">
                    <a:schemeClr val="accent4">
                      <a:tint val="70000"/>
                      <a:satMod val="200000"/>
                      <a:alpha val="80000"/>
                    </a:schemeClr>
                  </a:gs>
                </a:gsLst>
                <a:lin ang="5400000"/>
              </a:gradFill>
              <a:effectLst>
                <a:innerShdw blurRad="114300">
                  <a:prstClr val="black"/>
                </a:innerShdw>
                <a:reflection blurRad="12700" stA="30000" endPos="45500" dist="127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192159">
            <a:off x="6650512" y="5046317"/>
            <a:ext cx="1311461" cy="498190"/>
          </a:xfrm>
          <a:prstGeom prst="rect">
            <a:avLst/>
          </a:prstGeom>
          <a:noFill/>
        </p:spPr>
        <p:txBody>
          <a:bodyPr wrap="none" rtlCol="0">
            <a:prstTxWarp prst="textWave4">
              <a:avLst/>
            </a:prstTxWarp>
            <a:spAutoFit/>
          </a:bodyPr>
          <a:lstStyle/>
          <a:p>
            <a:r>
              <a:rPr 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  <a:alpha val="7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  <a:alpha val="7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  <a:alpha val="8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XML</a:t>
            </a:r>
            <a:endParaRPr lang="en-U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  <a:alpha val="70000"/>
                      </a:schemeClr>
                    </a:gs>
                    <a:gs pos="0">
                      <a:schemeClr val="accent6">
                        <a:tint val="77000"/>
                        <a:satMod val="180000"/>
                        <a:alpha val="7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  <a:alpha val="85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XML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power of LINQ to process XML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Easily read, write, modify, and search in XML documents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Elements and attributes are no longer built-in the context of their parents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LINQ to XML classes: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XDocument</a:t>
            </a:r>
            <a:r>
              <a:rPr lang="en-US" dirty="0" smtClean="0"/>
              <a:t> – represents a LINQ-enabled XML document (containing prolog, root element,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XML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LINQ </a:t>
            </a:r>
            <a:r>
              <a:rPr lang="en-US" sz="3200" dirty="0"/>
              <a:t>to </a:t>
            </a:r>
            <a:r>
              <a:rPr lang="en-US" sz="3200" dirty="0" smtClean="0"/>
              <a:t>XML classes: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XElement</a:t>
            </a:r>
            <a:r>
              <a:rPr lang="en-US" dirty="0" smtClean="0"/>
              <a:t> – represents an XML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most fundamental class in LINQ to XML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Important methods: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Parse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RemoveAtributes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SetElementValue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SetAtributeValue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WriteTo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XAttribute</a:t>
            </a:r>
            <a:r>
              <a:rPr lang="en-US" dirty="0" smtClean="0"/>
              <a:t> – name/  value attribute pair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XName</a:t>
            </a:r>
            <a:r>
              <a:rPr lang="en-US" dirty="0" smtClean="0"/>
              <a:t> – tag name + optional namespace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{namespace}localname</a:t>
            </a:r>
            <a:r>
              <a:rPr lang="en-US" noProof="1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XNamespace</a:t>
            </a:r>
            <a:r>
              <a:rPr lang="en-US" dirty="0" smtClean="0"/>
              <a:t> – XML namespace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XML – How Easy It 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34392"/>
            <a:ext cx="8686800" cy="65180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Need to create this XML fragment?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73185" y="4038600"/>
            <a:ext cx="739763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 books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new XElement("books",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XElement("book",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XElement("author", "Don Box"),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XElement("title", "ASP.NET")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4611" y="1143000"/>
            <a:ext cx="743764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&lt;author&gt;Don Box&lt;/author&gt;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&lt;title&gt;Essential .NET&lt;/title&gt;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</p:txBody>
      </p:sp>
    </p:spTree>
    <p:extLst>
      <p:ext uri="{BB962C8B-B14F-4D97-AF65-F5344CB8AC3E}">
        <p14:creationId xmlns:p14="http://schemas.microsoft.com/office/powerpoint/2010/main" val="22696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91000"/>
            <a:ext cx="6096000" cy="1528762"/>
          </a:xfrm>
        </p:spPr>
        <p:txBody>
          <a:bodyPr/>
          <a:lstStyle/>
          <a:p>
            <a:pPr algn="ctr">
              <a:lnSpc>
                <a:spcPts val="5800"/>
              </a:lnSpc>
            </a:pPr>
            <a:r>
              <a:rPr lang="en-US" dirty="0" smtClean="0"/>
              <a:t>Creating Document with LINQ To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676400" y="5755480"/>
            <a:ext cx="5791200" cy="569120"/>
          </a:xfrm>
        </p:spPr>
        <p:txBody>
          <a:bodyPr/>
          <a:lstStyle/>
          <a:p>
            <a:pPr marL="0"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2770" name="Picture 2" descr="http://www.photoshopstar.com/wp-content/uploads/2009/10/Stylish_Icons_25ful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1340200"/>
            <a:ext cx="4254500" cy="2552700"/>
          </a:xfrm>
          <a:prstGeom prst="roundRect">
            <a:avLst>
              <a:gd name="adj" fmla="val 41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1266" name="Picture 2" descr="C:\Trash\transaction-sheet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95834" y="2336339"/>
            <a:ext cx="1633366" cy="154986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36"/>
          <a:stretch/>
        </p:blipFill>
        <p:spPr bwMode="auto">
          <a:xfrm>
            <a:off x="990600" y="1066800"/>
            <a:ext cx="2910281" cy="2667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 rot="323814">
            <a:off x="6203613" y="841037"/>
            <a:ext cx="1715940" cy="748842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contourW="19050" prstMaterial="softEdge">
              <a:bevelT w="29210" h="16510"/>
              <a:contourClr>
                <a:schemeClr val="accent4">
                  <a:lumMod val="60000"/>
                  <a:lumOff val="40000"/>
                </a:schemeClr>
              </a:contourClr>
            </a:sp3d>
          </a:bodyPr>
          <a:lstStyle/>
          <a:p>
            <a:r>
              <a:rPr lang="en-US" sz="4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  <a:alpha val="80000"/>
                      </a:schemeClr>
                    </a:gs>
                    <a:gs pos="4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5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68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  <a:alpha val="8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30000" endPos="45500" dist="12700" dir="5400000" sy="-100000" algn="bl" rotWithShape="0"/>
                </a:effectLst>
                <a:latin typeface="Arial Black" pitchFamily="34" charset="0"/>
              </a:rPr>
              <a:t>LINQ</a:t>
            </a:r>
            <a:endParaRPr lang="en-US" sz="4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  <a:alpha val="80000"/>
                    </a:schemeClr>
                  </a:gs>
                  <a:gs pos="40000">
                    <a:schemeClr val="accent4">
                      <a:tint val="90000"/>
                      <a:satMod val="130000"/>
                      <a:alpha val="80000"/>
                    </a:schemeClr>
                  </a:gs>
                  <a:gs pos="50000">
                    <a:schemeClr val="accent4">
                      <a:tint val="90000"/>
                      <a:satMod val="130000"/>
                      <a:alpha val="80000"/>
                    </a:schemeClr>
                  </a:gs>
                  <a:gs pos="68000">
                    <a:schemeClr val="accent4">
                      <a:tint val="90000"/>
                      <a:satMod val="130000"/>
                      <a:alpha val="80000"/>
                    </a:schemeClr>
                  </a:gs>
                  <a:gs pos="100000">
                    <a:schemeClr val="accent4">
                      <a:tint val="70000"/>
                      <a:satMod val="200000"/>
                      <a:alpha val="80000"/>
                    </a:schemeClr>
                  </a:gs>
                </a:gsLst>
                <a:lin ang="5400000"/>
              </a:gradFill>
              <a:effectLst>
                <a:innerShdw blurRad="114300">
                  <a:prstClr val="black"/>
                </a:innerShdw>
                <a:reflection blurRad="12700" stA="30000" endPos="45500" dist="12700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XML and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Elements in LINQ to XML have fully expanded names (namespace + name)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manipulate the elements in different namespaces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8200" y="3429000"/>
            <a:ext cx="7467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XNamespace ns = "http://linqinaction.net";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XNamespace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anotherNS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"http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publishers.org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 book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XElement(ns + "book",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XElement(ns + "title", "LINQ in Action"),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XElement(ns + "author",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Manning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XElement(ns + "author", "Steve Eichert"),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XElement(ns + "author", "Jim Wooley"),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anotherNS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"publisher", "Manning")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6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318666"/>
            <a:ext cx="6553200" cy="1295400"/>
          </a:xfrm>
        </p:spPr>
        <p:txBody>
          <a:bodyPr/>
          <a:lstStyle/>
          <a:p>
            <a:pPr algn="ctr"/>
            <a:r>
              <a:rPr lang="en-US" dirty="0" smtClean="0"/>
              <a:t>LINQ to XML and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600200" y="2697008"/>
            <a:ext cx="5943600" cy="569120"/>
          </a:xfrm>
        </p:spPr>
        <p:txBody>
          <a:bodyPr/>
          <a:lstStyle/>
          <a:p>
            <a:pPr marL="0"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24" name="Picture 4" descr="E:\Movies\Job Projects\Current Job\2.11\writing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0" y="3604666"/>
            <a:ext cx="2565400" cy="2643734"/>
          </a:xfrm>
          <a:prstGeom prst="roundRect">
            <a:avLst>
              <a:gd name="adj" fmla="val 7834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0726" name="Picture 6" descr="http://www.tataliveclasses.com/images/livedemo_icon_normal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29225" y="3474063"/>
            <a:ext cx="2314575" cy="1917184"/>
          </a:xfrm>
          <a:prstGeom prst="roundRect">
            <a:avLst>
              <a:gd name="adj" fmla="val 6684"/>
            </a:avLst>
          </a:prstGeom>
          <a:ln>
            <a:noFill/>
          </a:ln>
          <a:effectLst>
            <a:outerShdw blurRad="190500" dist="101600" dir="2700000" sx="106000" sy="106000" algn="tl" rotWithShape="0">
              <a:srgbClr val="333333">
                <a:alpha val="80000"/>
              </a:srgb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6" name="Picture 2" descr="http://2.bp.blogspot.com/_dhLIbWCVMIE/SvhTqimhdjI/AAAAAAAABBY/r3AI1QmLnCc/s200/doc_xml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49464">
            <a:off x="1436436" y="3196284"/>
            <a:ext cx="2353424" cy="2353424"/>
          </a:xfrm>
          <a:prstGeom prst="rect">
            <a:avLst/>
          </a:prstGeom>
          <a:ln>
            <a:noFill/>
          </a:ln>
          <a:effectLst>
            <a:outerShdw blurRad="190500" dist="101600" dir="2700000" sx="106000" sy="106000" algn="tl" rotWithShape="0">
              <a:srgbClr val="333333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3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dirty="0" smtClean="0"/>
              <a:t>LINQ to XML – Searching with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Searching in XML with LINQ is as easy as searching within an array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5496" y="2562100"/>
            <a:ext cx="769143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XDocument.Load("../../books.xml");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books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from book in xmlDoc.Descendants("book")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book.Element("title").Value.Contains("4.0")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Title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book.Element("title").Value,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 = book.Element("author").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book in books)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Console.WriteLine(book);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3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dirty="0" smtClean="0"/>
              <a:t>following XML document is given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1828800"/>
            <a:ext cx="7789862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name=".NET 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&lt;title&gt;Silverlight in Action&lt;/title&gt;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&lt;author&gt;Pete Brown&lt;/author&gt;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&lt;isbn&gt;978-1-935182-37-5&lt;/isbn&gt;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37131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36"/>
          <a:stretch/>
        </p:blipFill>
        <p:spPr bwMode="auto">
          <a:xfrm rot="352532">
            <a:off x="711059" y="4248830"/>
            <a:ext cx="2291367" cy="20998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24052"/>
            <a:ext cx="6400800" cy="1447798"/>
          </a:xfrm>
        </p:spPr>
        <p:txBody>
          <a:bodyPr/>
          <a:lstStyle/>
          <a:p>
            <a:pPr algn="ctr"/>
            <a:r>
              <a:rPr lang="en-US" dirty="0" smtClean="0"/>
              <a:t>Searching in XML</a:t>
            </a:r>
            <a:br>
              <a:rPr lang="en-US" dirty="0" smtClean="0"/>
            </a:br>
            <a:r>
              <a:rPr lang="en-US" dirty="0" smtClean="0"/>
              <a:t>with LINQ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81200" y="3469480"/>
            <a:ext cx="5181600" cy="569120"/>
          </a:xfrm>
        </p:spPr>
        <p:txBody>
          <a:bodyPr/>
          <a:lstStyle/>
          <a:p>
            <a:pPr marL="0"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28984" y="4215370"/>
            <a:ext cx="2286000" cy="2286000"/>
            <a:chOff x="4094110" y="4215370"/>
            <a:chExt cx="2286000" cy="2286000"/>
          </a:xfrm>
        </p:grpSpPr>
        <p:sp>
          <p:nvSpPr>
            <p:cNvPr id="9" name="TextBox 8"/>
            <p:cNvSpPr txBox="1"/>
            <p:nvPr/>
          </p:nvSpPr>
          <p:spPr>
            <a:xfrm rot="21192159">
              <a:off x="4626148" y="4479312"/>
              <a:ext cx="733815" cy="353452"/>
            </a:xfrm>
            <a:prstGeom prst="rect">
              <a:avLst/>
            </a:prstGeom>
            <a:noFill/>
          </p:spPr>
          <p:txBody>
            <a:bodyPr wrap="none" rtlCol="0">
              <a:prstTxWarp prst="textWave4">
                <a:avLst/>
              </a:prstTxWarp>
              <a:spAutoFit/>
            </a:bodyPr>
            <a:lstStyle/>
            <a:p>
              <a:r>
                <a:rPr lang="en-US" sz="36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  <a:alpha val="7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  <a:alpha val="7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  <a:alpha val="85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 Black" pitchFamily="34" charset="0"/>
                </a:rPr>
                <a:t>XML</a:t>
              </a:r>
              <a:endParaRPr 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  <a:alpha val="7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  <a:alpha val="7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  <a:alpha val="8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20856133">
              <a:off x="4604176" y="4921605"/>
              <a:ext cx="917824" cy="477906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contourW="19050" prstMaterial="softEdge">
                <a:bevelT w="29210" h="16510"/>
                <a:contourClr>
                  <a:schemeClr val="accent4">
                    <a:lumMod val="60000"/>
                    <a:lumOff val="40000"/>
                  </a:schemeClr>
                </a:contourClr>
              </a:sp3d>
            </a:bodyPr>
            <a:lstStyle/>
            <a:p>
              <a:r>
                <a:rPr lang="en-US" sz="4000" b="1" dirty="0" smtClean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  <a:alpha val="8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  <a:alpha val="8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  <a:alpha val="8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  <a:alpha val="8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  <a:alpha val="80000"/>
                        </a:schemeClr>
                      </a:gs>
                    </a:gsLst>
                    <a:lin ang="5400000"/>
                  </a:gradFill>
                  <a:effectLst>
                    <a:innerShdw blurRad="114300">
                      <a:prstClr val="black"/>
                    </a:innerShdw>
                    <a:reflection blurRad="12700" stA="30000" endPos="45500" dist="12700" dir="5400000" sy="-100000" algn="bl" rotWithShape="0"/>
                  </a:effectLst>
                  <a:latin typeface="Arial Black" pitchFamily="34" charset="0"/>
                </a:rPr>
                <a:t>LINQ</a:t>
              </a:r>
              <a:endParaRPr lang="en-US" sz="40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  <a:alpha val="80000"/>
                      </a:schemeClr>
                    </a:gs>
                    <a:gs pos="4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5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68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  <a:alpha val="8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30000" endPos="45500" dist="12700" dir="5400000" sy="-100000" algn="bl" rotWithShape="0"/>
                </a:effectLst>
                <a:latin typeface="Arial Black" pitchFamily="34" charset="0"/>
              </a:endParaRPr>
            </a:p>
          </p:txBody>
        </p:sp>
        <p:pic>
          <p:nvPicPr>
            <p:cNvPr id="28676" name="Picture 4" descr="http://icons2.iconarchive.com/icons/icons-land/vista-elements/256/Search-icon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29575" flipH="1">
              <a:off x="4094110" y="4215370"/>
              <a:ext cx="2286000" cy="2286000"/>
            </a:xfrm>
            <a:prstGeom prst="rect">
              <a:avLst/>
            </a:prstGeom>
            <a:noFill/>
          </p:spPr>
        </p:pic>
      </p:grpSp>
      <p:pic>
        <p:nvPicPr>
          <p:cNvPr id="6" name="Picture 2" descr="http://icons2.iconarchive.com/icons/icons-land/vista-elements/256/Search-2-icon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421" b="13735"/>
          <a:stretch/>
        </p:blipFill>
        <p:spPr bwMode="auto">
          <a:xfrm>
            <a:off x="5638800" y="304800"/>
            <a:ext cx="2438400" cy="1605516"/>
          </a:xfrm>
          <a:prstGeom prst="rect">
            <a:avLst/>
          </a:prstGeom>
          <a:noFill/>
        </p:spPr>
      </p:pic>
      <p:sp>
        <p:nvSpPr>
          <p:cNvPr id="5" name="AutoShape 2" descr="https://www.sededgsfp.gob.es/SedeElectronica/validacion/img/icon_SendDocument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14" b="97207" l="889" r="95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230" y="4246158"/>
            <a:ext cx="229877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 descr="http://icons.iconseeker.com/png/fullsize/crystal-clear-actions/back-arrow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168912" y="4656038"/>
            <a:ext cx="1698488" cy="100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0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5334000"/>
            <a:ext cx="6553200" cy="685800"/>
          </a:xfrm>
        </p:spPr>
        <p:txBody>
          <a:bodyPr/>
          <a:lstStyle/>
          <a:p>
            <a:r>
              <a:rPr lang="en-US" dirty="0" smtClean="0"/>
              <a:t>XSL Transformations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260959">
            <a:off x="3867150" y="1785636"/>
            <a:ext cx="3600450" cy="2905126"/>
            <a:chOff x="3867150" y="1633236"/>
            <a:chExt cx="3600450" cy="290512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150" y="1633236"/>
              <a:ext cx="3600450" cy="2905126"/>
            </a:xfrm>
            <a:prstGeom prst="roundRect">
              <a:avLst>
                <a:gd name="adj" fmla="val 1886"/>
              </a:avLst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114800" y="2005306"/>
              <a:ext cx="16850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5400" b="1" dirty="0" smtClean="0">
                  <a:ln w="11430">
                    <a:solidFill>
                      <a:schemeClr val="accent2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Arial Black" pitchFamily="34" charset="0"/>
                </a:rPr>
                <a:t>XSL</a:t>
              </a:r>
              <a:endParaRPr lang="en-US" sz="5400" b="1" dirty="0">
                <a:ln w="1143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pic>
        <p:nvPicPr>
          <p:cNvPr id="7" name="Picture 4" descr="http://www.dev-farm.com/files/8712/4940/8479/231px-XSLT_en.svg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02511">
            <a:off x="1742412" y="1553006"/>
            <a:ext cx="1814093" cy="3111401"/>
          </a:xfrm>
          <a:prstGeom prst="roundRect">
            <a:avLst>
              <a:gd name="adj" fmla="val 2968"/>
            </a:avLst>
          </a:prstGeom>
          <a:solidFill>
            <a:srgbClr val="FFFFFF"/>
          </a:solidFill>
          <a:effectLst>
            <a:outerShdw blurRad="165100" dist="38100" dir="2700000" sx="103000" sy="103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650" name="Picture 2" descr="http://www.iconshock.com/img_jpg/REALVISTA/business/jpg/128/xsl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235040">
            <a:off x="3568129" y="771230"/>
            <a:ext cx="1679605" cy="1276976"/>
          </a:xfrm>
          <a:prstGeom prst="roundRect">
            <a:avLst>
              <a:gd name="adj" fmla="val 667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95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XSL transformations</a:t>
            </a:r>
            <a:r>
              <a:rPr lang="bg-BG" dirty="0" smtClean="0"/>
              <a:t> </a:t>
            </a:r>
            <a:r>
              <a:rPr lang="en-US" dirty="0" smtClean="0"/>
              <a:t>(XSLT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Convert a XML </a:t>
            </a:r>
            <a:r>
              <a:rPr lang="en-US" dirty="0" smtClean="0"/>
              <a:t>document to another XML document with different structure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convert </a:t>
            </a:r>
            <a:r>
              <a:rPr lang="en-US" dirty="0" smtClean="0"/>
              <a:t>XML to any text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be used </a:t>
            </a:r>
            <a:r>
              <a:rPr lang="en-US" dirty="0" smtClean="0"/>
              <a:t>to transform XML </a:t>
            </a:r>
            <a:r>
              <a:rPr lang="en-US" dirty="0"/>
              <a:t>documents to </a:t>
            </a:r>
            <a:r>
              <a:rPr lang="en-US" dirty="0" smtClean="0"/>
              <a:t>XHTML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XSLT depends on </a:t>
            </a:r>
            <a:r>
              <a:rPr lang="en-US" noProof="1" smtClean="0"/>
              <a:t>XPath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 smtClean="0"/>
              <a:t>matching sections from the input document and replacing them with other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XSLT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has built-in XSLT </a:t>
            </a:r>
            <a:r>
              <a:rPr lang="en-US" dirty="0" smtClean="0"/>
              <a:t>engine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System.Xml.Xsl.XslCompiledTransform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</a:t>
            </a:r>
            <a:r>
              <a:rPr lang="en-US" dirty="0" smtClean="0"/>
              <a:t>: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Load(…)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Loads</a:t>
            </a:r>
            <a:r>
              <a:rPr lang="bg-BG" dirty="0" smtClean="0"/>
              <a:t> XSL </a:t>
            </a:r>
            <a:r>
              <a:rPr lang="en-US" dirty="0" smtClean="0"/>
              <a:t>shylesheet for transforming XML docs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Transform(…)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Performs transformation of given XML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Output is written to</a:t>
            </a:r>
            <a:r>
              <a:rPr lang="bg-BG" dirty="0" smtClean="0"/>
              <a:t> </a:t>
            </a:r>
            <a:r>
              <a:rPr lang="en-US" dirty="0" smtClean="0"/>
              <a:t>a </a:t>
            </a:r>
            <a:r>
              <a:rPr lang="bg-BG" dirty="0" smtClean="0"/>
              <a:t>XML </a:t>
            </a:r>
            <a:r>
              <a:rPr lang="en-US" dirty="0" smtClean="0"/>
              <a:t>file, stream or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XmlWriter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Transformation</a:t>
            </a:r>
            <a:r>
              <a:rPr lang="bg-BG" dirty="0" smtClean="0"/>
              <a:t>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Transforming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document by given XSL stylesheet: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1" y="2209800"/>
            <a:ext cx="7467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System;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System.Xml.Xsl;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XSLTransformDemo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XslCompiledTransform xslt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XslCompiledTransform();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xslt.Load("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.xsl");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xslt.Transform("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.xml",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.html");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9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1752600"/>
            <a:ext cx="4076700" cy="2209798"/>
          </a:xfrm>
        </p:spPr>
        <p:txBody>
          <a:bodyPr/>
          <a:lstStyle/>
          <a:p>
            <a:pPr algn="ctr"/>
            <a:r>
              <a:rPr lang="en-US" dirty="0" smtClean="0"/>
              <a:t>Transforming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by XSL Stylesheet</a:t>
            </a:r>
            <a:endParaRPr lang="en-US" dirty="0"/>
          </a:p>
        </p:txBody>
      </p:sp>
      <p:pic>
        <p:nvPicPr>
          <p:cNvPr id="20484" name="Picture 4" descr="http://elearning.classof1.com/images/demo_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0201" y="4495797"/>
            <a:ext cx="1790700" cy="92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4" descr="http://www.dev-farm.com/files/8712/4940/8479/231px-XSLT_en.svg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60" y="1236417"/>
            <a:ext cx="2865140" cy="4914076"/>
          </a:xfrm>
          <a:prstGeom prst="roundRect">
            <a:avLst>
              <a:gd name="adj" fmla="val 2968"/>
            </a:avLst>
          </a:prstGeom>
          <a:solidFill>
            <a:srgbClr val="FFFFFF"/>
          </a:solidFill>
          <a:effectLst>
            <a:outerShdw blurRad="1651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5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XML in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94386" y="6400800"/>
            <a:ext cx="803130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http://academy.telerik.com/student-courses/software-technologies/databases/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1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XML file representing catalogue. The catalogue should contain albums of different artists. For each album you should define: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name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artist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year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producer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price</a:t>
            </a:r>
            <a:r>
              <a:rPr lang="en-US" sz="2800" dirty="0" smtClean="0"/>
              <a:t> and a list of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songs</a:t>
            </a:r>
            <a:r>
              <a:rPr lang="en-US" sz="2800" dirty="0" smtClean="0"/>
              <a:t>.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song</a:t>
            </a:r>
            <a:r>
              <a:rPr lang="en-US" sz="2800" dirty="0" smtClean="0"/>
              <a:t> should be described by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title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duration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program that extracts all different artists which are found in the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. For each author you should print the number of albums in the catalogue</a:t>
            </a:r>
            <a:r>
              <a:rPr lang="en-US" sz="2800" dirty="0"/>
              <a:t>. </a:t>
            </a:r>
            <a:r>
              <a:rPr lang="en-US" sz="2800" dirty="0" smtClean="0"/>
              <a:t>Use the DOM </a:t>
            </a:r>
            <a:r>
              <a:rPr lang="en-US" sz="2800" dirty="0"/>
              <a:t>parser </a:t>
            </a:r>
            <a:r>
              <a:rPr lang="en-US" sz="2800" dirty="0" smtClean="0"/>
              <a:t>and a hash-table.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Implement the previous using XPath.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the DOM </a:t>
            </a:r>
            <a:r>
              <a:rPr lang="en-US" sz="2800" dirty="0"/>
              <a:t>parser </a:t>
            </a:r>
            <a:r>
              <a:rPr lang="en-US" sz="2800" dirty="0" smtClean="0"/>
              <a:t>write a program to delete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 </a:t>
            </a:r>
            <a:r>
              <a:rPr lang="en-US" sz="2800" dirty="0"/>
              <a:t>all </a:t>
            </a:r>
            <a:r>
              <a:rPr lang="en-US" sz="2800" dirty="0" smtClean="0"/>
              <a:t>albums having </a:t>
            </a:r>
            <a:r>
              <a:rPr lang="en-US" sz="2800" dirty="0" smtClean="0"/>
              <a:t>price &gt; </a:t>
            </a:r>
            <a:r>
              <a:rPr lang="en-US" sz="2800" dirty="0" smtClean="0"/>
              <a:t>20.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/>
              <a:t>Write a program, which </a:t>
            </a:r>
            <a:r>
              <a:rPr lang="en-US" sz="2800" dirty="0" smtClean="0"/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XmlReader</a:t>
            </a:r>
            <a:r>
              <a:rPr lang="en-US" sz="2800" dirty="0" smtClean="0"/>
              <a:t> extracts </a:t>
            </a:r>
            <a:r>
              <a:rPr lang="en-US" sz="2800" dirty="0"/>
              <a:t>all </a:t>
            </a:r>
            <a:r>
              <a:rPr lang="en-US" sz="2800" dirty="0" smtClean="0"/>
              <a:t>song titles </a:t>
            </a:r>
            <a:r>
              <a:rPr lang="en-US" sz="2800" dirty="0"/>
              <a:t>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catalog.xml</a:t>
            </a:r>
            <a:r>
              <a:rPr lang="en-US" sz="2800" dirty="0" smtClean="0"/>
              <a:t>.</a:t>
            </a:r>
            <a:endParaRPr lang="ru-RU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Rewrite the same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XDocument</a:t>
            </a:r>
            <a:r>
              <a:rPr lang="en-US" sz="2800" dirty="0" smtClean="0"/>
              <a:t> and LINQ query.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In a text file </a:t>
            </a:r>
            <a:r>
              <a:rPr lang="en-US" sz="2800" dirty="0" smtClean="0"/>
              <a:t>we are given the name, </a:t>
            </a:r>
            <a:r>
              <a:rPr lang="en-US" sz="2800" dirty="0" smtClean="0"/>
              <a:t>address and phone number of given </a:t>
            </a:r>
            <a:r>
              <a:rPr lang="en-US" sz="2800" dirty="0" smtClean="0"/>
              <a:t>person (each at a single line). </a:t>
            </a:r>
            <a:r>
              <a:rPr lang="en-US" sz="2800" dirty="0" smtClean="0"/>
              <a:t>Write a program, which </a:t>
            </a:r>
            <a:r>
              <a:rPr lang="en-US" sz="2800" dirty="0" smtClean="0"/>
              <a:t>creates </a:t>
            </a:r>
            <a:r>
              <a:rPr lang="en-US" sz="2800" dirty="0" smtClean="0"/>
              <a:t>new XML document, which contains these data in structured </a:t>
            </a:r>
            <a:r>
              <a:rPr lang="en-US" sz="2800" dirty="0" smtClean="0"/>
              <a:t>XML format.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/>
              <a:t>Write a program, which </a:t>
            </a:r>
            <a:r>
              <a:rPr lang="en-US" sz="2800" dirty="0" smtClean="0"/>
              <a:t>(using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XmlReader</a:t>
            </a:r>
            <a:r>
              <a:rPr lang="en-US" sz="2800" dirty="0" smtClean="0"/>
              <a:t> </a:t>
            </a:r>
            <a:r>
              <a:rPr lang="en-US" sz="2800" dirty="0"/>
              <a:t>and</a:t>
            </a:r>
            <a:r>
              <a:rPr lang="ru-RU" sz="2800" dirty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XmlWriter</a:t>
            </a:r>
            <a:r>
              <a:rPr lang="en-US" sz="2800" dirty="0" smtClean="0"/>
              <a:t>) reads the file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ru-RU" sz="2800" dirty="0" smtClean="0"/>
              <a:t> </a:t>
            </a:r>
            <a:r>
              <a:rPr lang="en-US" sz="2800" dirty="0"/>
              <a:t>and creates the file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album.xml</a:t>
            </a:r>
            <a:r>
              <a:rPr lang="ru-RU" sz="2800" dirty="0"/>
              <a:t>, </a:t>
            </a:r>
            <a:r>
              <a:rPr lang="en-US" sz="2800" dirty="0"/>
              <a:t>in which stores in appropriate </a:t>
            </a:r>
            <a:r>
              <a:rPr lang="en-US" sz="2800" dirty="0" smtClean="0"/>
              <a:t>way the </a:t>
            </a:r>
            <a:r>
              <a:rPr lang="en-US" sz="2800" dirty="0"/>
              <a:t>names of all albums and their authors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Write a program to traverse given directory and write to a XML file its contents together with all subdirectories and files. Use tags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&lt;file&gt;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&lt;dir&gt;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with appropriate attributes. For the generation of the XML document use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XmlWriter</a:t>
            </a:r>
            <a:r>
              <a:rPr lang="en-US" sz="2800" dirty="0" smtClean="0"/>
              <a:t>.</a:t>
            </a:r>
          </a:p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Rewrite the last exercises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XDocument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XElement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XAttribute</a:t>
            </a:r>
            <a:r>
              <a:rPr lang="en-US" sz="2800" dirty="0" smtClean="0"/>
              <a:t>.</a:t>
            </a:r>
          </a:p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Write </a:t>
            </a:r>
            <a:r>
              <a:rPr lang="en-US" sz="2800" dirty="0"/>
              <a:t>a program, which </a:t>
            </a:r>
            <a:r>
              <a:rPr lang="en-US" sz="2800" dirty="0" smtClean="0"/>
              <a:t>extract </a:t>
            </a:r>
            <a:r>
              <a:rPr lang="en-US" sz="2800" dirty="0"/>
              <a:t>from 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prices for all albums, published </a:t>
            </a:r>
            <a:r>
              <a:rPr lang="en-US" sz="2800" dirty="0" smtClean="0"/>
              <a:t>5 </a:t>
            </a:r>
            <a:r>
              <a:rPr lang="en-US" sz="2800" dirty="0" smtClean="0"/>
              <a:t>years </a:t>
            </a:r>
            <a:r>
              <a:rPr lang="en-US" sz="2800" dirty="0" smtClean="0"/>
              <a:t>ago or earlier. </a:t>
            </a:r>
            <a:r>
              <a:rPr lang="en-US" sz="2800" dirty="0" smtClean="0"/>
              <a:t>Use XPath query</a:t>
            </a:r>
            <a:r>
              <a:rPr lang="en-US" sz="2800" dirty="0" smtClean="0"/>
              <a:t>.</a:t>
            </a:r>
          </a:p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Rewrite </a:t>
            </a:r>
            <a:r>
              <a:rPr lang="en-US" sz="2800" dirty="0" smtClean="0"/>
              <a:t>the </a:t>
            </a:r>
            <a:r>
              <a:rPr lang="en-US" sz="2800" dirty="0" smtClean="0"/>
              <a:t>previous using </a:t>
            </a:r>
            <a:r>
              <a:rPr lang="en-US" sz="2800" dirty="0" smtClean="0"/>
              <a:t>LINQ query.</a:t>
            </a:r>
            <a:endParaRPr lang="en-US" sz="2800" dirty="0"/>
          </a:p>
          <a:p>
            <a:pPr marL="539750" indent="-539750">
              <a:buFont typeface="+mj-lt"/>
              <a:buAutoNum type="arabicPeriod" startAt="9"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</a:t>
            </a:r>
            <a:r>
              <a:rPr lang="en-US" dirty="0" smtClean="0"/>
              <a:t>Parser (2)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This document is represented in the in the memory 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tree </a:t>
            </a:r>
            <a:r>
              <a:rPr lang="en-US" dirty="0" smtClean="0"/>
              <a:t>in the following way: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95288" y="2514600"/>
          <a:ext cx="8280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isio" r:id="rId3" imgW="11292975" imgH="6015891" progId="Visio.Drawing.11">
                  <p:embed/>
                </p:oleObj>
              </mc:Choice>
              <mc:Fallback>
                <p:oleObj name="Visio" r:id="rId3" imgW="11292975" imgH="60158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14600"/>
                        <a:ext cx="8280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81000" y="2209800"/>
            <a:ext cx="1905000" cy="931734"/>
          </a:xfrm>
          <a:prstGeom prst="wedgeRoundRectCallout">
            <a:avLst>
              <a:gd name="adj1" fmla="val -1797"/>
              <a:gd name="adj2" fmla="val 752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 part (prolog)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81330" y="2353341"/>
            <a:ext cx="2354263" cy="506086"/>
          </a:xfrm>
          <a:prstGeom prst="wedgeRoundRectCallout">
            <a:avLst>
              <a:gd name="adj1" fmla="val -48921"/>
              <a:gd name="adj2" fmla="val 1405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node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Create an XSL stylesheet, which transforms the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 into HTML document, formatted for viewing in a standard Web-browser.</a:t>
            </a:r>
          </a:p>
          <a:p>
            <a:pPr marL="534988" indent="-534988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Write a C# program to apply the XSLT stylesheet transformation on 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using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XslTransform</a:t>
            </a:r>
            <a:r>
              <a:rPr lang="en-US" sz="2800" dirty="0" smtClean="0"/>
              <a:t>.</a:t>
            </a:r>
          </a:p>
          <a:p>
            <a:pPr marL="534988" indent="-534988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Read some tutorial about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XQuery</a:t>
            </a:r>
            <a:r>
              <a:rPr lang="en-US" sz="2800" dirty="0" smtClean="0"/>
              <a:t> language. Implement the XML to HTML transformation with XQuery (instead of XSLT). Download some open source XQuery library for .NET and execute the XQuery to transform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to HTML.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  <a:tabLst/>
            </a:pPr>
            <a:r>
              <a:rPr lang="en-US" sz="2800" dirty="0" smtClean="0"/>
              <a:t>Using Visual Studio generate an XSD schema for the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. Write a C# program that takes an XML file and an XSD file (schema) and validates the XML file against the schema. Test it with valid XML catalogs and invalid XML catalogs.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84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Promotion</a:t>
            </a:r>
            <a:r>
              <a:rPr lang="bg-BG" dirty="0" smtClean="0"/>
              <a:t> – </a:t>
            </a:r>
            <a:r>
              <a:rPr lang="en-US" dirty="0" smtClean="0"/>
              <a:t>the beer became free </a:t>
            </a:r>
            <a:r>
              <a:rPr lang="bg-BG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hurrah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!!!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Picture 4" descr="106314_962_1071571536744-brak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072562" y="2174876"/>
            <a:ext cx="4782978" cy="3921124"/>
          </a:xfrm>
          <a:prstGeom prst="roundRect">
            <a:avLst>
              <a:gd name="adj" fmla="val 8859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19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</a:t>
            </a:r>
            <a:r>
              <a:rPr lang="en-US" dirty="0" smtClean="0"/>
              <a:t>Parser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9942" y="1066800"/>
            <a:ext cx="7768258" cy="5290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XmlDocument doc = new XmlDocument();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doc.Load("library.xml");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XmlNode rootNode = doc.DocumentElement;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Console.WriteLine("Root node: {0}", rootNode.Name);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(XmlAttribute atr in rootNode.Attributes)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("Attribute: {0}={1}",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atr.Name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atr.Value);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(XmlNode node in rootNode.ChildNodes)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Console.WriteLine("\nBook title = {0}",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node["title"].InnerText);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Console.WriteLine("Book author = {0}",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node["author"].InnerText);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Console.WriteLine("Book isbn = {0}",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node["isbn"].InnerText);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9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http://i.msdn.microsoft.com/Cc626294.b9e0e689-04f2-4464-abd0-0218741fb410(en-us,office.12)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0526" y="1222638"/>
            <a:ext cx="2886074" cy="2434962"/>
          </a:xfrm>
          <a:prstGeom prst="roundRect">
            <a:avLst>
              <a:gd name="adj" fmla="val 37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69636" name="Picture 4" descr="http://www.ecoenergy-bg.net/assets/cms/Image/LOGOS/mode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1280160"/>
            <a:ext cx="2590800" cy="2377440"/>
          </a:xfrm>
          <a:prstGeom prst="roundRect">
            <a:avLst>
              <a:gd name="adj" fmla="val 37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2050" name="Picture 2" descr="http://www.fh-wedel.de/~si/seminare/ws00/Ausarbeitung/7.xmlparser/dom-tree.gif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99"/>
          <a:stretch/>
        </p:blipFill>
        <p:spPr bwMode="auto">
          <a:xfrm>
            <a:off x="2841514" y="669851"/>
            <a:ext cx="3330686" cy="2835349"/>
          </a:xfrm>
          <a:prstGeom prst="roundRect">
            <a:avLst>
              <a:gd name="adj" fmla="val 4500"/>
            </a:avLst>
          </a:prstGeom>
          <a:solidFill>
            <a:srgbClr val="FFFFFF"/>
          </a:solidFill>
          <a:effectLst>
            <a:outerShdw blurRad="127000" dir="2700000" sx="103000" sy="103000" algn="tl" rotWithShape="0">
              <a:prstClr val="black">
                <a:alpha val="5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RelaxedModerately">
              <a:rot lat="20690637" lon="0" rev="0"/>
            </a:camera>
            <a:lightRig rig="balanced" dir="t"/>
          </a:scene3d>
          <a:sp3d prstMaterial="dkEdge">
            <a:bevelT w="165100" prst="coolSlan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19560"/>
            <a:ext cx="7010400" cy="1366840"/>
          </a:xfrm>
        </p:spPr>
        <p:txBody>
          <a:bodyPr/>
          <a:lstStyle/>
          <a:p>
            <a:pPr algn="ctr"/>
            <a:r>
              <a:rPr lang="en-US" dirty="0" smtClean="0"/>
              <a:t>Parsing </a:t>
            </a:r>
            <a:r>
              <a:rPr lang="en-US" dirty="0" smtClean="0"/>
              <a:t>XML Document with the DOM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5679280"/>
            <a:ext cx="6096000" cy="569120"/>
          </a:xfrm>
        </p:spPr>
        <p:txBody>
          <a:bodyPr/>
          <a:lstStyle/>
          <a:p>
            <a:pPr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to Work with</a:t>
            </a:r>
            <a:r>
              <a:rPr lang="bg-BG" dirty="0" smtClean="0"/>
              <a:t>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DOM parser provides few important classes: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XmlDocument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Represents </a:t>
            </a:r>
            <a:r>
              <a:rPr lang="en-US" dirty="0"/>
              <a:t>the DOM tree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Usually contains two elements: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Header part (prolog) 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The root element of the XML document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XmlNode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Abstract base class for all nodes in a DOM tree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to Work with</a:t>
            </a:r>
            <a:r>
              <a:rPr lang="bg-BG" dirty="0" smtClean="0"/>
              <a:t> </a:t>
            </a:r>
            <a:r>
              <a:rPr lang="en-US" dirty="0" smtClean="0"/>
              <a:t>DOM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XmlElement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Represents </a:t>
            </a:r>
            <a:r>
              <a:rPr lang="en-US" dirty="0"/>
              <a:t>a XML element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XmlAttribute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Represents an attribute of an XML tag (couple name-value)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XmlAttributeCollection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List of XML attributes attached to an element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XmlNodeList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List of XML DOM nodes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2598</TotalTime>
  <Words>2502</Words>
  <Application>Microsoft Office PowerPoint</Application>
  <PresentationFormat>On-screen Show (4:3)</PresentationFormat>
  <Paragraphs>392</Paragraphs>
  <Slides>53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Arial Black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Visio</vt:lpstr>
      <vt:lpstr>Processing XML in .NET</vt:lpstr>
      <vt:lpstr>Table of Contents</vt:lpstr>
      <vt:lpstr>The DOM Parser</vt:lpstr>
      <vt:lpstr>The DOM Parser</vt:lpstr>
      <vt:lpstr>The DOM Parser (2)</vt:lpstr>
      <vt:lpstr>The DOM Parser – Example</vt:lpstr>
      <vt:lpstr>Parsing XML Document with the DOM Parser</vt:lpstr>
      <vt:lpstr>Classes to Work with DOM</vt:lpstr>
      <vt:lpstr>Classes to Work with DOM (2)</vt:lpstr>
      <vt:lpstr>The XmlNode Class</vt:lpstr>
      <vt:lpstr>The XmlNode Class (2)</vt:lpstr>
      <vt:lpstr>The XmlNode Class (3)</vt:lpstr>
      <vt:lpstr>The XmlNode Class (4)</vt:lpstr>
      <vt:lpstr>The XmlNode Class (5)</vt:lpstr>
      <vt:lpstr>The XmlDocument Class</vt:lpstr>
      <vt:lpstr>The XmlDocument Class (2)</vt:lpstr>
      <vt:lpstr>Modifying XML Document Using the DOM Parser</vt:lpstr>
      <vt:lpstr>The Streaming Parser</vt:lpstr>
      <vt:lpstr>SAX and StAX Parsers</vt:lpstr>
      <vt:lpstr>SAX and StAX Parsers and XmlReader</vt:lpstr>
      <vt:lpstr>The XmlReader Class</vt:lpstr>
      <vt:lpstr>The XmlReader Class (2)</vt:lpstr>
      <vt:lpstr>Working with XmlReader</vt:lpstr>
      <vt:lpstr>Working with XmlWriter</vt:lpstr>
      <vt:lpstr>Working with XmlWriter (2)</vt:lpstr>
      <vt:lpstr>Working with XmlWriter</vt:lpstr>
      <vt:lpstr>Using XPath</vt:lpstr>
      <vt:lpstr>Using XPath in .NET</vt:lpstr>
      <vt:lpstr>XPath and XmlNode – Example </vt:lpstr>
      <vt:lpstr>XPath and XmlNode – Example (2)</vt:lpstr>
      <vt:lpstr>Searching with XPath in XML Documents</vt:lpstr>
      <vt:lpstr>LINQ to XML</vt:lpstr>
      <vt:lpstr>LINQ to XML</vt:lpstr>
      <vt:lpstr>LINQ to XML Classes</vt:lpstr>
      <vt:lpstr>LINQ to XML – How Easy It Is!</vt:lpstr>
      <vt:lpstr>Creating Document with LINQ To XML</vt:lpstr>
      <vt:lpstr>LINQ to XML and Namespaces</vt:lpstr>
      <vt:lpstr>LINQ to XML and Namespaces</vt:lpstr>
      <vt:lpstr>LINQ to XML – Searching with LINQ</vt:lpstr>
      <vt:lpstr>Searching in XML with LINQ Queries</vt:lpstr>
      <vt:lpstr>XSL Transformations</vt:lpstr>
      <vt:lpstr>XSL Transformations</vt:lpstr>
      <vt:lpstr>Performing XSLT in .NET</vt:lpstr>
      <vt:lpstr>XSL Transformation – Example</vt:lpstr>
      <vt:lpstr>Transforming XML by XSL Stylesheet</vt:lpstr>
      <vt:lpstr>Processing XML in .NET</vt:lpstr>
      <vt:lpstr>Exercises</vt:lpstr>
      <vt:lpstr>Exercises (2)</vt:lpstr>
      <vt:lpstr>Exercises (3)</vt:lpstr>
      <vt:lpstr>Exercises (4)</vt:lpstr>
      <vt:lpstr>Exercises (5)</vt:lpstr>
      <vt:lpstr>Promotion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Basics</dc:title>
  <dc:subject>Telerik Software Academy</dc:subject>
  <dc:creator>Svetlin Nakov</dc:creator>
  <cp:keywords>XML</cp:keywords>
  <cp:lastModifiedBy>Svetlin Nakov</cp:lastModifiedBy>
  <cp:revision>389</cp:revision>
  <dcterms:created xsi:type="dcterms:W3CDTF">2007-12-08T16:03:35Z</dcterms:created>
  <dcterms:modified xsi:type="dcterms:W3CDTF">2013-07-18T14:50:41Z</dcterms:modified>
  <cp:category>software engineering</cp:category>
</cp:coreProperties>
</file>