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400" r:id="rId65"/>
    <p:sldId id="398" r:id="rId66"/>
    <p:sldId id="399" r:id="rId67"/>
    <p:sldId id="333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>
        <p:scale>
          <a:sx n="100" d="100"/>
          <a:sy n="100" d="100"/>
        </p:scale>
        <p:origin x="-122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075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689" r:id="rId2"/>
    <p:sldLayoutId id="2147483688" r:id="rId3"/>
    <p:sldLayoutId id="2147483704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selectors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" TargetMode="External"/><Relationship Id="rId2" Type="http://schemas.openxmlformats.org/officeDocument/2006/relationships/hyperlink" Target="http://docs.webplatform.org/wiki/cs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.org/TR/CSS2/propidx.html" TargetMode="External"/><Relationship Id="rId4" Type="http://schemas.openxmlformats.org/officeDocument/2006/relationships/hyperlink" Target="http://www.w3schools.com/css3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62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614" y="2365830"/>
            <a:ext cx="1573973" cy="177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</a:t>
            </a:r>
            <a:r>
              <a:rPr lang="en-US" dirty="0" smtClean="0"/>
              <a:t>Sheets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577979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" y="5257800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01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smtClean="0"/>
              <a:t>"Cascading"?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Inheritance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CSS styles are inherited and some are not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list-related</a:t>
            </a:r>
            <a:r>
              <a:rPr lang="en-US" dirty="0" smtClean="0"/>
              <a:t> properties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line-height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list-style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Box-related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positioning</a:t>
            </a:r>
            <a:r>
              <a:rPr lang="en-US" dirty="0" smtClean="0"/>
              <a:t> styles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inherited</a:t>
            </a:r>
            <a:r>
              <a:rPr lang="en-US" dirty="0" smtClean="0"/>
              <a:t>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sz="2800" dirty="0" smtClean="0"/>
              <a:t>, etc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&lt;a&gt;</a:t>
            </a:r>
            <a:r>
              <a:rPr lang="en-US" dirty="0" smtClean="0"/>
              <a:t> elements do not inherit color and text-decoration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Stylesheets consist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Selectors</a:t>
            </a:r>
            <a:r>
              <a:rPr lang="en-US" sz="3000" dirty="0" smtClean="0"/>
              <a:t> are separated by commas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Declarations</a:t>
            </a:r>
            <a:r>
              <a:rPr lang="en-US" sz="3000" dirty="0" smtClean="0"/>
              <a:t> are separated by semicolons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Properties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values</a:t>
            </a:r>
            <a:r>
              <a:rPr lang="en-US" sz="3000" dirty="0" smtClean="0"/>
              <a:t>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59436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21336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381250" y="3332946"/>
            <a:ext cx="4381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http://css.maxdesign.com.au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11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Common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Select the Elements to Apply a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6452" y="3047999"/>
            <a:ext cx="5272548" cy="2514600"/>
          </a:xfrm>
          <a:prstGeom prst="roundRect">
            <a:avLst>
              <a:gd name="adj" fmla="val 282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rules apply to: </a:t>
            </a:r>
          </a:p>
          <a:p>
            <a:pPr lvl="1">
              <a:defRPr/>
            </a:pPr>
            <a:r>
              <a:rPr lang="en-US" dirty="0" smtClean="0"/>
              <a:t>All elements of specific type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Those that match a specific attribute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2578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8937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559166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Primary Selectors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tags</a:t>
            </a:r>
            <a:r>
              <a:rPr lang="en-US" sz="2800" dirty="0" smtClean="0"/>
              <a:t>, elements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the element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4215038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Nested Selectors</a:t>
            </a:r>
            <a:endParaRPr lang="bg-BG" dirty="0" smtClean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This will match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000" dirty="0" smtClean="0"/>
              <a:t> tags that are inside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endParaRPr lang="en-US" sz="3000" dirty="0" smtClean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dirty="0" smtClean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r>
              <a:rPr lang="en-US" sz="3000" dirty="0" smtClean="0">
                <a:latin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</a:rPr>
            </a:br>
            <a:r>
              <a:rPr lang="en-US" sz="3000" dirty="0" smtClean="0"/>
              <a:t>This will match all descendants of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3000" dirty="0" smtClean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000" dirty="0" smtClean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 smtClean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 smtClean="0"/>
              <a:t>	This will match all siblings with class name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that appear immediately after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 tag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 + .link {float:right}</a:t>
            </a:r>
          </a:p>
        </p:txBody>
      </p:sp>
    </p:spTree>
    <p:extLst>
      <p:ext uri="{BB962C8B-B14F-4D97-AF65-F5344CB8AC3E}">
        <p14:creationId xmlns:p14="http://schemas.microsoft.com/office/powerpoint/2010/main" val="2553332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Selectors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2672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z="2800" dirty="0" smtClean="0"/>
              <a:t> selector – matches direct child nodes:</a:t>
            </a:r>
            <a:r>
              <a:rPr lang="en-US" sz="2800" dirty="0" smtClean="0">
                <a:latin typeface="Courier New" pitchFamily="49" charset="0"/>
              </a:rPr>
              <a:t/>
            </a:r>
            <a:br>
              <a:rPr lang="en-US" sz="2800" dirty="0" smtClean="0">
                <a:latin typeface="Courier New" pitchFamily="49" charset="0"/>
              </a:rPr>
            </a:br>
            <a:endParaRPr lang="en-US" sz="2800" dirty="0" smtClean="0">
              <a:latin typeface="Courier New" pitchFamily="49" charset="0"/>
            </a:endParaRPr>
          </a:p>
          <a:p>
            <a:pPr>
              <a:spcBef>
                <a:spcPts val="2400"/>
              </a:spcBef>
              <a:buFontTx/>
              <a:buNone/>
              <a:defRPr/>
            </a:pPr>
            <a:r>
              <a:rPr lang="en-US" sz="2800" dirty="0" smtClean="0"/>
              <a:t>	This will match all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</a:t>
            </a:r>
            <a:r>
              <a:rPr lang="en-US" sz="2800" dirty="0" smtClean="0"/>
              <a:t>, direct children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  <a:r>
              <a:rPr lang="en-US" sz="2800" dirty="0" smtClean="0"/>
              <a:t> tag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.class1.class2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(no space!)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600" dirty="0" smtClean="0"/>
              <a:t>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&gt; .error {font-size: 8px}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9000" y="54864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p.post-text.special {font-weight: bold}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60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Common Selectors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2502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913" y="3124200"/>
            <a:ext cx="3595687" cy="2392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78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1419224"/>
            <a:ext cx="5181600" cy="1743075"/>
          </a:xfrm>
        </p:spPr>
        <p:txBody>
          <a:bodyPr/>
          <a:lstStyle/>
          <a:p>
            <a:r>
              <a:rPr lang="en-US" dirty="0" smtClean="0"/>
              <a:t>Importing CSS </a:t>
            </a:r>
            <a:br>
              <a:rPr lang="en-US" dirty="0" smtClean="0"/>
            </a:br>
            <a:r>
              <a:rPr lang="en-US" dirty="0" smtClean="0"/>
              <a:t>Into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3476624"/>
            <a:ext cx="5181600" cy="569120"/>
          </a:xfrm>
        </p:spPr>
        <p:txBody>
          <a:bodyPr/>
          <a:lstStyle/>
          <a:p>
            <a:r>
              <a:rPr lang="en-US" dirty="0" smtClean="0"/>
              <a:t>How to Use CSS with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1495425"/>
            <a:ext cx="2504867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133" y="3324225"/>
            <a:ext cx="2504867" cy="246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600" y="4314825"/>
            <a:ext cx="4572000" cy="1362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03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638800"/>
          </a:xfrm>
        </p:spPr>
        <p:txBody>
          <a:bodyPr/>
          <a:lstStyle/>
          <a:p>
            <a:pPr marL="541338" indent="-541338">
              <a:tabLst/>
            </a:pPr>
            <a:r>
              <a:rPr lang="en-US" dirty="0"/>
              <a:t>What is CSS</a:t>
            </a:r>
            <a:r>
              <a:rPr lang="en-US" dirty="0" smtClean="0"/>
              <a:t>?</a:t>
            </a:r>
          </a:p>
          <a:p>
            <a:pPr marL="541338" indent="-541338">
              <a:tabLst/>
            </a:pPr>
            <a:r>
              <a:rPr lang="en-US" dirty="0" smtClean="0"/>
              <a:t>Styling </a:t>
            </a:r>
            <a:r>
              <a:rPr lang="en-US" dirty="0"/>
              <a:t>with Cascading </a:t>
            </a:r>
            <a:r>
              <a:rPr lang="en-US" dirty="0" smtClean="0"/>
              <a:t>Style Sheets </a:t>
            </a:r>
            <a:r>
              <a:rPr lang="en-US" dirty="0"/>
              <a:t>(CSS)</a:t>
            </a:r>
          </a:p>
          <a:p>
            <a:pPr marL="541338" indent="-541338">
              <a:tabLst/>
            </a:pPr>
            <a:r>
              <a:rPr lang="en-US" dirty="0" smtClean="0"/>
              <a:t>CSS Selectors</a:t>
            </a:r>
          </a:p>
          <a:p>
            <a:pPr marL="889001" lvl="1" indent="-541338"/>
            <a:r>
              <a:rPr lang="en-US" dirty="0" smtClean="0"/>
              <a:t>Select by element name, id or class</a:t>
            </a:r>
          </a:p>
          <a:p>
            <a:pPr marL="889001" lvl="1" indent="-541338"/>
            <a:r>
              <a:rPr lang="en-US" dirty="0" smtClean="0"/>
              <a:t>Nested Selectors</a:t>
            </a:r>
          </a:p>
          <a:p>
            <a:pPr marL="541338" indent="-541338">
              <a:tabLst/>
            </a:pPr>
            <a:r>
              <a:rPr lang="en-US" dirty="0" smtClean="0"/>
              <a:t>Importing CSS into HTML</a:t>
            </a:r>
          </a:p>
          <a:p>
            <a:pPr marL="541338" indent="-541338">
              <a:tabLst/>
            </a:pPr>
            <a:r>
              <a:rPr lang="en-US" dirty="0" smtClean="0"/>
              <a:t>Selectors</a:t>
            </a:r>
          </a:p>
          <a:p>
            <a:pPr marL="889001" lvl="1" indent="-541338"/>
            <a:r>
              <a:rPr lang="en-US" dirty="0" smtClean="0"/>
              <a:t>Attribute selectors</a:t>
            </a:r>
          </a:p>
          <a:p>
            <a:pPr marL="889001" lvl="1" indent="-541338"/>
            <a:r>
              <a:rPr lang="en-US" dirty="0" smtClean="0"/>
              <a:t>Pseudo Selectors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70538">
            <a:off x="7069513" y="2696742"/>
            <a:ext cx="1975742" cy="12337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3543" y="177800"/>
            <a:ext cx="2264228" cy="736600"/>
          </a:xfrm>
          <a:prstGeom prst="wedgeEllipseCallout">
            <a:avLst>
              <a:gd name="adj1" fmla="val 34971"/>
              <a:gd name="adj2" fmla="val 75943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225" y="4648200"/>
            <a:ext cx="2619375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82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Importing CSS Into HTML</a:t>
            </a:r>
            <a:endParaRPr lang="bg-BG" dirty="0" smtClean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(presentation) can be imported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/>
              <a:t> (content</a:t>
            </a:r>
            <a:r>
              <a:rPr lang="en-US" dirty="0" smtClean="0"/>
              <a:t>) in three ways: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: the CSS rules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style</a:t>
            </a:r>
            <a:r>
              <a:rPr lang="en-US" dirty="0" smtClean="0"/>
              <a:t> attribute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No selectors are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 smtClean="0"/>
              <a:t>: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&lt;head&gt;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 smtClean="0"/>
              <a:t>: CSS rules in separate file (best)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Usually a file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.css</a:t>
            </a:r>
            <a:r>
              <a:rPr lang="en-US" dirty="0" smtClean="0"/>
              <a:t> extension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Linked via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&lt;link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rel="stylesheet"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href="</a:t>
            </a:r>
            <a:b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</a:br>
            <a:r>
              <a:rPr lang="en-US" sz="25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…"&gt;</a:t>
            </a:r>
            <a:r>
              <a:rPr lang="en-US" sz="2600" dirty="0" smtClean="0"/>
              <a:t> </a:t>
            </a:r>
            <a:r>
              <a:rPr lang="en-US" dirty="0" smtClean="0"/>
              <a:t>tag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Via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 @import</a:t>
            </a:r>
            <a:r>
              <a:rPr lang="en-US" dirty="0" smtClean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60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Linking HTML and CSS (2)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CSS files </a:t>
            </a:r>
            <a:r>
              <a:rPr lang="en-US" dirty="0" smtClean="0"/>
              <a:t>is highly recommended</a:t>
            </a:r>
          </a:p>
          <a:p>
            <a:pPr lvl="1">
              <a:defRPr/>
            </a:pPr>
            <a:r>
              <a:rPr lang="en-US" dirty="0" smtClean="0"/>
              <a:t>Simplifies the HTML document </a:t>
            </a:r>
          </a:p>
          <a:p>
            <a:pPr lvl="1">
              <a:defRPr/>
            </a:pPr>
            <a:r>
              <a:rPr lang="en-US" dirty="0" smtClean="0"/>
              <a:t>Improves page load speed (CSS file is cached)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b="1" smtClean="0"/>
              <a:pPr>
                <a:defRPr/>
              </a:pPr>
              <a:t>21</a:t>
            </a:fld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447800" y="3886200"/>
            <a:ext cx="6096000" cy="2295526"/>
            <a:chOff x="1447800" y="3886200"/>
            <a:chExt cx="6096000" cy="2295526"/>
          </a:xfrm>
        </p:grpSpPr>
        <p:sp>
          <p:nvSpPr>
            <p:cNvPr id="6" name="TextBox 5"/>
            <p:cNvSpPr txBox="1"/>
            <p:nvPr/>
          </p:nvSpPr>
          <p:spPr>
            <a:xfrm>
              <a:off x="3429000" y="4519550"/>
              <a:ext cx="2071794" cy="96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links to external CSS file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26" name="Picture 2" descr="html icon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86201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ss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538" y="3886200"/>
              <a:ext cx="1779262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3352800" y="5052950"/>
              <a:ext cx="2286000" cy="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65815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39496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lang="en"&gt;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3009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323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</a:p>
          <a:p>
            <a:pPr lvl="2">
              <a:lnSpc>
                <a:spcPct val="100000"/>
              </a:lnSpc>
              <a:defRPr/>
            </a:pPr>
            <a:r>
              <a:rPr lang="en-US" noProof="1"/>
              <a:t>Not required </a:t>
            </a:r>
            <a:r>
              <a:rPr lang="en-US" noProof="1" smtClean="0"/>
              <a:t>in HTML5</a:t>
            </a:r>
            <a:endParaRPr lang="en-US" noProof="1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06489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898571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</p:spTree>
    <p:extLst>
      <p:ext uri="{BB962C8B-B14F-4D97-AF65-F5344CB8AC3E}">
        <p14:creationId xmlns:p14="http://schemas.microsoft.com/office/powerpoint/2010/main" val="831744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0440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&lt;h1 class="blue"&gt;A Heading&lt;/h1&gt;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&lt;p&gt;Here is some text. Here is some text.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text. Here is some text. Here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is some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text. Here is some more text.&lt;/p&gt;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2267010"/>
            <a:ext cx="48863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10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(see </a:t>
            </a:r>
            <a:r>
              <a:rPr lang="en-US" sz="2800" dirty="0" smtClean="0">
                <a:hlinkClick r:id="rId2"/>
              </a:rPr>
              <a:t>www.csszengarden.com</a:t>
            </a:r>
            <a:r>
              <a:rPr lang="en-US" sz="2800" dirty="0" smtClean="0"/>
              <a:t>)</a:t>
            </a:r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3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000045"/>
            <a:ext cx="7416800" cy="7911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3814948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 (2)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Ancient browsers do not recognize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@import</a:t>
            </a:r>
            <a:r>
              <a:rPr lang="en-US" dirty="0" smtClean="0"/>
              <a:t> in an external CSS file to workaround the IE CSS file limit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 smtClean="0"/>
              <a:t> files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 smtClean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url("styles.css");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124206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21529"/>
            <a:ext cx="7924800" cy="685800"/>
          </a:xfrm>
        </p:spPr>
        <p:txBody>
          <a:bodyPr/>
          <a:lstStyle/>
          <a:p>
            <a:r>
              <a:rPr lang="en-US" dirty="0" smtClean="0"/>
              <a:t>Cascading Style Sheets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247808"/>
            <a:ext cx="7924800" cy="569120"/>
          </a:xfrm>
        </p:spPr>
        <p:txBody>
          <a:bodyPr/>
          <a:lstStyle/>
          <a:p>
            <a:r>
              <a:rPr lang="en-US" dirty="0" smtClean="0"/>
              <a:t>Separating Content </a:t>
            </a:r>
            <a:r>
              <a:rPr lang="en-US" smtClean="0"/>
              <a:t>from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24756" y="1066801"/>
            <a:ext cx="8382000" cy="1385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55" y="4045528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4238724"/>
            <a:ext cx="2458356" cy="2077639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85" y="4242780"/>
            <a:ext cx="3132773" cy="176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External Styles: Example</a:t>
            </a:r>
            <a:endParaRPr lang="bg-BG" sz="3600" dirty="0" smtClean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49300" y="1371600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margin-left: .5cm }</a:t>
            </a:r>
          </a:p>
        </p:txBody>
      </p:sp>
    </p:spTree>
    <p:extLst>
      <p:ext uri="{BB962C8B-B14F-4D97-AF65-F5344CB8AC3E}">
        <p14:creationId xmlns:p14="http://schemas.microsoft.com/office/powerpoint/2010/main" val="3012702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4593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41793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5739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98873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84673"/>
            <a:ext cx="7924800" cy="569120"/>
          </a:xfrm>
        </p:spPr>
        <p:txBody>
          <a:bodyPr/>
          <a:lstStyle/>
          <a:p>
            <a:r>
              <a:rPr lang="en-US" dirty="0" smtClean="0"/>
              <a:t>Picking Elements with Certain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2306193"/>
            <a:ext cx="4038601" cy="401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0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 ] </a:t>
            </a:r>
            <a:r>
              <a:rPr lang="en-US" dirty="0" smtClean="0"/>
              <a:t>selects elements based on attributes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 with a given attribute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 </a:t>
            </a:r>
            <a:r>
              <a:rPr lang="en-US" dirty="0"/>
              <a:t>with a </a:t>
            </a:r>
            <a:r>
              <a:rPr lang="en-US" dirty="0" smtClean="0"/>
              <a:t>concrete attribute value</a:t>
            </a:r>
          </a:p>
          <a:p>
            <a:pPr lvl="1">
              <a:spcBef>
                <a:spcPts val="0"/>
              </a:spcBef>
              <a:defRPr/>
            </a:pP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&lt;input&gt;</a:t>
            </a:r>
            <a:r>
              <a:rPr lang="en-US" dirty="0" smtClean="0"/>
              <a:t> elements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type=text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Elements</a:t>
            </a:r>
            <a:r>
              <a:rPr lang="en-US" sz="2700" dirty="0" smtClean="0"/>
              <a:t> </a:t>
            </a:r>
            <a:r>
              <a:rPr lang="en-US" dirty="0" smtClean="0"/>
              <a:t>whose</a:t>
            </a:r>
            <a:r>
              <a:rPr lang="en-US" sz="2700" dirty="0" smtClean="0"/>
              <a:t> </a:t>
            </a:r>
            <a:r>
              <a:rPr lang="en-US" dirty="0" smtClean="0"/>
              <a:t>attribute</a:t>
            </a:r>
            <a:r>
              <a:rPr lang="en-US" sz="2700" dirty="0" smtClean="0"/>
              <a:t> </a:t>
            </a:r>
            <a:r>
              <a:rPr lang="en-US" dirty="0" smtClean="0"/>
              <a:t>values</a:t>
            </a:r>
            <a:r>
              <a:rPr lang="en-US" sz="2700" dirty="0" smtClean="0"/>
              <a:t> </a:t>
            </a:r>
            <a:r>
              <a:rPr lang="en-US" dirty="0" smtClean="0"/>
              <a:t>contain a word</a:t>
            </a:r>
          </a:p>
          <a:p>
            <a:pPr lvl="1">
              <a:spcBef>
                <a:spcPts val="0"/>
              </a:spcBef>
              <a:defRPr/>
            </a:pPr>
            <a:endParaRPr lang="en-US" dirty="0" smtClean="0"/>
          </a:p>
          <a:p>
            <a:pPr lvl="1">
              <a:spcBef>
                <a:spcPts val="0"/>
              </a:spcBef>
              <a:defRPr/>
            </a:pPr>
            <a:r>
              <a:rPr lang="en-US" dirty="0" smtClean="0"/>
              <a:t>Selects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dirty="0" smtClean="0"/>
              <a:t> elements whose title attribute value contains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logo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4550" y="1885890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a[title] {color:black}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4550" y="3455313"/>
            <a:ext cx="7454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[type=text]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font-family:Consolas}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63600" y="5181600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a[title*=logo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{border: none}</a:t>
            </a:r>
          </a:p>
        </p:txBody>
      </p:sp>
    </p:spTree>
    <p:extLst>
      <p:ext uri="{BB962C8B-B14F-4D97-AF65-F5344CB8AC3E}">
        <p14:creationId xmlns:p14="http://schemas.microsoft.com/office/powerpoint/2010/main" val="2472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Attribute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2667000"/>
            <a:ext cx="4011611" cy="3093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5568926"/>
            <a:ext cx="9715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Pseudo Selectors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80"/>
            <a:ext cx="7924800" cy="569120"/>
          </a:xfrm>
        </p:spPr>
        <p:txBody>
          <a:bodyPr/>
          <a:lstStyle/>
          <a:p>
            <a:r>
              <a:rPr lang="en-US" dirty="0" smtClean="0"/>
              <a:t>Relative to Element Content or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99" y="2855295"/>
            <a:ext cx="4706257" cy="2859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0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Pseudo 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Pseudo-classes define state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:hover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:visited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:active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:lang</a:t>
            </a:r>
          </a:p>
          <a:p>
            <a:pPr>
              <a:defRPr/>
            </a:pPr>
            <a:r>
              <a:rPr lang="en-US" dirty="0" smtClean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:first-line</a:t>
            </a:r>
            <a:r>
              <a:rPr lang="en-US" dirty="0" smtClean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:before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:after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.title:after { content: "«"; }</a:t>
            </a:r>
          </a:p>
        </p:txBody>
      </p:sp>
    </p:spTree>
    <p:extLst>
      <p:ext uri="{BB962C8B-B14F-4D97-AF65-F5344CB8AC3E}">
        <p14:creationId xmlns:p14="http://schemas.microsoft.com/office/powerpoint/2010/main" val="1573130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00201"/>
            <a:ext cx="7924800" cy="685800"/>
          </a:xfrm>
        </p:spPr>
        <p:txBody>
          <a:bodyPr/>
          <a:lstStyle/>
          <a:p>
            <a:r>
              <a:rPr lang="en-US" dirty="0" smtClean="0"/>
              <a:t>Common Pseudo Selectors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326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048000"/>
            <a:ext cx="5257799" cy="2738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28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7526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8288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4864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6388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6388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6388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5562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5626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5626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3124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1617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2098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2766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3528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2098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4290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5052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98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:root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root of the </a:t>
            </a:r>
            <a:r>
              <a:rPr lang="en-US" dirty="0" smtClean="0"/>
              <a:t>document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E:nth-last-child(n)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child of its parent, counting </a:t>
            </a:r>
            <a:r>
              <a:rPr lang="en-US" dirty="0" smtClean="0"/>
              <a:t>from </a:t>
            </a:r>
            <a:r>
              <a:rPr lang="en-US" dirty="0"/>
              <a:t>the last </a:t>
            </a:r>
            <a:r>
              <a:rPr lang="en-US" dirty="0" smtClean="0"/>
              <a:t>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</a:t>
            </a:r>
            <a:r>
              <a:rPr lang="en-US" noProof="1" smtClean="0"/>
              <a:t>the n-th </a:t>
            </a:r>
            <a:r>
              <a:rPr lang="en-US" dirty="0" smtClean="0"/>
              <a:t>sibling </a:t>
            </a:r>
            <a:r>
              <a:rPr lang="en-US" dirty="0"/>
              <a:t>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E:nth-last-of-type(n)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the </a:t>
            </a:r>
            <a:r>
              <a:rPr lang="en-US" noProof="1" smtClean="0"/>
              <a:t>n-th</a:t>
            </a:r>
            <a:r>
              <a:rPr lang="en-US" dirty="0" smtClean="0"/>
              <a:t> </a:t>
            </a:r>
            <a:r>
              <a:rPr lang="en-US" dirty="0"/>
              <a:t>sibling of its type, counting from the last </a:t>
            </a:r>
            <a:r>
              <a:rPr lang="en-US" dirty="0" smtClean="0"/>
              <a:t>one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E:last-child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E:first-of-type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first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E:last-of-type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last sibling of its </a:t>
            </a:r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smtClean="0"/>
              <a:t>Pseudo-classes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E:only-child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child of its </a:t>
            </a:r>
            <a:r>
              <a:rPr lang="en-US" dirty="0" smtClean="0"/>
              <a:t>parent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E:only-of-type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element, only sibling of its </a:t>
            </a:r>
            <a:r>
              <a:rPr lang="en-US" dirty="0" smtClean="0"/>
              <a:t>type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E:empty</a:t>
            </a:r>
          </a:p>
          <a:p>
            <a:pPr lvl="1"/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 that has no children (including text nodes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More detailed descriptions:</a:t>
            </a:r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http://www.w3.org/TR/css3-selectors/#structural-pseudos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Structural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C:\Users\Nikolay\Document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482600"/>
            <a:ext cx="40767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7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The UI </a:t>
            </a:r>
            <a:r>
              <a:rPr lang="en-US" dirty="0" smtClean="0"/>
              <a:t>Element States</a:t>
            </a:r>
            <a:br>
              <a:rPr lang="en-US" dirty="0" smtClean="0"/>
            </a:br>
            <a:r>
              <a:rPr lang="en-US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E:enabled</a:t>
            </a:r>
          </a:p>
          <a:p>
            <a:pPr lvl="1"/>
            <a:r>
              <a:rPr lang="en-US" dirty="0"/>
              <a:t>A 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enabled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E:disabled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</a:t>
            </a:r>
            <a:r>
              <a:rPr lang="en-US" dirty="0" smtClean="0"/>
              <a:t>disabled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E:checked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interface 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which is checked (for instance a </a:t>
            </a:r>
            <a:r>
              <a:rPr lang="en-US" dirty="0" smtClean="0"/>
              <a:t>radio-button </a:t>
            </a:r>
            <a:r>
              <a:rPr lang="en-US" dirty="0"/>
              <a:t>or checkbox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Currently supported only in Opera and IE10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434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UI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2276475" cy="2463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7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E:target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being the target of the referring </a:t>
            </a:r>
            <a:r>
              <a:rPr lang="en-US" dirty="0" smtClean="0"/>
              <a:t>URI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E:not(s)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 smtClean="0"/>
              <a:t> </a:t>
            </a:r>
            <a:r>
              <a:rPr lang="en-US" dirty="0"/>
              <a:t>element that does not match simple </a:t>
            </a:r>
            <a:r>
              <a:rPr lang="en-US" dirty="0" smtClean="0"/>
              <a:t>selector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 F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 </a:t>
            </a:r>
            <a:r>
              <a:rPr lang="en-US" dirty="0"/>
              <a:t>element preceded by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876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Other CSS 3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2766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Types, Ranges, Units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324805">
            <a:off x="708275" y="3949240"/>
            <a:ext cx="2171700" cy="210502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778591">
            <a:off x="6696683" y="4034031"/>
            <a:ext cx="1935443" cy="1935443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45540">
            <a:off x="3469079" y="4257239"/>
            <a:ext cx="2619375" cy="1743075"/>
          </a:xfrm>
          <a:prstGeom prst="round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69891">
            <a:off x="2484690" y="3054959"/>
            <a:ext cx="1182048" cy="1252537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3621">
            <a:off x="5317467" y="300631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All values in CSS are strings</a:t>
            </a:r>
          </a:p>
          <a:p>
            <a:pPr lvl="1"/>
            <a:r>
              <a:rPr lang="en-US" dirty="0" smtClean="0"/>
              <a:t>They can represent values that are not strings</a:t>
            </a:r>
          </a:p>
          <a:p>
            <a:pPr lvl="1"/>
            <a:r>
              <a:rPr lang="en-US" dirty="0" smtClean="0"/>
              <a:t>I.e.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14px</a:t>
            </a:r>
            <a:r>
              <a:rPr lang="en-US" dirty="0" smtClean="0"/>
              <a:t> means size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 pixels</a:t>
            </a:r>
          </a:p>
          <a:p>
            <a:r>
              <a:rPr lang="en-US" dirty="0" smtClean="0"/>
              <a:t>Colors are set in a red-green-blue format (RGB)</a:t>
            </a:r>
          </a:p>
          <a:p>
            <a:pPr lvl="1"/>
            <a:r>
              <a:rPr lang="en-US" dirty="0" smtClean="0"/>
              <a:t>Both in hex and decimal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7413" y="4114800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22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44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7413" y="5375196"/>
            <a:ext cx="74168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li.nav-item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rgb(</a:t>
            </a:r>
            <a:r>
              <a:rPr lang="en-US" sz="2200" b="1" noProof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68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241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255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3976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setting a size (width, height, font-size…) the values are given as numbers</a:t>
            </a:r>
          </a:p>
          <a:p>
            <a:pPr lvl="1"/>
            <a:r>
              <a:rPr lang="en-US" dirty="0" smtClean="0"/>
              <a:t>Multiple formats / metrics may be used</a:t>
            </a:r>
          </a:p>
          <a:p>
            <a:pPr lvl="1">
              <a:defRPr/>
            </a:pPr>
            <a:r>
              <a:rPr lang="en-US" dirty="0"/>
              <a:t>Pixels, ems,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12px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1.4em</a:t>
            </a:r>
          </a:p>
          <a:p>
            <a:pPr lvl="1">
              <a:defRPr/>
            </a:pPr>
            <a:r>
              <a:rPr lang="en-US" dirty="0"/>
              <a:t>Points, inches, centimeters, millimeters</a:t>
            </a:r>
          </a:p>
          <a:p>
            <a:pPr lvl="2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10pt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1cm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1mm</a:t>
            </a:r>
          </a:p>
          <a:p>
            <a:pPr lvl="1">
              <a:defRPr/>
            </a:pPr>
            <a:r>
              <a:rPr lang="en-US" dirty="0"/>
              <a:t>Percentages,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50%</a:t>
            </a:r>
          </a:p>
          <a:p>
            <a:pPr lvl="2">
              <a:defRPr/>
            </a:pPr>
            <a:r>
              <a:rPr lang="en-US" dirty="0" smtClean="0"/>
              <a:t>Of the size of the container/font size</a:t>
            </a:r>
            <a:endParaRPr lang="en-US" dirty="0"/>
          </a:p>
          <a:p>
            <a:pPr lvl="1">
              <a:defRPr/>
            </a:pPr>
            <a:r>
              <a:rPr lang="en-US" dirty="0"/>
              <a:t>Zero can be used with no unit: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 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Size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200" y="4681764"/>
            <a:ext cx="2752725" cy="1657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737" y="320040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Colors in CSS can be represented in few ways</a:t>
            </a:r>
          </a:p>
          <a:p>
            <a:pPr lvl="1"/>
            <a:r>
              <a:rPr lang="en-US" dirty="0" smtClean="0"/>
              <a:t>Using red-green-blue</a:t>
            </a:r>
          </a:p>
          <a:p>
            <a:pPr lvl="2"/>
            <a:r>
              <a:rPr lang="en-US" dirty="0" smtClean="0"/>
              <a:t>Or red-green-blue-alpha</a:t>
            </a:r>
          </a:p>
          <a:p>
            <a:pPr lvl="2"/>
            <a:endParaRPr lang="en-US" dirty="0"/>
          </a:p>
          <a:p>
            <a:pPr marL="64928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Using hue-saturation-light</a:t>
            </a:r>
          </a:p>
          <a:p>
            <a:pPr lvl="2"/>
            <a:r>
              <a:rPr lang="en-US" dirty="0" smtClean="0"/>
              <a:t>Or hue-saturation-light-alpha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8342" y="2819400"/>
            <a:ext cx="7416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#f1a2ff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rgb(241, 162, 255)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rgba(241, 162, 255, 0.1)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10200" y="1828800"/>
            <a:ext cx="3262314" cy="953453"/>
          </a:xfrm>
          <a:prstGeom prst="wedgeRoundRectCallout">
            <a:avLst>
              <a:gd name="adj1" fmla="val -38991"/>
              <a:gd name="adj2" fmla="val 1191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opacity values are from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742" y="5463671"/>
            <a:ext cx="7416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89%);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hsl(291, 85%, 89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%, 0.1);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RGB colors are defined with values for red, green and blue intensity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#44fa36</a:t>
            </a:r>
            <a:r>
              <a:rPr lang="en-US" sz="2800" dirty="0"/>
              <a:t> </a:t>
            </a:r>
            <a:r>
              <a:rPr lang="en-US" sz="2800" dirty="0" smtClean="0"/>
              <a:t>– values are in </a:t>
            </a:r>
            <a:r>
              <a:rPr lang="en-US" sz="2800" dirty="0"/>
              <a:t>hex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rgb(&lt;red&gt;,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&lt;green&gt;,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&lt;blue&gt;)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dirty="0" smtClean="0"/>
              <a:t>– decimal </a:t>
            </a:r>
            <a:r>
              <a:rPr lang="en-US" sz="2800" dirty="0"/>
              <a:t>values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25523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8939" y="5181600"/>
            <a:ext cx="5968061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#07f2b3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&lt;!– or --&gt;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rgb (7, 242, 179)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RGBA Colors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Standard RGB colors with an </a:t>
            </a:r>
            <a:r>
              <a:rPr lang="en-US" dirty="0"/>
              <a:t>opacity value for </a:t>
            </a:r>
            <a:r>
              <a:rPr lang="en-US" dirty="0" smtClean="0"/>
              <a:t>the color (alpha channel)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Syntax</a:t>
            </a:r>
            <a:r>
              <a:rPr lang="en-US" dirty="0"/>
              <a:t>: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&lt;green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/>
            </a:r>
            <a:b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</a:b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blue&gt;,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&lt;alpha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>
              <a:lnSpc>
                <a:spcPct val="100000"/>
              </a:lnSpc>
            </a:pPr>
            <a:r>
              <a:rPr lang="en-US" dirty="0"/>
              <a:t>The range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en-US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en-US" dirty="0"/>
              <a:t> is between </a:t>
            </a:r>
            <a:r>
              <a:rPr lang="en-US" dirty="0" smtClean="0"/>
              <a:t>integers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255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range for </a:t>
            </a:r>
            <a:r>
              <a:rPr lang="en-US" dirty="0" smtClean="0"/>
              <a:t>the alpha channel is </a:t>
            </a:r>
            <a:r>
              <a:rPr lang="en-US" dirty="0"/>
              <a:t>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1.0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rgba(255, 0, 0, 0.5)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4675" y="1752600"/>
            <a:ext cx="1381125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0879" y="5438899"/>
            <a:ext cx="1369721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Down Arrow 9"/>
          <p:cNvSpPr/>
          <p:nvPr/>
        </p:nvSpPr>
        <p:spPr>
          <a:xfrm rot="16200000">
            <a:off x="6710811" y="5481192"/>
            <a:ext cx="294380" cy="457196"/>
          </a:xfrm>
          <a:prstGeom prst="down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HSL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Hue is a degree on the color </a:t>
            </a:r>
            <a:r>
              <a:rPr lang="en-US" dirty="0" smtClean="0"/>
              <a:t>wheel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360</a:t>
            </a:r>
            <a:r>
              <a:rPr lang="en-US" dirty="0"/>
              <a:t>) is </a:t>
            </a:r>
            <a:r>
              <a:rPr lang="en-US" dirty="0" smtClean="0"/>
              <a:t>red,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 smtClean="0"/>
              <a:t> </a:t>
            </a:r>
            <a:r>
              <a:rPr lang="en-US" dirty="0"/>
              <a:t>is green,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240</a:t>
            </a:r>
            <a:r>
              <a:rPr lang="en-US" dirty="0"/>
              <a:t> is blue</a:t>
            </a:r>
            <a:endParaRPr lang="en-US" dirty="0" smtClean="0"/>
          </a:p>
          <a:p>
            <a:r>
              <a:rPr lang="en-US" dirty="0"/>
              <a:t>Saturation is a percentage </a:t>
            </a:r>
            <a:r>
              <a:rPr lang="en-US" dirty="0" smtClean="0"/>
              <a:t>value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the full </a:t>
            </a:r>
            <a:r>
              <a:rPr lang="en-US" dirty="0" smtClean="0"/>
              <a:t>color</a:t>
            </a:r>
          </a:p>
          <a:p>
            <a:r>
              <a:rPr lang="en-US" dirty="0"/>
              <a:t>Lightness is also a </a:t>
            </a:r>
            <a:r>
              <a:rPr lang="en-US" dirty="0" smtClean="0"/>
              <a:t>percentage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0%</a:t>
            </a:r>
            <a:r>
              <a:rPr lang="en-US" dirty="0"/>
              <a:t> is dark (</a:t>
            </a:r>
            <a:r>
              <a:rPr lang="en-US" dirty="0" smtClean="0"/>
              <a:t>black)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</a:t>
            </a:r>
            <a:r>
              <a:rPr lang="en-US" dirty="0"/>
              <a:t> is light (white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</a:t>
            </a:r>
            <a:r>
              <a:rPr lang="en-US" dirty="0"/>
              <a:t> is the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305300"/>
            <a:ext cx="2667000" cy="2000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HSLA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HSLA allows </a:t>
            </a:r>
            <a:r>
              <a:rPr lang="en-US" dirty="0"/>
              <a:t>a fourth value, which sets the Opacity (via the Alpha channel) of the </a:t>
            </a:r>
            <a:r>
              <a:rPr lang="en-US" dirty="0" smtClean="0"/>
              <a:t>element</a:t>
            </a:r>
          </a:p>
          <a:p>
            <a:r>
              <a:rPr lang="en-US" dirty="0"/>
              <a:t>As RGBA is to RGB, HSLA is to </a:t>
            </a:r>
            <a:r>
              <a:rPr lang="en-US" dirty="0" smtClean="0"/>
              <a:t>HSL</a:t>
            </a:r>
          </a:p>
          <a:p>
            <a:r>
              <a:rPr lang="en-US" dirty="0" smtClean="0"/>
              <a:t>Supported </a:t>
            </a:r>
            <a:r>
              <a:rPr lang="en-US" dirty="0"/>
              <a:t>in IE9+, Firefox 3+, Chrome, Safari, and in Opera </a:t>
            </a:r>
            <a:r>
              <a:rPr lang="en-US" dirty="0" smtClean="0"/>
              <a:t>10+</a:t>
            </a:r>
          </a:p>
          <a:p>
            <a:r>
              <a:rPr lang="en-US" dirty="0" smtClean="0"/>
              <a:t>Example: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hsla(0,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50%,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0.5)</a:t>
            </a:r>
          </a:p>
          <a:p>
            <a:pPr lvl="1"/>
            <a:r>
              <a:rPr lang="en-US" dirty="0"/>
              <a:t>Result: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3048000" cy="27572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5284709"/>
            <a:ext cx="2209800" cy="5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9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Color Values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0658" y="28956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45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 smtClean="0"/>
              <a:t>Default Browser Styles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Why Things Look Different on Different Browsers?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125" y="2666999"/>
            <a:ext cx="4857750" cy="3095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14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Default Browser Styles</a:t>
            </a:r>
            <a:endParaRPr lang="bg-BG" dirty="0" smtClean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Browsers have predefined CSS styles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Used when there is no CSS information or any other style information in the document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Caution</a:t>
            </a:r>
            <a:r>
              <a:rPr lang="en-US" dirty="0" smtClean="0"/>
              <a:t>: default styles differ in browsers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paddings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 sizes</a:t>
            </a:r>
            <a:r>
              <a:rPr lang="en-US" dirty="0" smtClean="0"/>
              <a:t> differ most often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Usually developers reset them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029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741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body, h1, p, ul, li { margin: 0; padding: 0;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5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4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Cascade (Precedence)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There are browser, user and author stylesheets with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normal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important</a:t>
            </a:r>
            <a:r>
              <a:rPr lang="en-US" dirty="0" smtClean="0"/>
              <a:t>" declarations</a:t>
            </a:r>
          </a:p>
          <a:p>
            <a:pPr lvl="1">
              <a:defRPr/>
            </a:pPr>
            <a:r>
              <a:rPr lang="en-US" dirty="0" smtClean="0"/>
              <a:t>Browser styles (least priority)</a:t>
            </a:r>
          </a:p>
          <a:p>
            <a:pPr lvl="1">
              <a:defRPr/>
            </a:pPr>
            <a:r>
              <a:rPr lang="en-US" dirty="0" smtClean="0"/>
              <a:t>Normal user styles</a:t>
            </a:r>
          </a:p>
          <a:p>
            <a:pPr lvl="1">
              <a:defRPr/>
            </a:pPr>
            <a:r>
              <a:rPr lang="en-US" dirty="0" smtClean="0"/>
              <a:t>Normal author styles (external, in head, inline)</a:t>
            </a:r>
          </a:p>
          <a:p>
            <a:pPr lvl="1">
              <a:defRPr/>
            </a:pPr>
            <a:r>
              <a:rPr lang="en-US" dirty="0" smtClean="0"/>
              <a:t>Important author styles</a:t>
            </a:r>
          </a:p>
          <a:p>
            <a:pPr lvl="1">
              <a:defRPr/>
            </a:pPr>
            <a:r>
              <a:rPr lang="en-US" dirty="0" smtClean="0"/>
              <a:t>Important user styles (max priority)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36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 color: red !important ;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999946"/>
            <a:ext cx="8458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2"/>
              </a:rPr>
              <a:t>http://www.slideshare.net/maxdesign/css-cascade-1658158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8332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(priority) of the CSS style declarations with the same origin</a:t>
            </a:r>
          </a:p>
          <a:p>
            <a:pPr lvl="1">
              <a:defRPr/>
            </a:pPr>
            <a:r>
              <a:rPr lang="en-US" dirty="0" smtClean="0"/>
              <a:t>Simple calculation: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#id = 100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.class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:pseudo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[attr] = 10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 =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* = 0</a:t>
            </a:r>
          </a:p>
          <a:p>
            <a:pPr lvl="1">
              <a:defRPr/>
            </a:pPr>
            <a:r>
              <a:rPr lang="en-US" dirty="0" smtClean="0"/>
              <a:t>Same number of points? Order matters!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2">
              <a:defRPr/>
            </a:pPr>
            <a:r>
              <a:rPr lang="en-US" sz="2100" dirty="0" smtClean="0">
                <a:hlinkClick r:id="rId2"/>
              </a:rPr>
              <a:t>http://www.smashingmagazine.com/2007/07/27/css-specificity-things-you-should-know/</a:t>
            </a:r>
            <a:r>
              <a:rPr lang="en-US" sz="2100" dirty="0" smtClean="0"/>
              <a:t> </a:t>
            </a:r>
          </a:p>
          <a:p>
            <a:pPr lvl="2">
              <a:defRPr/>
            </a:pPr>
            <a:r>
              <a:rPr lang="en-US" sz="2100" dirty="0" smtClean="0">
                <a:hlinkClick r:id="rId3"/>
              </a:rPr>
              <a:t>http://css.maxdesign.com.au/selectutorial/advanced_conflict.htm</a:t>
            </a: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2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CSS Rules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7539">
            <a:off x="730394" y="942669"/>
            <a:ext cx="7683211" cy="145194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4381500"/>
            <a:ext cx="1905000" cy="1905000"/>
          </a:xfrm>
          <a:prstGeom prst="roundRect">
            <a:avLst>
              <a:gd name="adj" fmla="val 923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7275" y="4097078"/>
            <a:ext cx="2095078" cy="23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CSS documentation at WebPlatform.org: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docs.webplatform.org/wiki/css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 documentation at Mozilla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developer.mozilla.org/en-US/docs/CSS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CSS3 tutorial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hlinkClick r:id="rId4"/>
              </a:rPr>
              <a:t>http://www.w3schools.com/css3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 list of all CSS 2.1 properties is available at </a:t>
            </a:r>
            <a:r>
              <a:rPr lang="en-US" dirty="0" smtClean="0">
                <a:hlinkClick r:id="rId5"/>
              </a:rPr>
              <a:t>http://www.w3.org/TR/CSS2/propidx.html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Overview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69667" y="6400800"/>
            <a:ext cx="3256020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html5course.telerik.com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50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the following page section using HTML and external CSS (no inline styles). Use a table or a definition list (in this case the layout will be different).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09800" y="3039076"/>
            <a:ext cx="4724400" cy="318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767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86868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</a:t>
            </a:r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  <a:tabLst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/>
              <a:t>Create a web page using the </a:t>
            </a:r>
            <a:br>
              <a:rPr lang="en-US" sz="2800" dirty="0"/>
            </a:b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homework-3.png</a:t>
            </a:r>
            <a:r>
              <a:rPr lang="en-US" sz="2800" dirty="0"/>
              <a:t> design and the HTML markup in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homework-3.html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4122" y="2256972"/>
            <a:ext cx="7875756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28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</a:t>
            </a:r>
            <a:r>
              <a:rPr lang="en-US" sz="2800" dirty="0" smtClean="0"/>
              <a:t> the presentation of documents</a:t>
            </a:r>
          </a:p>
          <a:p>
            <a:pPr lvl="1">
              <a:defRPr/>
            </a:pPr>
            <a:r>
              <a:rPr lang="en-US" sz="2800" dirty="0" smtClean="0"/>
              <a:t>Define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sizes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spacing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fonts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layout</a:t>
            </a:r>
            <a:r>
              <a:rPr lang="en-US" sz="2800" dirty="0" smtClean="0"/>
              <a:t>, etc.</a:t>
            </a:r>
          </a:p>
          <a:p>
            <a:pPr lvl="1">
              <a:defRPr/>
            </a:pPr>
            <a:r>
              <a:rPr lang="en-US" sz="2800" dirty="0" smtClean="0"/>
              <a:t>Improve content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accessibility</a:t>
            </a:r>
          </a:p>
          <a:p>
            <a:pPr lvl="1">
              <a:defRPr/>
            </a:pPr>
            <a:r>
              <a:rPr lang="en-US" sz="2800" dirty="0" smtClean="0"/>
              <a:t>Improve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presentation</a:t>
            </a:r>
            <a:r>
              <a:rPr lang="en-US" sz="3000" dirty="0" smtClean="0"/>
              <a:t> tags and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  <a:r>
              <a:rPr lang="en-US" sz="3000" dirty="0" smtClean="0"/>
              <a:t>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sz="3000" dirty="0" smtClean="0"/>
              <a:t>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 (2)</a:t>
            </a:r>
            <a:endParaRPr lang="bg-BG" dirty="0" smtClean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can be applied to any XML document</a:t>
            </a:r>
          </a:p>
          <a:p>
            <a:pPr lvl="1">
              <a:defRPr/>
            </a:pPr>
            <a:r>
              <a:rPr lang="en-US" dirty="0" smtClean="0"/>
              <a:t>Not just to HTML / XHTML</a:t>
            </a:r>
          </a:p>
          <a:p>
            <a:pPr>
              <a:defRPr/>
            </a:pPr>
            <a:r>
              <a:rPr lang="en-US" dirty="0" smtClean="0"/>
              <a:t>CSS can specify different styles for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</a:t>
            </a:r>
          </a:p>
          <a:p>
            <a:pPr lvl="1">
              <a:defRPr/>
            </a:pPr>
            <a:r>
              <a:rPr lang="en-US" dirty="0" smtClean="0"/>
              <a:t>On-screen</a:t>
            </a:r>
          </a:p>
          <a:p>
            <a:pPr lvl="1">
              <a:defRPr/>
            </a:pPr>
            <a:r>
              <a:rPr lang="en-US" dirty="0" smtClean="0"/>
              <a:t>In print</a:t>
            </a:r>
          </a:p>
          <a:p>
            <a:pPr lvl="1">
              <a:defRPr/>
            </a:pPr>
            <a:r>
              <a:rPr lang="en-US" dirty="0" smtClean="0"/>
              <a:t>Handheld, projection, etc.</a:t>
            </a:r>
          </a:p>
          <a:p>
            <a:pPr lvl="1">
              <a:defRPr/>
            </a:pPr>
            <a:r>
              <a:rPr lang="en-US" dirty="0" smtClean="0"/>
              <a:t>… even by voice or Braille-based reader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54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“Cascading”?</a:t>
            </a:r>
            <a:endParaRPr lang="bg-BG" dirty="0" smtClean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Cascade priorities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specificity (weight)</a:t>
            </a:r>
            <a:r>
              <a:rPr lang="en-US" dirty="0" smtClean="0"/>
              <a:t> are calculated and assigned to the rules</a:t>
            </a:r>
          </a:p>
          <a:p>
            <a:pPr lvl="1">
              <a:defRPr/>
            </a:pPr>
            <a:r>
              <a:rPr lang="en-US" dirty="0" smtClean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 smtClean="0"/>
              <a:t>Can override them</a:t>
            </a:r>
          </a:p>
          <a:p>
            <a:pPr lvl="2">
              <a:defRPr/>
            </a:pPr>
            <a:r>
              <a:rPr lang="en-US" dirty="0" smtClean="0"/>
              <a:t>Control via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!important</a:t>
            </a:r>
            <a:r>
              <a:rPr lang="en-US" dirty="0" smtClean="0"/>
              <a:t> rule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3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1270</TotalTime>
  <Words>2769</Words>
  <Application>Microsoft Office PowerPoint</Application>
  <PresentationFormat>On-screen Show (4:3)</PresentationFormat>
  <Paragraphs>552</Paragraphs>
  <Slides>67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Telerik Academy</vt:lpstr>
      <vt:lpstr>CSS Overview </vt:lpstr>
      <vt:lpstr>Table of Contents</vt:lpstr>
      <vt:lpstr>Cascading Style Sheets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"Cascading"? (2)</vt:lpstr>
      <vt:lpstr>Style Inheritance</vt:lpstr>
      <vt:lpstr>Style Sheets Syntax</vt:lpstr>
      <vt:lpstr>Common Selectors</vt:lpstr>
      <vt:lpstr>Selectors</vt:lpstr>
      <vt:lpstr>Primary Selectors</vt:lpstr>
      <vt:lpstr>Nested Selectors</vt:lpstr>
      <vt:lpstr>Nested Selectors (2)</vt:lpstr>
      <vt:lpstr>Common Selectors</vt:lpstr>
      <vt:lpstr>Importing CSS  Into HTML</vt:lpstr>
      <vt:lpstr>Importing CSS Into HTML</vt:lpstr>
      <vt:lpstr>Linking HTML and CSS (2)</vt:lpstr>
      <vt:lpstr>Inline Styles: Example</vt:lpstr>
      <vt:lpstr>Inline Styles: Example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Attribute Selectors</vt:lpstr>
      <vt:lpstr>Attribute Selectors</vt:lpstr>
      <vt:lpstr>Attribute Selectors</vt:lpstr>
      <vt:lpstr>Pseudo Selectors</vt:lpstr>
      <vt:lpstr>Common Pseudo Selectors</vt:lpstr>
      <vt:lpstr>Common Pseudo Selectors</vt:lpstr>
      <vt:lpstr>Structural Pseudo-classes</vt:lpstr>
      <vt:lpstr>Structural Pseudo-classes (2)</vt:lpstr>
      <vt:lpstr>Structural Pseudo-classes (3)</vt:lpstr>
      <vt:lpstr>Structural Selectors</vt:lpstr>
      <vt:lpstr>The UI Element States Pseudo-Classes</vt:lpstr>
      <vt:lpstr>UI Selectors</vt:lpstr>
      <vt:lpstr>Other CSS 3 Selectors</vt:lpstr>
      <vt:lpstr>Other CSS 3 Selectors</vt:lpstr>
      <vt:lpstr>CSS Values</vt:lpstr>
      <vt:lpstr>CSS Values</vt:lpstr>
      <vt:lpstr>Size Values</vt:lpstr>
      <vt:lpstr>Size Values</vt:lpstr>
      <vt:lpstr>Color Values</vt:lpstr>
      <vt:lpstr>RGB Colors</vt:lpstr>
      <vt:lpstr>RGBA Colors</vt:lpstr>
      <vt:lpstr>HSL Colors</vt:lpstr>
      <vt:lpstr>HSLA Colors</vt:lpstr>
      <vt:lpstr>Color Values</vt:lpstr>
      <vt:lpstr>Default Browser Styles</vt:lpstr>
      <vt:lpstr>Default Browser Styles</vt:lpstr>
      <vt:lpstr>CSS Cascade (Precedence)</vt:lpstr>
      <vt:lpstr>CSS Specificity</vt:lpstr>
      <vt:lpstr>CSS Rules Precedence </vt:lpstr>
      <vt:lpstr>CSS References</vt:lpstr>
      <vt:lpstr>CSS Overview 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Svetlin Nakov</dc:creator>
  <cp:keywords>telerik software academy, free courses for developers</cp:keywords>
  <cp:lastModifiedBy>Ivaylo Kenov</cp:lastModifiedBy>
  <cp:revision>317</cp:revision>
  <dcterms:created xsi:type="dcterms:W3CDTF">2007-12-08T16:03:35Z</dcterms:created>
  <dcterms:modified xsi:type="dcterms:W3CDTF">2014-03-31T10:50:15Z</dcterms:modified>
  <cp:category>software engineering</cp:category>
</cp:coreProperties>
</file>