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94" r:id="rId17"/>
    <p:sldId id="295" r:id="rId18"/>
    <p:sldId id="296" r:id="rId19"/>
    <p:sldId id="302" r:id="rId20"/>
    <p:sldId id="301" r:id="rId21"/>
    <p:sldId id="297" r:id="rId22"/>
    <p:sldId id="298" r:id="rId23"/>
    <p:sldId id="299" r:id="rId24"/>
    <p:sldId id="300" r:id="rId25"/>
    <p:sldId id="277" r:id="rId26"/>
    <p:sldId id="275" r:id="rId27"/>
    <p:sldId id="276" r:id="rId28"/>
    <p:sldId id="278" r:id="rId29"/>
    <p:sldId id="279" r:id="rId30"/>
    <p:sldId id="280" r:id="rId31"/>
    <p:sldId id="281" r:id="rId32"/>
    <p:sldId id="283" r:id="rId33"/>
    <p:sldId id="285" r:id="rId34"/>
    <p:sldId id="284" r:id="rId35"/>
    <p:sldId id="282" r:id="rId36"/>
    <p:sldId id="274" r:id="rId37"/>
    <p:sldId id="303" r:id="rId38"/>
    <p:sldId id="305" r:id="rId39"/>
    <p:sldId id="30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43BE4-A3EE-43E1-B3EF-AE87DED6B10F}" type="datetimeFigureOut">
              <a:rPr lang="en-US" smtClean="0"/>
              <a:t>4/29/2014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759BF-4DAC-408E-8E9F-7FA27DAF7943}" type="slidenum">
              <a:rPr lang="en-US" smtClean="0"/>
              <a:t>‹#›</a:t>
            </a:fld>
            <a:endParaRPr lang="en-US"/>
          </a:p>
        </p:txBody>
      </p:sp>
    </p:spTree>
    <p:extLst>
      <p:ext uri="{BB962C8B-B14F-4D97-AF65-F5344CB8AC3E}">
        <p14:creationId xmlns:p14="http://schemas.microsoft.com/office/powerpoint/2010/main" val="693154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p>
        </p:txBody>
      </p:sp>
      <p:sp>
        <p:nvSpPr>
          <p:cNvPr id="5" name="Rectangle 3"/>
          <p:cNvSpPr>
            <a:spLocks noGrp="1" noChangeArrowheads="1"/>
          </p:cNvSpPr>
          <p:nvPr>
            <p:ph type="dt" idx="1"/>
          </p:nvPr>
        </p:nvSpPr>
        <p:spPr>
          <a:ln/>
        </p:spPr>
        <p:txBody>
          <a:bodyPr/>
          <a:lstStyle/>
          <a:p>
            <a:r>
              <a:rPr lang="en-US"/>
              <a:t>07/16/96</a:t>
            </a:r>
          </a:p>
        </p:txBody>
      </p:sp>
      <p:sp>
        <p:nvSpPr>
          <p:cNvPr id="6" name="Rectangle 6"/>
          <p:cNvSpPr>
            <a:spLocks noGrp="1" noChangeArrowheads="1"/>
          </p:cNvSpPr>
          <p:nvPr>
            <p:ph type="ftr" sz="quarter" idx="4"/>
          </p:nvPr>
        </p:nvSpPr>
        <p:spPr>
          <a:ln/>
        </p:spPr>
        <p:txBody>
          <a:bodyPr/>
          <a:lstStyle/>
          <a:p>
            <a:r>
              <a:rPr lang="en-US"/>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688BB38-30F5-41CC-B3AE-0385BE4C0B15}" type="slidenum">
              <a:rPr lang="en-US"/>
              <a:pPr/>
              <a:t>3</a:t>
            </a:fld>
            <a:r>
              <a:rPr lang="en-US"/>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667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a:t>
            </a:r>
          </a:p>
        </p:txBody>
      </p:sp>
      <p:sp>
        <p:nvSpPr>
          <p:cNvPr id="5" name="Rectangle 3"/>
          <p:cNvSpPr>
            <a:spLocks noGrp="1" noChangeArrowheads="1"/>
          </p:cNvSpPr>
          <p:nvPr>
            <p:ph type="dt" idx="1"/>
          </p:nvPr>
        </p:nvSpPr>
        <p:spPr>
          <a:ln/>
        </p:spPr>
        <p:txBody>
          <a:bodyPr/>
          <a:lstStyle/>
          <a:p>
            <a:r>
              <a:rPr lang="en-US"/>
              <a:t>07/16/96</a:t>
            </a:r>
          </a:p>
        </p:txBody>
      </p:sp>
      <p:sp>
        <p:nvSpPr>
          <p:cNvPr id="6" name="Rectangle 6"/>
          <p:cNvSpPr>
            <a:spLocks noGrp="1" noChangeArrowheads="1"/>
          </p:cNvSpPr>
          <p:nvPr>
            <p:ph type="ftr" sz="quarter" idx="4"/>
          </p:nvPr>
        </p:nvSpPr>
        <p:spPr>
          <a:ln/>
        </p:spPr>
        <p:txBody>
          <a:bodyPr/>
          <a:lstStyle/>
          <a:p>
            <a:r>
              <a:rPr lang="en-US"/>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7</a:t>
            </a:fld>
            <a:r>
              <a:rPr lang="en-US"/>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80638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9759BF-4DAC-408E-8E9F-7FA27DAF7943}" type="slidenum">
              <a:rPr lang="en-US" smtClean="0"/>
              <a:t>18</a:t>
            </a:fld>
            <a:endParaRPr lang="en-US"/>
          </a:p>
        </p:txBody>
      </p:sp>
    </p:spTree>
    <p:extLst>
      <p:ext uri="{BB962C8B-B14F-4D97-AF65-F5344CB8AC3E}">
        <p14:creationId xmlns:p14="http://schemas.microsoft.com/office/powerpoint/2010/main" val="2957254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smtClean="0"/>
              <a:t>Insert a Picture Here</a:t>
            </a:r>
            <a:endParaRPr lang="en-US"/>
          </a:p>
        </p:txBody>
      </p:sp>
    </p:spTree>
    <p:extLst>
      <p:ext uri="{BB962C8B-B14F-4D97-AF65-F5344CB8AC3E}">
        <p14:creationId xmlns:p14="http://schemas.microsoft.com/office/powerpoint/2010/main" val="1115704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8AEC6E43-7403-455D-8B20-EABD661447E1}" type="slidenum">
              <a:rPr lang="en-US" smtClean="0"/>
              <a:t>‹#›</a:t>
            </a:fld>
            <a:endParaRPr lang="en-US"/>
          </a:p>
        </p:txBody>
      </p:sp>
    </p:spTree>
    <p:extLst>
      <p:ext uri="{BB962C8B-B14F-4D97-AF65-F5344CB8AC3E}">
        <p14:creationId xmlns:p14="http://schemas.microsoft.com/office/powerpoint/2010/main" val="28166104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8AEC6E43-7403-455D-8B20-EABD661447E1}" type="slidenum">
              <a:rPr lang="en-US" smtClean="0"/>
              <a:t>‹#›</a:t>
            </a:fld>
            <a:endParaRPr lang="en-US"/>
          </a:p>
        </p:txBody>
      </p:sp>
    </p:spTree>
    <p:extLst>
      <p:ext uri="{BB962C8B-B14F-4D97-AF65-F5344CB8AC3E}">
        <p14:creationId xmlns:p14="http://schemas.microsoft.com/office/powerpoint/2010/main" val="159656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28732345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smtClean="0">
                <a:solidFill>
                  <a:schemeClr val="tx1">
                    <a:lumMod val="75000"/>
                  </a:schemeClr>
                </a:solidFill>
                <a:effectLst>
                  <a:reflection blurRad="6350" stA="55000" endA="300" endPos="45500" dir="5400000" sy="-100000" algn="bl" rotWithShape="0"/>
                </a:effectLst>
              </a:rPr>
              <a:t>?</a:t>
            </a:r>
            <a:endParaRPr lang="en-US" sz="9600" b="1">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smtClean="0">
                <a:solidFill>
                  <a:srgbClr val="FFBF8B"/>
                </a:solidFill>
                <a:effectLst>
                  <a:reflection blurRad="6350" stA="55000" endA="300" endPos="45500" dir="5400000" sy="-100000" algn="bl" rotWithShape="0"/>
                </a:effectLst>
                <a:latin typeface="Cambria" pitchFamily="18" charset="0"/>
              </a:rPr>
              <a:t>?</a:t>
            </a:r>
            <a:endParaRPr lang="en-US" sz="12000" b="1">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smtClean="0">
                <a:solidFill>
                  <a:schemeClr val="accent5">
                    <a:lumMod val="60000"/>
                    <a:lumOff val="40000"/>
                  </a:schemeClr>
                </a:solidFill>
                <a:effectLst>
                  <a:reflection blurRad="6350" stA="55000" endA="300" endPos="45500" dir="5400000" sy="-100000" algn="bl" rotWithShape="0"/>
                </a:effectLst>
              </a:rPr>
              <a:t>?</a:t>
            </a:r>
            <a:endParaRPr lang="en-US" sz="880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smtClean="0">
                <a:solidFill>
                  <a:srgbClr val="FF831D"/>
                </a:solidFill>
                <a:effectLst>
                  <a:reflection blurRad="6350" stA="55000" endA="300" endPos="45500" dir="5400000" sy="-100000" algn="bl" rotWithShape="0"/>
                </a:effectLst>
              </a:rPr>
              <a:t>?</a:t>
            </a:r>
            <a:endParaRPr lang="en-US" sz="11500" b="1">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smtClean="0">
                <a:solidFill>
                  <a:schemeClr val="tx2">
                    <a:lumMod val="75000"/>
                  </a:schemeClr>
                </a:solidFill>
                <a:effectLst>
                  <a:reflection blurRad="6350" stA="55000" endA="300" endPos="45500" dir="5400000" sy="-100000" algn="bl" rotWithShape="0"/>
                </a:effectLst>
              </a:rPr>
              <a:t>?</a:t>
            </a:r>
            <a:endParaRPr lang="en-US" sz="560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smtClean="0">
                <a:solidFill>
                  <a:srgbClr val="FF4A37"/>
                </a:solidFill>
                <a:effectLst>
                  <a:reflection blurRad="6350" stA="60000" endA="900" endPos="60000" dist="29997" dir="5400000" sy="-100000" algn="bl" rotWithShape="0"/>
                </a:effectLst>
              </a:rPr>
              <a:t>?</a:t>
            </a:r>
            <a:endParaRPr lang="en-US" sz="960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smtClean="0">
                <a:solidFill>
                  <a:schemeClr val="tx2">
                    <a:lumMod val="40000"/>
                    <a:lumOff val="60000"/>
                  </a:schemeClr>
                </a:solidFill>
                <a:effectLst>
                  <a:reflection blurRad="6350" stA="55000" endA="300" endPos="45500" dir="5400000" sy="-100000" algn="bl" rotWithShape="0"/>
                </a:effectLst>
              </a:rPr>
              <a:t>?</a:t>
            </a:r>
            <a:endParaRPr lang="en-US" sz="360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smtClean="0">
                <a:solidFill>
                  <a:srgbClr val="9966FF"/>
                </a:solidFill>
                <a:effectLst>
                  <a:reflection blurRad="6350" stA="55000" endA="300" endPos="45500" dir="5400000" sy="-100000" algn="bl" rotWithShape="0"/>
                </a:effectLst>
              </a:rPr>
              <a:t>?</a:t>
            </a:r>
            <a:endParaRPr lang="en-US" sz="660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smtClean="0">
                <a:solidFill>
                  <a:srgbClr val="FF6699"/>
                </a:solidFill>
                <a:effectLst>
                  <a:reflection blurRad="6350" stA="55000" endA="300" endPos="45500" dir="5400000" sy="-100000" algn="bl" rotWithShape="0"/>
                </a:effectLst>
              </a:rPr>
              <a:t>?</a:t>
            </a:r>
            <a:endParaRPr lang="en-US" sz="440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smtClean="0">
                <a:solidFill>
                  <a:schemeClr val="tx2">
                    <a:lumMod val="40000"/>
                    <a:lumOff val="60000"/>
                  </a:schemeClr>
                </a:solidFill>
                <a:effectLst>
                  <a:reflection blurRad="6350" stA="55000" endA="300" endPos="45500" dir="5400000" sy="-100000" algn="bl" rotWithShape="0"/>
                </a:effectLst>
              </a:rPr>
              <a:t>?</a:t>
            </a:r>
            <a:endParaRPr lang="en-US" sz="360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smtClean="0">
                <a:solidFill>
                  <a:schemeClr val="accent4">
                    <a:lumMod val="60000"/>
                    <a:lumOff val="40000"/>
                  </a:schemeClr>
                </a:solidFill>
                <a:effectLst>
                  <a:reflection blurRad="6350" stA="55000" endA="300" endPos="45500" dir="5400000" sy="-100000" algn="bl" rotWithShape="0"/>
                </a:effectLst>
              </a:rPr>
              <a:t>?</a:t>
            </a:r>
            <a:endParaRPr lang="en-US" sz="400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extLst>
      <p:ext uri="{BB962C8B-B14F-4D97-AF65-F5344CB8AC3E}">
        <p14:creationId xmlns:p14="http://schemas.microsoft.com/office/powerpoint/2010/main" val="34555034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kursove-uroci-knigi-obuchenie-programirane-web-design-csharp.info/" TargetMode="External"/><Relationship Id="rId13" Type="http://schemas.openxmlformats.org/officeDocument/2006/relationships/hyperlink" Target="http://mvccourse.telerik.com/" TargetMode="External"/><Relationship Id="rId18" Type="http://schemas.openxmlformats.org/officeDocument/2006/relationships/hyperlink" Target="http://algoacademy.telerik.com/" TargetMode="Externa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hyperlink" Target="http://mobiledevcourse.telerik.com/" TargetMode="External"/><Relationship Id="rId7" Type="http://schemas.openxmlformats.org/officeDocument/2006/relationships/hyperlink" Target="http://forums.academy.telerik.com/" TargetMode="External"/><Relationship Id="rId12" Type="http://schemas.openxmlformats.org/officeDocument/2006/relationships/hyperlink" Target="http://schoolacademy.telerik.com/" TargetMode="External"/><Relationship Id="rId17" Type="http://schemas.openxmlformats.org/officeDocument/2006/relationships/hyperlink" Target="http://codecourse.telerik.com/" TargetMode="External"/><Relationship Id="rId25" Type="http://schemas.openxmlformats.org/officeDocument/2006/relationships/hyperlink" Target="http://csharpfundamentals.telerik.com/" TargetMode="External"/><Relationship Id="rId2" Type="http://schemas.openxmlformats.org/officeDocument/2006/relationships/slideLayout" Target="../slideLayouts/slideLayout2.xml"/><Relationship Id="rId16" Type="http://schemas.openxmlformats.org/officeDocument/2006/relationships/hyperlink" Target="http://www.nakov.com/" TargetMode="External"/><Relationship Id="rId20" Type="http://schemas.openxmlformats.org/officeDocument/2006/relationships/hyperlink" Target="http://academy.telerik.com/" TargetMode="Externa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html5course.telerik.com/" TargetMode="External"/><Relationship Id="rId24" Type="http://schemas.openxmlformats.org/officeDocument/2006/relationships/hyperlink" Target="http://www.nikolay.it/" TargetMode="External"/><Relationship Id="rId5" Type="http://schemas.openxmlformats.org/officeDocument/2006/relationships/slideLayout" Target="../slideLayouts/slideLayout5.xml"/><Relationship Id="rId15" Type="http://schemas.openxmlformats.org/officeDocument/2006/relationships/hyperlink" Target="http://www.bgcoder.com/" TargetMode="External"/><Relationship Id="rId23" Type="http://schemas.openxmlformats.org/officeDocument/2006/relationships/hyperlink" Target="http://www.minkov.it/" TargetMode="External"/><Relationship Id="rId28" Type="http://schemas.openxmlformats.org/officeDocument/2006/relationships/image" Target="../media/image3.png"/><Relationship Id="rId10" Type="http://schemas.openxmlformats.org/officeDocument/2006/relationships/hyperlink" Target="http://seocourse.telerik.com/" TargetMode="External"/><Relationship Id="rId19" Type="http://schemas.openxmlformats.org/officeDocument/2006/relationships/hyperlink" Target="http://aspnetcourse.telerik.com/" TargetMode="External"/><Relationship Id="rId4" Type="http://schemas.openxmlformats.org/officeDocument/2006/relationships/slideLayout" Target="../slideLayouts/slideLayout4.xml"/><Relationship Id="rId9" Type="http://schemas.openxmlformats.org/officeDocument/2006/relationships/hyperlink" Target="http://www.telerik-kids.com/" TargetMode="External"/><Relationship Id="rId14" Type="http://schemas.openxmlformats.org/officeDocument/2006/relationships/hyperlink" Target="http://clouddevcourse.telerik.com/" TargetMode="External"/><Relationship Id="rId22" Type="http://schemas.openxmlformats.org/officeDocument/2006/relationships/hyperlink" Target="http://www.introprogramming.info/" TargetMode="External"/><Relationship Id="rId27" Type="http://schemas.openxmlformats.org/officeDocument/2006/relationships/image" Target="../media/image2.png"/><Relationship Id="rId30"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105401" y="304800"/>
            <a:ext cx="1816798" cy="331718"/>
            <a:chOff x="1236228" y="1523999"/>
            <a:chExt cx="4351212" cy="3261410"/>
          </a:xfrm>
          <a:solidFill>
            <a:schemeClr val="bg1"/>
          </a:solidFill>
        </p:grpSpPr>
        <p:sp>
          <p:nvSpPr>
            <p:cNvPr id="10" name="TextBox 9">
              <a:hlinkClick r:id="rId7" tooltip="Форум за програмиране и уеб дизайн - дискусии, съвети, въпроси и отговори @ Софтуерна академия на Телерик"/>
            </p:cNvPr>
            <p:cNvSpPr txBox="1"/>
            <p:nvPr userDrawn="1"/>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11" name="TextBox 10">
              <a:hlinkClick r:id="rId8"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12" name="TextBox 11">
              <a:hlinkClick r:id="rId9" tooltip="Програмиране за деца - безплатно в Телерик кидс академия"/>
            </p:cNvPr>
            <p:cNvSpPr txBox="1"/>
            <p:nvPr userDrawn="1"/>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10" tooltip="Безплатен SEO курс - оптимизация за търсачки, уроци по SEO"/>
            </p:cNvPr>
            <p:cNvSpPr txBox="1"/>
            <p:nvPr userDrawn="1"/>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4" name="TextBox 13">
              <a:hlinkClick r:id="rId11"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5" name="TextBox 14">
              <a:hlinkClick r:id="rId12" tooltip="Училищна софтуерна академия - безплатни уроци по програмиране и уеб дизайн"/>
            </p:cNvPr>
            <p:cNvSpPr txBox="1"/>
            <p:nvPr userDrawn="1"/>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6" name="TextBox 15">
              <a:hlinkClick r:id="rId13" tooltip="Безплатен курс &quot;Програмиране с ASP.NET MVC&quot; - уеб технологии, бази данни, C#, .NET, ASP.NET MVC"/>
            </p:cNvPr>
            <p:cNvSpPr txBox="1"/>
            <p:nvPr userDrawn="1"/>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8" name="TextBox 17">
              <a:hlinkClick r:id="rId14"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9" name="TextBox 18">
              <a:hlinkClick r:id="rId15" tooltip="BG Coder - онлайн състезателна система - тренировки за състезания по програмиране - online judge"/>
            </p:cNvPr>
            <p:cNvSpPr txBox="1"/>
            <p:nvPr userDrawn="1"/>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20" name="TextBox 19">
              <a:hlinkClick r:id="rId16"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21" name="TextBox 20">
              <a:hlinkClick r:id="rId17"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22" name="TextBox 21">
              <a:hlinkClick r:id="rId18"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23" name="TextBox 22">
              <a:hlinkClick r:id="rId19"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4" name="TextBox 23">
              <a:hlinkClick r:id="rId20"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1"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6" name="TextBox 25">
              <a:hlinkClick r:id="rId22"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7" name="TextBox 26">
              <a:hlinkClick r:id="rId23"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8" name="TextBox 27">
              <a:hlinkClick r:id="rId24"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31" name="TextBox 30">
              <a:hlinkClick r:id="rId25" tooltip="безплатен C# курс в софтуерната академия на Наков"/>
            </p:cNvPr>
            <p:cNvSpPr txBox="1"/>
            <p:nvPr userDrawn="1"/>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pic>
        <p:nvPicPr>
          <p:cNvPr id="1026" name="Picture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Telerik Academy for Software Engineers - http://academy.telerik.com" title="Telerik Software Academy"/>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9751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hyperlink" Target="http://academy.teleri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Using Objects</a:t>
            </a:r>
            <a:endParaRPr lang="en-US"/>
          </a:p>
        </p:txBody>
      </p:sp>
      <p:sp>
        <p:nvSpPr>
          <p:cNvPr id="5" name="Subtitle 4"/>
          <p:cNvSpPr>
            <a:spLocks noGrp="1"/>
          </p:cNvSpPr>
          <p:nvPr>
            <p:ph type="subTitle" idx="1"/>
          </p:nvPr>
        </p:nvSpPr>
        <p:spPr/>
        <p:txBody>
          <a:bodyPr/>
          <a:lstStyle/>
          <a:p>
            <a:r>
              <a:rPr lang="en-US" dirty="0" smtClean="0"/>
              <a:t>Objects, Properties, Primitive and Reference Types</a:t>
            </a:r>
            <a:endParaRPr lang="en-US" dirty="0"/>
          </a:p>
        </p:txBody>
      </p:sp>
      <p:pic>
        <p:nvPicPr>
          <p:cNvPr id="1026" name="Picture 2" descr="http://t3.gstatic.com/images?q=tbn:ANd9GcRlRqxwXr5WUgPhehVCB759WhQJoE58vky-qTP_LOTwXvrPUuCya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446" y="4717922"/>
            <a:ext cx="3711354" cy="1759078"/>
          </a:xfrm>
          <a:prstGeom prst="roundRect">
            <a:avLst>
              <a:gd name="adj" fmla="val 7310"/>
            </a:avLst>
          </a:prstGeom>
          <a:noFill/>
          <a:extLst>
            <a:ext uri="{909E8E84-426E-40DD-AFC4-6F175D3DCCD1}">
              <a14:hiddenFill xmlns:a14="http://schemas.microsoft.com/office/drawing/2010/main">
                <a:solidFill>
                  <a:srgbClr val="FFFFFF"/>
                </a:solidFill>
              </a14:hiddenFill>
            </a:ext>
          </a:extLst>
        </p:spPr>
      </p:pic>
      <p:pic>
        <p:nvPicPr>
          <p:cNvPr id="2050" name="Picture 2" descr="objects icon"/>
          <p:cNvPicPr>
            <a:picLocks noChangeAspect="1" noChangeArrowheads="1"/>
          </p:cNvPicPr>
          <p:nvPr/>
        </p:nvPicPr>
        <p:blipFill rotWithShape="1">
          <a:blip r:embed="rId3">
            <a:extLst>
              <a:ext uri="{28A0092B-C50C-407E-A947-70E740481C1C}">
                <a14:useLocalDpi xmlns:a14="http://schemas.microsoft.com/office/drawing/2010/main" val="0"/>
              </a:ext>
            </a:extLst>
          </a:blip>
          <a:srcRect l="2214" t="32373" r="2971" b="11034"/>
          <a:stretch/>
        </p:blipFill>
        <p:spPr bwMode="auto">
          <a:xfrm>
            <a:off x="756000" y="981000"/>
            <a:ext cx="3168000" cy="18909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 Placeholder 6"/>
          <p:cNvSpPr>
            <a:spLocks noGrp="1"/>
          </p:cNvSpPr>
          <p:nvPr/>
        </p:nvSpPr>
        <p:spPr>
          <a:xfrm>
            <a:off x="429086" y="5726668"/>
            <a:ext cx="3990513" cy="400110"/>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Learning &amp; Development Team</a:t>
            </a:r>
            <a:endParaRPr lang="en-US" dirty="0"/>
          </a:p>
        </p:txBody>
      </p:sp>
      <p:sp>
        <p:nvSpPr>
          <p:cNvPr id="18" name="Text Placeholder 7"/>
          <p:cNvSpPr>
            <a:spLocks noGrp="1"/>
          </p:cNvSpPr>
          <p:nvPr/>
        </p:nvSpPr>
        <p:spPr>
          <a:xfrm>
            <a:off x="429087" y="6031468"/>
            <a:ext cx="3990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4"/>
              </a:rPr>
              <a:t>http://academy.telerik.com</a:t>
            </a:r>
            <a:r>
              <a:rPr lang="en-US" dirty="0" smtClean="0"/>
              <a:t> </a:t>
            </a:r>
            <a:endParaRPr lang="en-US" dirty="0"/>
          </a:p>
        </p:txBody>
      </p:sp>
      <p:sp>
        <p:nvSpPr>
          <p:cNvPr id="19" name="Text Placeholder 13"/>
          <p:cNvSpPr>
            <a:spLocks noGrp="1"/>
          </p:cNvSpPr>
          <p:nvPr/>
        </p:nvSpPr>
        <p:spPr>
          <a:xfrm>
            <a:off x="429087" y="5352025"/>
            <a:ext cx="3990513" cy="461665"/>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Software Academy</a:t>
            </a:r>
            <a:endParaRPr lang="en-US" dirty="0"/>
          </a:p>
        </p:txBody>
      </p:sp>
    </p:spTree>
    <p:extLst>
      <p:ext uri="{BB962C8B-B14F-4D97-AF65-F5344CB8AC3E}">
        <p14:creationId xmlns:p14="http://schemas.microsoft.com/office/powerpoint/2010/main" val="3762000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idx="1"/>
          </p:nvPr>
        </p:nvSpPr>
        <p:spPr>
          <a:xfrm>
            <a:off x="228600" y="1066800"/>
            <a:ext cx="8686800" cy="5459413"/>
          </a:xfrm>
        </p:spPr>
        <p:txBody>
          <a:bodyPr/>
          <a:lstStyle/>
          <a:p>
            <a:pPr>
              <a:lnSpc>
                <a:spcPct val="100000"/>
              </a:lnSpc>
            </a:pPr>
            <a:r>
              <a:rPr kumimoji="0" lang="en-US"/>
              <a:t>An </a:t>
            </a:r>
            <a:r>
              <a:rPr kumimoji="0" lang="en-US">
                <a:solidFill>
                  <a:schemeClr val="accent5">
                    <a:lumMod val="20000"/>
                    <a:lumOff val="80000"/>
                  </a:schemeClr>
                </a:solidFill>
              </a:rPr>
              <a:t>object</a:t>
            </a:r>
            <a:r>
              <a:rPr kumimoji="0" lang="en-US"/>
              <a:t> is a concrete </a:t>
            </a:r>
            <a:r>
              <a:rPr kumimoji="0" lang="en-US">
                <a:solidFill>
                  <a:schemeClr val="accent5">
                    <a:lumMod val="20000"/>
                    <a:lumOff val="80000"/>
                  </a:schemeClr>
                </a:solidFill>
              </a:rPr>
              <a:t>instance</a:t>
            </a:r>
            <a:r>
              <a:rPr kumimoji="0" lang="en-US"/>
              <a:t> of a particular class </a:t>
            </a:r>
          </a:p>
          <a:p>
            <a:pPr>
              <a:lnSpc>
                <a:spcPct val="100000"/>
              </a:lnSpc>
            </a:pPr>
            <a:r>
              <a:rPr kumimoji="0" lang="en-US"/>
              <a:t>Creating an object from a class is called </a:t>
            </a:r>
            <a:r>
              <a:rPr kumimoji="0" lang="en-US">
                <a:solidFill>
                  <a:schemeClr val="accent5">
                    <a:lumMod val="20000"/>
                    <a:lumOff val="80000"/>
                  </a:schemeClr>
                </a:solidFill>
              </a:rPr>
              <a:t>instantiation</a:t>
            </a:r>
          </a:p>
          <a:p>
            <a:pPr>
              <a:lnSpc>
                <a:spcPct val="100000"/>
              </a:lnSpc>
            </a:pPr>
            <a:r>
              <a:rPr kumimoji="0" lang="en-US"/>
              <a:t>Objects have state</a:t>
            </a:r>
          </a:p>
          <a:p>
            <a:pPr lvl="1">
              <a:lnSpc>
                <a:spcPct val="100000"/>
              </a:lnSpc>
            </a:pPr>
            <a:r>
              <a:rPr kumimoji="0" lang="en-US"/>
              <a:t>Set of values associated to their attributes</a:t>
            </a:r>
          </a:p>
          <a:p>
            <a:pPr>
              <a:lnSpc>
                <a:spcPct val="100000"/>
              </a:lnSpc>
            </a:pPr>
            <a:r>
              <a:rPr kumimoji="0" lang="en-US"/>
              <a:t>Example:</a:t>
            </a:r>
          </a:p>
          <a:p>
            <a:pPr lvl="1">
              <a:lnSpc>
                <a:spcPct val="100000"/>
              </a:lnSpc>
            </a:pPr>
            <a:r>
              <a:rPr kumimoji="0" lang="en-US"/>
              <a:t>Class: </a:t>
            </a:r>
            <a:r>
              <a:rPr kumimoji="0" lang="en-US">
                <a:latin typeface="Consolas" pitchFamily="49" charset="0"/>
                <a:cs typeface="Consolas" pitchFamily="49" charset="0"/>
              </a:rPr>
              <a:t>Account</a:t>
            </a:r>
          </a:p>
          <a:p>
            <a:pPr lvl="1">
              <a:lnSpc>
                <a:spcPct val="100000"/>
              </a:lnSpc>
            </a:pPr>
            <a:r>
              <a:rPr kumimoji="0" lang="en-US"/>
              <a:t>Objects: Ivan's account, Peter's account</a:t>
            </a:r>
          </a:p>
        </p:txBody>
      </p:sp>
    </p:spTree>
    <p:extLst>
      <p:ext uri="{BB962C8B-B14F-4D97-AF65-F5344CB8AC3E}">
        <p14:creationId xmlns:p14="http://schemas.microsoft.com/office/powerpoint/2010/main" val="384642641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t>Objects – Example</a:t>
            </a:r>
            <a:endParaRPr lang="bg-BG"/>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6043675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JavaScript Objects Overview</a:t>
            </a:r>
            <a:endParaRPr lang="en-US" dirty="0"/>
          </a:p>
        </p:txBody>
      </p:sp>
      <p:sp>
        <p:nvSpPr>
          <p:cNvPr id="5" name="Subtitle 4"/>
          <p:cNvSpPr>
            <a:spLocks noGrp="1"/>
          </p:cNvSpPr>
          <p:nvPr>
            <p:ph type="subTitle" idx="1"/>
          </p:nvPr>
        </p:nvSpPr>
        <p:spPr>
          <a:xfrm>
            <a:off x="609600" y="3850480"/>
            <a:ext cx="7924800" cy="569120"/>
          </a:xfrm>
        </p:spPr>
        <p:txBody>
          <a:bodyPr/>
          <a:lstStyle/>
          <a:p>
            <a:r>
              <a:rPr lang="en-US" smtClean="0"/>
              <a:t>What are Objects?</a:t>
            </a:r>
            <a:endParaRPr lang="en-US"/>
          </a:p>
        </p:txBody>
      </p:sp>
    </p:spTree>
    <p:extLst>
      <p:ext uri="{BB962C8B-B14F-4D97-AF65-F5344CB8AC3E}">
        <p14:creationId xmlns:p14="http://schemas.microsoft.com/office/powerpoint/2010/main" val="2116640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Objects Overview</a:t>
            </a:r>
            <a:endParaRPr lang="en-US"/>
          </a:p>
        </p:txBody>
      </p:sp>
      <p:sp>
        <p:nvSpPr>
          <p:cNvPr id="5" name="Content Placeholder 4"/>
          <p:cNvSpPr>
            <a:spLocks noGrp="1"/>
          </p:cNvSpPr>
          <p:nvPr>
            <p:ph idx="1"/>
          </p:nvPr>
        </p:nvSpPr>
        <p:spPr>
          <a:xfrm>
            <a:off x="228600" y="838200"/>
            <a:ext cx="8686800" cy="5791200"/>
          </a:xfrm>
        </p:spPr>
        <p:txBody>
          <a:bodyPr/>
          <a:lstStyle/>
          <a:p>
            <a:pPr>
              <a:lnSpc>
                <a:spcPct val="100000"/>
              </a:lnSpc>
            </a:pPr>
            <a:r>
              <a:rPr lang="en-US" dirty="0" smtClean="0"/>
              <a:t>JavaScript </a:t>
            </a:r>
            <a:r>
              <a:rPr lang="en-US" dirty="0"/>
              <a:t>is designed on a simple object-based </a:t>
            </a:r>
            <a:r>
              <a:rPr lang="en-US" dirty="0" smtClean="0"/>
              <a:t>paradigm</a:t>
            </a:r>
          </a:p>
          <a:p>
            <a:pPr lvl="1">
              <a:lnSpc>
                <a:spcPct val="100000"/>
              </a:lnSpc>
            </a:pPr>
            <a:r>
              <a:rPr lang="en-US" dirty="0" smtClean="0"/>
              <a:t>An </a:t>
            </a:r>
            <a:r>
              <a:rPr lang="en-US" dirty="0"/>
              <a:t>object is a collection of </a:t>
            </a:r>
            <a:r>
              <a:rPr lang="en-US" dirty="0" smtClean="0"/>
              <a:t>properties</a:t>
            </a:r>
          </a:p>
          <a:p>
            <a:pPr>
              <a:lnSpc>
                <a:spcPct val="100000"/>
              </a:lnSpc>
            </a:pPr>
            <a:r>
              <a:rPr lang="en-US" dirty="0" smtClean="0"/>
              <a:t>An object </a:t>
            </a:r>
            <a:r>
              <a:rPr lang="en-US" dirty="0"/>
              <a:t>property is association between a name and a </a:t>
            </a:r>
            <a:r>
              <a:rPr lang="en-US" dirty="0" smtClean="0"/>
              <a:t>value</a:t>
            </a:r>
          </a:p>
          <a:p>
            <a:pPr lvl="1">
              <a:lnSpc>
                <a:spcPct val="100000"/>
              </a:lnSpc>
            </a:pPr>
            <a:r>
              <a:rPr lang="en-US" dirty="0" smtClean="0"/>
              <a:t>A </a:t>
            </a:r>
            <a:r>
              <a:rPr lang="en-US" dirty="0"/>
              <a:t>value of property can </a:t>
            </a:r>
            <a:r>
              <a:rPr lang="en-US" dirty="0" smtClean="0"/>
              <a:t>be either </a:t>
            </a:r>
            <a:r>
              <a:rPr lang="en-US" dirty="0"/>
              <a:t>a </a:t>
            </a:r>
            <a:r>
              <a:rPr lang="en-US" dirty="0" smtClean="0">
                <a:solidFill>
                  <a:schemeClr val="accent5">
                    <a:lumMod val="20000"/>
                    <a:lumOff val="80000"/>
                  </a:schemeClr>
                </a:solidFill>
              </a:rPr>
              <a:t>method</a:t>
            </a:r>
            <a:r>
              <a:rPr lang="en-US" dirty="0" smtClean="0"/>
              <a:t> (function) or a </a:t>
            </a:r>
            <a:r>
              <a:rPr lang="en-US" dirty="0" smtClean="0">
                <a:solidFill>
                  <a:schemeClr val="accent5">
                    <a:lumMod val="20000"/>
                    <a:lumOff val="80000"/>
                  </a:schemeClr>
                </a:solidFill>
              </a:rPr>
              <a:t>field</a:t>
            </a:r>
            <a:r>
              <a:rPr lang="en-US" dirty="0" smtClean="0"/>
              <a:t> (variable)</a:t>
            </a:r>
          </a:p>
          <a:p>
            <a:pPr>
              <a:lnSpc>
                <a:spcPct val="100000"/>
              </a:lnSpc>
            </a:pPr>
            <a:r>
              <a:rPr lang="en-US" dirty="0" smtClean="0"/>
              <a:t>Lots of predefined objects available in JS</a:t>
            </a:r>
          </a:p>
          <a:p>
            <a:pPr lvl="1">
              <a:lnSpc>
                <a:spcPct val="100000"/>
              </a:lnSpc>
            </a:pPr>
            <a:r>
              <a:rPr lang="en-US" dirty="0" smtClean="0"/>
              <a:t>Math, document, window, etc…</a:t>
            </a:r>
          </a:p>
          <a:p>
            <a:pPr>
              <a:lnSpc>
                <a:spcPct val="100000"/>
              </a:lnSpc>
            </a:pPr>
            <a:r>
              <a:rPr lang="en-US" dirty="0" smtClean="0"/>
              <a:t>Objects can be created by the developer</a:t>
            </a:r>
            <a:endParaRPr lang="en-US" dirty="0"/>
          </a:p>
        </p:txBody>
      </p:sp>
    </p:spTree>
    <p:extLst>
      <p:ext uri="{BB962C8B-B14F-4D97-AF65-F5344CB8AC3E}">
        <p14:creationId xmlns:p14="http://schemas.microsoft.com/office/powerpoint/2010/main" val="2607465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Object Properties</a:t>
            </a:r>
            <a:endParaRPr lang="en-US"/>
          </a:p>
        </p:txBody>
      </p:sp>
      <p:sp>
        <p:nvSpPr>
          <p:cNvPr id="5" name="Content Placeholder 4"/>
          <p:cNvSpPr>
            <a:spLocks noGrp="1"/>
          </p:cNvSpPr>
          <p:nvPr>
            <p:ph idx="1"/>
          </p:nvPr>
        </p:nvSpPr>
        <p:spPr>
          <a:xfrm>
            <a:off x="228600" y="1785258"/>
            <a:ext cx="8686800" cy="2221992"/>
          </a:xfrm>
        </p:spPr>
        <p:txBody>
          <a:bodyPr/>
          <a:lstStyle/>
          <a:p>
            <a:pPr>
              <a:lnSpc>
                <a:spcPct val="95000"/>
              </a:lnSpc>
            </a:pPr>
            <a:r>
              <a:rPr lang="en-US" dirty="0" smtClean="0"/>
              <a:t>Each </a:t>
            </a:r>
            <a:r>
              <a:rPr lang="en-US" dirty="0"/>
              <a:t>o</a:t>
            </a:r>
            <a:r>
              <a:rPr lang="en-US" dirty="0" smtClean="0"/>
              <a:t>bject has </a:t>
            </a:r>
            <a:r>
              <a:rPr lang="en-US" dirty="0" smtClean="0">
                <a:solidFill>
                  <a:schemeClr val="accent5">
                    <a:lumMod val="20000"/>
                    <a:lumOff val="80000"/>
                  </a:schemeClr>
                </a:solidFill>
              </a:rPr>
              <a:t>properties</a:t>
            </a:r>
          </a:p>
          <a:p>
            <a:pPr lvl="1">
              <a:lnSpc>
                <a:spcPct val="95000"/>
              </a:lnSpc>
            </a:pPr>
            <a:r>
              <a:rPr lang="en-US" dirty="0" smtClean="0"/>
              <a:t>Properties are variables attached to the object</a:t>
            </a:r>
            <a:endParaRPr lang="en-US" dirty="0"/>
          </a:p>
          <a:p>
            <a:pPr lvl="1">
              <a:lnSpc>
                <a:spcPct val="95000"/>
              </a:lnSpc>
            </a:pPr>
            <a:r>
              <a:rPr lang="en-US" dirty="0" smtClean="0"/>
              <a:t>Properties </a:t>
            </a:r>
            <a:r>
              <a:rPr lang="en-US" dirty="0"/>
              <a:t>of an object </a:t>
            </a:r>
            <a:r>
              <a:rPr lang="en-US" dirty="0" smtClean="0"/>
              <a:t>can be accessed with </a:t>
            </a:r>
            <a:r>
              <a:rPr lang="en-US" dirty="0"/>
              <a:t>a </a:t>
            </a:r>
            <a:r>
              <a:rPr lang="en-US" dirty="0" smtClean="0"/>
              <a:t>dot-notation</a:t>
            </a:r>
            <a:r>
              <a:rPr lang="en-US" dirty="0"/>
              <a:t>:</a:t>
            </a:r>
          </a:p>
        </p:txBody>
      </p:sp>
      <p:sp>
        <p:nvSpPr>
          <p:cNvPr id="7" name="Text Placeholder 5"/>
          <p:cNvSpPr txBox="1">
            <a:spLocks/>
          </p:cNvSpPr>
          <p:nvPr/>
        </p:nvSpPr>
        <p:spPr>
          <a:xfrm>
            <a:off x="632178" y="4232802"/>
            <a:ext cx="787964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t>var arrStr = arr</a:t>
            </a:r>
            <a:r>
              <a:rPr lang="en-US" noProof="1" smtClean="0">
                <a:solidFill>
                  <a:schemeClr val="tx1">
                    <a:lumMod val="20000"/>
                    <a:lumOff val="80000"/>
                  </a:schemeClr>
                </a:solidFill>
              </a:rPr>
              <a:t>.join(", ")</a:t>
            </a:r>
            <a:r>
              <a:rPr lang="en-US" noProof="1" smtClean="0"/>
              <a:t>; // property </a:t>
            </a:r>
            <a:r>
              <a:rPr lang="en-US" noProof="1" smtClean="0">
                <a:solidFill>
                  <a:schemeClr val="tx1">
                    <a:lumMod val="20000"/>
                    <a:lumOff val="80000"/>
                  </a:schemeClr>
                </a:solidFill>
              </a:rPr>
              <a:t>join</a:t>
            </a:r>
            <a:r>
              <a:rPr lang="en-US" noProof="1" smtClean="0"/>
              <a:t> of Array</a:t>
            </a:r>
          </a:p>
          <a:p>
            <a:r>
              <a:rPr lang="en-US" noProof="1" smtClean="0"/>
              <a:t>var length = arr</a:t>
            </a:r>
            <a:r>
              <a:rPr lang="en-US" noProof="1" smtClean="0">
                <a:solidFill>
                  <a:schemeClr val="tx1">
                    <a:lumMod val="20000"/>
                    <a:lumOff val="80000"/>
                  </a:schemeClr>
                </a:solidFill>
              </a:rPr>
              <a:t>.length</a:t>
            </a:r>
            <a:r>
              <a:rPr lang="en-US" noProof="1" smtClean="0"/>
              <a:t>;  // property </a:t>
            </a:r>
            <a:r>
              <a:rPr lang="en-US" noProof="1" smtClean="0">
                <a:solidFill>
                  <a:schemeClr val="tx1">
                    <a:lumMod val="20000"/>
                    <a:lumOff val="80000"/>
                  </a:schemeClr>
                </a:solidFill>
              </a:rPr>
              <a:t>length</a:t>
            </a:r>
            <a:r>
              <a:rPr lang="en-US" noProof="1" smtClean="0"/>
              <a:t> of Array</a:t>
            </a:r>
          </a:p>
          <a:p>
            <a:r>
              <a:rPr lang="en-US" noProof="1" smtClean="0"/>
              <a:t>var words = text.</a:t>
            </a:r>
            <a:r>
              <a:rPr lang="en-US" noProof="1" smtClean="0">
                <a:solidFill>
                  <a:schemeClr val="tx1">
                    <a:lumMod val="20000"/>
                    <a:lumOff val="80000"/>
                  </a:schemeClr>
                </a:solidFill>
              </a:rPr>
              <a:t>split(" ")</a:t>
            </a:r>
            <a:r>
              <a:rPr lang="en-US" noProof="1" smtClean="0"/>
              <a:t>;</a:t>
            </a:r>
            <a:endParaRPr lang="en-US" noProof="1"/>
          </a:p>
        </p:txBody>
      </p:sp>
    </p:spTree>
    <p:extLst>
      <p:ext uri="{BB962C8B-B14F-4D97-AF65-F5344CB8AC3E}">
        <p14:creationId xmlns:p14="http://schemas.microsoft.com/office/powerpoint/2010/main" val="217341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Objects and Properties</a:t>
            </a:r>
            <a:endParaRPr lang="en-US"/>
          </a:p>
        </p:txBody>
      </p:sp>
      <p:sp>
        <p:nvSpPr>
          <p:cNvPr id="3" name="Subtitle 2"/>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389439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1971" y="2166221"/>
            <a:ext cx="5900058" cy="1622779"/>
          </a:xfrm>
        </p:spPr>
        <p:txBody>
          <a:bodyPr/>
          <a:lstStyle/>
          <a:p>
            <a:r>
              <a:rPr lang="en-US" dirty="0" smtClean="0"/>
              <a:t>Reference and Primitive Types</a:t>
            </a:r>
            <a:endParaRPr lang="bg-BG" dirty="0"/>
          </a:p>
        </p:txBody>
      </p:sp>
      <p:sp>
        <p:nvSpPr>
          <p:cNvPr id="3" name="Subtitle 2"/>
          <p:cNvSpPr>
            <a:spLocks noGrp="1"/>
          </p:cNvSpPr>
          <p:nvPr>
            <p:ph type="subTitle" idx="1"/>
          </p:nvPr>
        </p:nvSpPr>
        <p:spPr>
          <a:xfrm>
            <a:off x="609600" y="3861366"/>
            <a:ext cx="7924800" cy="569120"/>
          </a:xfrm>
        </p:spPr>
        <p:txBody>
          <a:bodyPr/>
          <a:lstStyle/>
          <a:p>
            <a:r>
              <a:rPr lang="en-US" smtClean="0"/>
              <a:t>The Types in JavaScript</a:t>
            </a:r>
            <a:endParaRPr lang="bg-BG"/>
          </a:p>
        </p:txBody>
      </p:sp>
    </p:spTree>
    <p:extLst>
      <p:ext uri="{BB962C8B-B14F-4D97-AF65-F5344CB8AC3E}">
        <p14:creationId xmlns:p14="http://schemas.microsoft.com/office/powerpoint/2010/main" val="482687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76200"/>
            <a:ext cx="7086600" cy="838200"/>
          </a:xfrm>
        </p:spPr>
        <p:txBody>
          <a:bodyPr/>
          <a:lstStyle/>
          <a:p>
            <a:r>
              <a:rPr lang="en-US" dirty="0" smtClean="0"/>
              <a:t>Reference and Primitive Types</a:t>
            </a:r>
            <a:endParaRPr lang="bg-BG" dirty="0"/>
          </a:p>
        </p:txBody>
      </p:sp>
      <p:sp>
        <p:nvSpPr>
          <p:cNvPr id="5" name="Content Placeholder 4"/>
          <p:cNvSpPr>
            <a:spLocks noGrp="1"/>
          </p:cNvSpPr>
          <p:nvPr>
            <p:ph idx="1"/>
          </p:nvPr>
        </p:nvSpPr>
        <p:spPr>
          <a:xfrm>
            <a:off x="228600" y="909000"/>
            <a:ext cx="8686800" cy="5742170"/>
          </a:xfrm>
        </p:spPr>
        <p:txBody>
          <a:bodyPr/>
          <a:lstStyle/>
          <a:p>
            <a:pPr>
              <a:lnSpc>
                <a:spcPct val="100000"/>
              </a:lnSpc>
            </a:pPr>
            <a:r>
              <a:rPr lang="en-US" sz="3000" dirty="0" smtClean="0"/>
              <a:t>JavaScript is a typeless language</a:t>
            </a:r>
          </a:p>
          <a:p>
            <a:pPr lvl="1">
              <a:lnSpc>
                <a:spcPct val="100000"/>
              </a:lnSpc>
            </a:pPr>
            <a:r>
              <a:rPr lang="en-US" sz="2800" dirty="0" smtClean="0"/>
              <a:t>Variables don’t have type, but their values do</a:t>
            </a:r>
          </a:p>
          <a:p>
            <a:pPr>
              <a:lnSpc>
                <a:spcPct val="100000"/>
              </a:lnSpc>
            </a:pPr>
            <a:r>
              <a:rPr lang="en-US" sz="3000" dirty="0" smtClean="0"/>
              <a:t>JavaScript has </a:t>
            </a:r>
            <a:r>
              <a:rPr lang="en-US" sz="3000" dirty="0" smtClean="0">
                <a:solidFill>
                  <a:schemeClr val="accent5">
                    <a:lumMod val="20000"/>
                    <a:lumOff val="80000"/>
                  </a:schemeClr>
                </a:solidFill>
              </a:rPr>
              <a:t>six</a:t>
            </a:r>
            <a:r>
              <a:rPr lang="en-US" sz="3000" dirty="0" smtClean="0"/>
              <a:t> different types:</a:t>
            </a:r>
          </a:p>
          <a:p>
            <a:pPr lvl="1">
              <a:lnSpc>
                <a:spcPct val="100000"/>
              </a:lnSpc>
            </a:pP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Number</a:t>
            </a:r>
            <a:r>
              <a:rPr lang="en-US" sz="2800" dirty="0" smtClean="0"/>
              <a:t>,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String</a:t>
            </a:r>
            <a:r>
              <a:rPr lang="en-US" sz="2800" dirty="0" smtClean="0"/>
              <a:t>,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Boolean</a:t>
            </a:r>
            <a:r>
              <a:rPr lang="en-US" sz="2800" dirty="0" smtClean="0"/>
              <a:t>,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Null</a:t>
            </a:r>
            <a:r>
              <a:rPr lang="en-US" sz="2800" dirty="0" smtClean="0"/>
              <a:t>,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sz="2800" dirty="0" smtClean="0">
                <a:solidFill>
                  <a:schemeClr val="accent5">
                    <a:lumMod val="20000"/>
                    <a:lumOff val="80000"/>
                  </a:schemeClr>
                </a:solidFill>
              </a:rPr>
              <a:t> </a:t>
            </a:r>
            <a:r>
              <a:rPr lang="en-US" sz="2800" dirty="0" smtClean="0"/>
              <a:t>and </a:t>
            </a:r>
            <a:r>
              <a:rPr lang="en-US" sz="2800" dirty="0" smtClean="0">
                <a:solidFill>
                  <a:schemeClr val="accent5">
                    <a:lumMod val="20000"/>
                    <a:lumOff val="80000"/>
                  </a:schemeClr>
                </a:solidFill>
                <a:latin typeface="Consolas" panose="020B0609020204030204" pitchFamily="49" charset="0"/>
                <a:cs typeface="Consolas" panose="020B0609020204030204" pitchFamily="49" charset="0"/>
              </a:rPr>
              <a:t>Object</a:t>
            </a:r>
          </a:p>
          <a:p>
            <a:pPr>
              <a:lnSpc>
                <a:spcPct val="100000"/>
              </a:lnSpc>
            </a:pPr>
            <a:r>
              <a:rPr lang="en-US" sz="3000" dirty="0" smtClean="0">
                <a:solidFill>
                  <a:schemeClr val="accent5">
                    <a:lumMod val="20000"/>
                    <a:lumOff val="80000"/>
                  </a:schemeClr>
                </a:solidFill>
                <a:latin typeface="Consolas" panose="020B0609020204030204" pitchFamily="49" charset="0"/>
                <a:cs typeface="Consolas" panose="020B0609020204030204" pitchFamily="49" charset="0"/>
              </a:rPr>
              <a:t>Object</a:t>
            </a:r>
            <a:r>
              <a:rPr lang="en-US" sz="3000" dirty="0" smtClean="0">
                <a:solidFill>
                  <a:schemeClr val="accent5">
                    <a:lumMod val="20000"/>
                    <a:lumOff val="80000"/>
                  </a:schemeClr>
                </a:solidFill>
              </a:rPr>
              <a:t> </a:t>
            </a:r>
            <a:r>
              <a:rPr lang="en-US" sz="3000" dirty="0" smtClean="0"/>
              <a:t>is the only </a:t>
            </a:r>
            <a:r>
              <a:rPr lang="en-US" sz="3000" dirty="0" smtClean="0">
                <a:solidFill>
                  <a:schemeClr val="accent5">
                    <a:lumMod val="20000"/>
                    <a:lumOff val="80000"/>
                  </a:schemeClr>
                </a:solidFill>
              </a:rPr>
              <a:t>reference</a:t>
            </a:r>
            <a:r>
              <a:rPr lang="en-US" sz="3000" dirty="0" smtClean="0"/>
              <a:t> type</a:t>
            </a:r>
          </a:p>
          <a:p>
            <a:pPr lvl="1">
              <a:lnSpc>
                <a:spcPct val="100000"/>
              </a:lnSpc>
            </a:pPr>
            <a:r>
              <a:rPr lang="en-US" sz="2800" dirty="0" smtClean="0"/>
              <a:t>Copied by </a:t>
            </a:r>
            <a:r>
              <a:rPr lang="en-US" sz="2800" dirty="0" smtClean="0">
                <a:solidFill>
                  <a:schemeClr val="accent5">
                    <a:lumMod val="20000"/>
                    <a:lumOff val="80000"/>
                  </a:schemeClr>
                </a:solidFill>
              </a:rPr>
              <a:t>reference</a:t>
            </a:r>
          </a:p>
          <a:p>
            <a:pPr>
              <a:lnSpc>
                <a:spcPct val="100000"/>
              </a:lnSpc>
            </a:pPr>
            <a:r>
              <a:rPr lang="en-US" sz="3000" dirty="0">
                <a:solidFill>
                  <a:schemeClr val="accent5">
                    <a:lumMod val="20000"/>
                    <a:lumOff val="80000"/>
                  </a:schemeClr>
                </a:solidFill>
                <a:latin typeface="Consolas" panose="020B0609020204030204" pitchFamily="49" charset="0"/>
                <a:cs typeface="Consolas" panose="020B0609020204030204" pitchFamily="49" charset="0"/>
              </a:rPr>
              <a:t>Number</a:t>
            </a:r>
            <a:r>
              <a:rPr lang="en-US" sz="3000" dirty="0"/>
              <a:t>, </a:t>
            </a:r>
            <a:r>
              <a:rPr lang="en-US" sz="3000" dirty="0">
                <a:solidFill>
                  <a:schemeClr val="accent5">
                    <a:lumMod val="20000"/>
                    <a:lumOff val="80000"/>
                  </a:schemeClr>
                </a:solidFill>
                <a:latin typeface="Consolas" panose="020B0609020204030204" pitchFamily="49" charset="0"/>
                <a:cs typeface="Consolas" panose="020B0609020204030204" pitchFamily="49" charset="0"/>
              </a:rPr>
              <a:t>String</a:t>
            </a:r>
            <a:r>
              <a:rPr lang="en-US" sz="3000" dirty="0"/>
              <a:t>, </a:t>
            </a:r>
            <a:r>
              <a:rPr lang="en-US" sz="3000" dirty="0">
                <a:solidFill>
                  <a:schemeClr val="accent5">
                    <a:lumMod val="20000"/>
                    <a:lumOff val="80000"/>
                  </a:schemeClr>
                </a:solidFill>
                <a:latin typeface="Consolas" panose="020B0609020204030204" pitchFamily="49" charset="0"/>
                <a:cs typeface="Consolas" panose="020B0609020204030204" pitchFamily="49" charset="0"/>
              </a:rPr>
              <a:t>Boolean</a:t>
            </a:r>
            <a:r>
              <a:rPr lang="en-US" sz="3000" dirty="0"/>
              <a:t>, </a:t>
            </a:r>
            <a:r>
              <a:rPr lang="en-US" sz="3000" dirty="0">
                <a:solidFill>
                  <a:schemeClr val="accent5">
                    <a:lumMod val="20000"/>
                    <a:lumOff val="80000"/>
                  </a:schemeClr>
                </a:solidFill>
                <a:latin typeface="Consolas" panose="020B0609020204030204" pitchFamily="49" charset="0"/>
                <a:cs typeface="Consolas" panose="020B0609020204030204" pitchFamily="49" charset="0"/>
              </a:rPr>
              <a:t>Null</a:t>
            </a:r>
            <a:r>
              <a:rPr lang="en-US" sz="3000" dirty="0"/>
              <a:t>, </a:t>
            </a:r>
            <a:r>
              <a:rPr lang="en-US" sz="3000"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sz="3000" dirty="0" smtClean="0">
                <a:solidFill>
                  <a:schemeClr val="accent5">
                    <a:lumMod val="20000"/>
                    <a:lumOff val="80000"/>
                  </a:schemeClr>
                </a:solidFill>
              </a:rPr>
              <a:t> </a:t>
            </a:r>
            <a:r>
              <a:rPr lang="en-US" sz="3000" dirty="0" smtClean="0"/>
              <a:t>are </a:t>
            </a:r>
            <a:r>
              <a:rPr lang="en-US" sz="3000" dirty="0" smtClean="0">
                <a:solidFill>
                  <a:schemeClr val="accent5">
                    <a:lumMod val="20000"/>
                    <a:lumOff val="80000"/>
                  </a:schemeClr>
                </a:solidFill>
              </a:rPr>
              <a:t>primitive</a:t>
            </a:r>
            <a:r>
              <a:rPr lang="en-US" sz="3000" dirty="0" smtClean="0"/>
              <a:t> types</a:t>
            </a:r>
          </a:p>
          <a:p>
            <a:pPr lvl="1">
              <a:lnSpc>
                <a:spcPct val="100000"/>
              </a:lnSpc>
            </a:pPr>
            <a:r>
              <a:rPr lang="en-US" sz="2800" dirty="0" smtClean="0"/>
              <a:t>Copied by </a:t>
            </a:r>
            <a:r>
              <a:rPr lang="en-US" sz="2800" dirty="0" smtClean="0">
                <a:solidFill>
                  <a:schemeClr val="accent5">
                    <a:lumMod val="20000"/>
                    <a:lumOff val="80000"/>
                  </a:schemeClr>
                </a:solidFill>
              </a:rPr>
              <a:t>value</a:t>
            </a:r>
          </a:p>
        </p:txBody>
      </p:sp>
    </p:spTree>
    <p:extLst>
      <p:ext uri="{BB962C8B-B14F-4D97-AF65-F5344CB8AC3E}">
        <p14:creationId xmlns:p14="http://schemas.microsoft.com/office/powerpoint/2010/main" val="1349474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Reference and </a:t>
            </a:r>
            <a:r>
              <a:rPr lang="en-US" sz="3800" dirty="0" smtClean="0"/>
              <a:t>Primitive Types (2)</a:t>
            </a:r>
            <a:endParaRPr lang="bg-BG" sz="3800" dirty="0"/>
          </a:p>
        </p:txBody>
      </p:sp>
      <p:sp>
        <p:nvSpPr>
          <p:cNvPr id="3" name="Content Placeholder 2"/>
          <p:cNvSpPr>
            <a:spLocks noGrp="1"/>
          </p:cNvSpPr>
          <p:nvPr>
            <p:ph idx="1"/>
          </p:nvPr>
        </p:nvSpPr>
        <p:spPr>
          <a:xfrm>
            <a:off x="228600" y="1133856"/>
            <a:ext cx="8686800" cy="2267712"/>
          </a:xfrm>
        </p:spPr>
        <p:txBody>
          <a:bodyPr/>
          <a:lstStyle/>
          <a:p>
            <a:r>
              <a:rPr lang="en-US" dirty="0" smtClean="0"/>
              <a:t>The primitive types are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Boolean</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Number</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String</a:t>
            </a:r>
            <a:r>
              <a:rPr lang="en-US" dirty="0" smtClean="0"/>
              <a: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Undefined</a:t>
            </a:r>
            <a:r>
              <a:rPr lang="en-US" dirty="0" smtClean="0"/>
              <a:t> and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Null</a:t>
            </a:r>
          </a:p>
          <a:p>
            <a:pPr lvl="1"/>
            <a:r>
              <a:rPr lang="en-US" dirty="0" smtClean="0"/>
              <a:t>All the other types are actually of type object</a:t>
            </a:r>
          </a:p>
          <a:p>
            <a:pPr lvl="2"/>
            <a:r>
              <a:rPr lang="en-US" dirty="0" smtClean="0"/>
              <a:t>Including arrays, dates, custom types, etc…</a:t>
            </a:r>
          </a:p>
        </p:txBody>
      </p:sp>
      <p:sp>
        <p:nvSpPr>
          <p:cNvPr id="4" name="Text Placeholder 5"/>
          <p:cNvSpPr txBox="1">
            <a:spLocks/>
          </p:cNvSpPr>
          <p:nvPr/>
        </p:nvSpPr>
        <p:spPr>
          <a:xfrm>
            <a:off x="441156" y="3719050"/>
            <a:ext cx="8280000" cy="107721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spcBef>
                <a:spcPts val="600"/>
              </a:spcBef>
            </a:pPr>
            <a:r>
              <a:rPr lang="en-US" sz="1800" dirty="0" smtClean="0"/>
              <a:t>console.log(typeof </a:t>
            </a:r>
            <a:r>
              <a:rPr lang="en-US" sz="1800" dirty="0">
                <a:solidFill>
                  <a:schemeClr val="accent5">
                    <a:lumMod val="20000"/>
                    <a:lumOff val="80000"/>
                  </a:schemeClr>
                </a:solidFill>
              </a:rPr>
              <a:t>new</a:t>
            </a:r>
            <a:r>
              <a:rPr lang="en-US" sz="1800" dirty="0" smtClean="0"/>
              <a:t> </a:t>
            </a:r>
            <a:r>
              <a:rPr lang="en-US" sz="1800" dirty="0" smtClean="0">
                <a:solidFill>
                  <a:schemeClr val="accent5">
                    <a:lumMod val="20000"/>
                    <a:lumOff val="80000"/>
                  </a:schemeClr>
                </a:solidFill>
              </a:rPr>
              <a:t>Object()</a:t>
            </a:r>
            <a:r>
              <a:rPr lang="en-US" sz="1800" dirty="0" smtClean="0"/>
              <a:t> === typeof </a:t>
            </a:r>
            <a:r>
              <a:rPr lang="en-US" sz="1800" dirty="0">
                <a:solidFill>
                  <a:schemeClr val="accent5">
                    <a:lumMod val="20000"/>
                    <a:lumOff val="80000"/>
                  </a:schemeClr>
                </a:solidFill>
              </a:rPr>
              <a:t>new</a:t>
            </a:r>
            <a:r>
              <a:rPr lang="en-US" sz="1800" dirty="0" smtClean="0"/>
              <a:t> </a:t>
            </a:r>
            <a:r>
              <a:rPr lang="en-US" sz="1800" dirty="0">
                <a:solidFill>
                  <a:schemeClr val="accent5">
                    <a:lumMod val="20000"/>
                    <a:lumOff val="80000"/>
                  </a:schemeClr>
                </a:solidFill>
              </a:rPr>
              <a:t>Array</a:t>
            </a:r>
            <a:r>
              <a:rPr lang="en-US" sz="1800" dirty="0" smtClean="0">
                <a:solidFill>
                  <a:schemeClr val="accent5">
                    <a:lumMod val="20000"/>
                    <a:lumOff val="80000"/>
                  </a:schemeClr>
                </a:solidFill>
              </a:rPr>
              <a:t>()</a:t>
            </a:r>
            <a:r>
              <a:rPr lang="en-US" sz="1800" dirty="0" smtClean="0"/>
              <a:t>); // true</a:t>
            </a:r>
          </a:p>
          <a:p>
            <a:pPr>
              <a:spcBef>
                <a:spcPts val="600"/>
              </a:spcBef>
            </a:pPr>
            <a:r>
              <a:rPr lang="en-US" sz="1800" dirty="0"/>
              <a:t>console.log(typeof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Object() </a:t>
            </a:r>
            <a:r>
              <a:rPr lang="en-US" sz="1800" dirty="0"/>
              <a:t>=== 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Date</a:t>
            </a:r>
            <a:r>
              <a:rPr lang="en-US" sz="1800" dirty="0" smtClean="0">
                <a:solidFill>
                  <a:schemeClr val="accent5">
                    <a:lumMod val="20000"/>
                    <a:lumOff val="80000"/>
                  </a:schemeClr>
                </a:solidFill>
              </a:rPr>
              <a:t>()</a:t>
            </a:r>
            <a:r>
              <a:rPr lang="en-US" sz="1800" dirty="0" smtClean="0"/>
              <a:t>); // true</a:t>
            </a:r>
            <a:endParaRPr lang="en-US" sz="1800" dirty="0"/>
          </a:p>
          <a:p>
            <a:pPr>
              <a:spcBef>
                <a:spcPts val="600"/>
              </a:spcBef>
            </a:pPr>
            <a:r>
              <a:rPr lang="en-US" sz="1800" dirty="0" smtClean="0"/>
              <a:t>console.log(typeof </a:t>
            </a:r>
            <a:r>
              <a:rPr lang="en-US" sz="1800" dirty="0">
                <a:solidFill>
                  <a:schemeClr val="accent5">
                    <a:lumMod val="20000"/>
                    <a:lumOff val="80000"/>
                  </a:schemeClr>
                </a:solidFill>
              </a:rPr>
              <a:t>new</a:t>
            </a:r>
            <a:r>
              <a:rPr lang="en-US" sz="1800" dirty="0" smtClean="0"/>
              <a:t> </a:t>
            </a:r>
            <a:r>
              <a:rPr lang="en-US" sz="1800" dirty="0">
                <a:solidFill>
                  <a:schemeClr val="accent5">
                    <a:lumMod val="20000"/>
                    <a:lumOff val="80000"/>
                  </a:schemeClr>
                </a:solidFill>
              </a:rPr>
              <a:t>Array() </a:t>
            </a:r>
            <a:r>
              <a:rPr lang="en-US" sz="1800" dirty="0"/>
              <a:t>=== typeof </a:t>
            </a:r>
            <a:r>
              <a:rPr lang="en-US" sz="1800" dirty="0">
                <a:solidFill>
                  <a:schemeClr val="accent5">
                    <a:lumMod val="20000"/>
                    <a:lumOff val="80000"/>
                  </a:schemeClr>
                </a:solidFill>
              </a:rPr>
              <a:t>new</a:t>
            </a:r>
            <a:r>
              <a:rPr lang="en-US" sz="1800" dirty="0"/>
              <a:t> </a:t>
            </a:r>
            <a:r>
              <a:rPr lang="en-US" sz="1800" dirty="0">
                <a:solidFill>
                  <a:schemeClr val="accent5">
                    <a:lumMod val="20000"/>
                    <a:lumOff val="80000"/>
                  </a:schemeClr>
                </a:solidFill>
              </a:rPr>
              <a:t>Date</a:t>
            </a:r>
            <a:r>
              <a:rPr lang="en-US" sz="1800" dirty="0" smtClean="0">
                <a:solidFill>
                  <a:schemeClr val="accent5">
                    <a:lumMod val="20000"/>
                    <a:lumOff val="80000"/>
                  </a:schemeClr>
                </a:solidFill>
              </a:rPr>
              <a:t>()</a:t>
            </a:r>
            <a:r>
              <a:rPr lang="en-US" sz="1800" dirty="0" smtClean="0"/>
              <a:t>);</a:t>
            </a:r>
            <a:r>
              <a:rPr lang="en-US" sz="1800" dirty="0"/>
              <a:t> </a:t>
            </a:r>
            <a:r>
              <a:rPr lang="en-US" sz="1800" dirty="0" smtClean="0"/>
              <a:t>// true </a:t>
            </a:r>
            <a:endParaRPr lang="en-US" sz="1800" dirty="0"/>
          </a:p>
        </p:txBody>
      </p:sp>
      <p:sp>
        <p:nvSpPr>
          <p:cNvPr id="5" name="Content Placeholder 2"/>
          <p:cNvSpPr txBox="1">
            <a:spLocks/>
          </p:cNvSpPr>
          <p:nvPr/>
        </p:nvSpPr>
        <p:spPr>
          <a:xfrm>
            <a:off x="225552" y="5053584"/>
            <a:ext cx="8686800" cy="1319784"/>
          </a:xfrm>
          <a:prstGeom prst="rect">
            <a:avLst/>
          </a:prstGeom>
        </p:spPr>
        <p:txBody>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All types derive from object</a:t>
            </a:r>
          </a:p>
          <a:p>
            <a:pPr lvl="1"/>
            <a:r>
              <a:rPr lang="en-US" dirty="0" smtClean="0"/>
              <a:t>Their type is object</a:t>
            </a:r>
          </a:p>
        </p:txBody>
      </p:sp>
    </p:spTree>
    <p:extLst>
      <p:ext uri="{BB962C8B-B14F-4D97-AF65-F5344CB8AC3E}">
        <p14:creationId xmlns:p14="http://schemas.microsoft.com/office/powerpoint/2010/main" val="4257382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Primitive and </a:t>
            </a:r>
            <a:br>
              <a:rPr lang="en-US" dirty="0" smtClean="0"/>
            </a:br>
            <a:r>
              <a:rPr lang="en-US" dirty="0" smtClean="0"/>
              <a:t>Reference Types</a:t>
            </a:r>
            <a:endParaRPr lang="en-US" dirty="0"/>
          </a:p>
        </p:txBody>
      </p:sp>
      <p:sp>
        <p:nvSpPr>
          <p:cNvPr id="8" name="Subtitle 7"/>
          <p:cNvSpPr>
            <a:spLocks noGrp="1"/>
          </p:cNvSpPr>
          <p:nvPr>
            <p:ph type="subTitle" idx="1"/>
          </p:nvPr>
        </p:nvSpPr>
        <p:spPr>
          <a:xfrm>
            <a:off x="609600" y="3890104"/>
            <a:ext cx="7924800" cy="569120"/>
          </a:xfrm>
        </p:spPr>
        <p:txBody>
          <a:bodyPr/>
          <a:lstStyle/>
          <a:p>
            <a:r>
              <a:rPr lang="en-US" dirty="0" smtClean="0"/>
              <a:t>Live Demo</a:t>
            </a:r>
            <a:endParaRPr lang="en-US" dirty="0"/>
          </a:p>
        </p:txBody>
      </p:sp>
    </p:spTree>
    <p:extLst>
      <p:ext uri="{BB962C8B-B14F-4D97-AF65-F5344CB8AC3E}">
        <p14:creationId xmlns:p14="http://schemas.microsoft.com/office/powerpoint/2010/main" val="1741877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of Contents</a:t>
            </a:r>
            <a:endParaRPr lang="en-US"/>
          </a:p>
        </p:txBody>
      </p:sp>
      <p:sp>
        <p:nvSpPr>
          <p:cNvPr id="3" name="Content Placeholder 2"/>
          <p:cNvSpPr>
            <a:spLocks noGrp="1"/>
          </p:cNvSpPr>
          <p:nvPr>
            <p:ph idx="1"/>
          </p:nvPr>
        </p:nvSpPr>
        <p:spPr>
          <a:xfrm>
            <a:off x="228600" y="1390650"/>
            <a:ext cx="8686800" cy="5314950"/>
          </a:xfrm>
        </p:spPr>
        <p:txBody>
          <a:bodyPr/>
          <a:lstStyle/>
          <a:p>
            <a:r>
              <a:rPr lang="en-US" dirty="0"/>
              <a:t>Classes and Objects</a:t>
            </a:r>
          </a:p>
          <a:p>
            <a:r>
              <a:rPr lang="en-US" dirty="0"/>
              <a:t>JavaScript Objects Overview</a:t>
            </a:r>
          </a:p>
          <a:p>
            <a:r>
              <a:rPr lang="en-US" dirty="0"/>
              <a:t>Reference and Primitive Types</a:t>
            </a:r>
          </a:p>
          <a:p>
            <a:r>
              <a:rPr lang="en-US" dirty="0"/>
              <a:t>JSON </a:t>
            </a:r>
            <a:r>
              <a:rPr lang="en-US" dirty="0" smtClean="0"/>
              <a:t>Objects</a:t>
            </a:r>
            <a:endParaRPr lang="en-US" dirty="0"/>
          </a:p>
          <a:p>
            <a:r>
              <a:rPr lang="en-US" dirty="0"/>
              <a:t>JavaScript Object Properties</a:t>
            </a:r>
          </a:p>
          <a:p>
            <a:r>
              <a:rPr lang="en-US" dirty="0"/>
              <a:t>Associative Arrays</a:t>
            </a:r>
            <a:endParaRPr lang="en-US" dirty="0" smtClean="0"/>
          </a:p>
        </p:txBody>
      </p:sp>
    </p:spTree>
    <p:extLst>
      <p:ext uri="{BB962C8B-B14F-4D97-AF65-F5344CB8AC3E}">
        <p14:creationId xmlns:p14="http://schemas.microsoft.com/office/powerpoint/2010/main" val="2905109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Types</a:t>
            </a:r>
            <a:endParaRPr lang="bg-BG" dirty="0"/>
          </a:p>
        </p:txBody>
      </p:sp>
      <p:sp>
        <p:nvSpPr>
          <p:cNvPr id="3" name="Content Placeholder 2"/>
          <p:cNvSpPr>
            <a:spLocks noGrp="1"/>
          </p:cNvSpPr>
          <p:nvPr>
            <p:ph idx="1"/>
          </p:nvPr>
        </p:nvSpPr>
        <p:spPr>
          <a:xfrm>
            <a:off x="228600" y="733800"/>
            <a:ext cx="8686800" cy="5791200"/>
          </a:xfrm>
        </p:spPr>
        <p:txBody>
          <a:bodyPr/>
          <a:lstStyle/>
          <a:p>
            <a:pPr>
              <a:lnSpc>
                <a:spcPct val="100000"/>
              </a:lnSpc>
            </a:pPr>
            <a:r>
              <a:rPr lang="en-US" dirty="0" smtClean="0"/>
              <a:t>Primitive types are passed </a:t>
            </a:r>
            <a:r>
              <a:rPr lang="en-US" dirty="0" smtClean="0">
                <a:solidFill>
                  <a:schemeClr val="accent5">
                    <a:lumMod val="20000"/>
                    <a:lumOff val="80000"/>
                  </a:schemeClr>
                </a:solidFill>
              </a:rPr>
              <a:t>by value</a:t>
            </a:r>
          </a:p>
          <a:p>
            <a:pPr lvl="1">
              <a:lnSpc>
                <a:spcPct val="100000"/>
              </a:lnSpc>
            </a:pPr>
            <a:r>
              <a:rPr lang="en-US" dirty="0" smtClean="0"/>
              <a:t>When passed as argument</a:t>
            </a:r>
          </a:p>
          <a:p>
            <a:pPr lvl="2">
              <a:lnSpc>
                <a:spcPct val="100000"/>
              </a:lnSpc>
            </a:pPr>
            <a:r>
              <a:rPr lang="en-US" sz="3000" dirty="0" smtClean="0"/>
              <a:t>New memory is allocated (in the stack)</a:t>
            </a:r>
          </a:p>
          <a:p>
            <a:pPr lvl="2">
              <a:lnSpc>
                <a:spcPct val="100000"/>
              </a:lnSpc>
            </a:pPr>
            <a:r>
              <a:rPr lang="en-US" sz="3000" dirty="0" smtClean="0"/>
              <a:t>The value is copied in the new memory</a:t>
            </a:r>
          </a:p>
          <a:p>
            <a:pPr lvl="2">
              <a:lnSpc>
                <a:spcPct val="100000"/>
              </a:lnSpc>
            </a:pPr>
            <a:r>
              <a:rPr lang="en-US" sz="3000" dirty="0" smtClean="0"/>
              <a:t>The value in the new memory is passed</a:t>
            </a:r>
          </a:p>
          <a:p>
            <a:pPr>
              <a:lnSpc>
                <a:spcPct val="100000"/>
              </a:lnSpc>
            </a:pPr>
            <a:r>
              <a:rPr lang="en-US" dirty="0" smtClean="0"/>
              <a:t>Primitive types are initialized with type literals</a:t>
            </a:r>
          </a:p>
          <a:p>
            <a:pPr>
              <a:lnSpc>
                <a:spcPct val="100000"/>
              </a:lnSpc>
            </a:pPr>
            <a:endParaRPr lang="en-US" dirty="0"/>
          </a:p>
          <a:p>
            <a:pPr>
              <a:lnSpc>
                <a:spcPct val="100000"/>
              </a:lnSpc>
              <a:spcBef>
                <a:spcPts val="1200"/>
              </a:spcBef>
            </a:pPr>
            <a:r>
              <a:rPr lang="en-US" dirty="0" smtClean="0"/>
              <a:t>Primitive types have a reference type </a:t>
            </a:r>
            <a:r>
              <a:rPr lang="en-US" dirty="0" smtClean="0">
                <a:solidFill>
                  <a:schemeClr val="accent5">
                    <a:lumMod val="20000"/>
                    <a:lumOff val="80000"/>
                  </a:schemeClr>
                </a:solidFill>
              </a:rPr>
              <a:t>wrapper</a:t>
            </a:r>
          </a:p>
        </p:txBody>
      </p:sp>
      <p:sp>
        <p:nvSpPr>
          <p:cNvPr id="4" name="Text Placeholder 5"/>
          <p:cNvSpPr txBox="1">
            <a:spLocks/>
          </p:cNvSpPr>
          <p:nvPr/>
        </p:nvSpPr>
        <p:spPr>
          <a:xfrm>
            <a:off x="540000" y="4495813"/>
            <a:ext cx="80640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var number = 5;</a:t>
            </a:r>
          </a:p>
          <a:p>
            <a:r>
              <a:rPr lang="en-US" sz="1800" dirty="0" smtClean="0"/>
              <a:t>var text = "Hello there!";</a:t>
            </a:r>
            <a:endParaRPr lang="en-US" sz="1800" dirty="0"/>
          </a:p>
        </p:txBody>
      </p:sp>
      <p:sp>
        <p:nvSpPr>
          <p:cNvPr id="5" name="Text Placeholder 5"/>
          <p:cNvSpPr txBox="1">
            <a:spLocks/>
          </p:cNvSpPr>
          <p:nvPr/>
        </p:nvSpPr>
        <p:spPr>
          <a:xfrm>
            <a:off x="540000" y="5862144"/>
            <a:ext cx="80640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number = 5; // Holds a primitive value of 5</a:t>
            </a:r>
          </a:p>
          <a:p>
            <a:r>
              <a:rPr lang="en-US" sz="1800" noProof="1" smtClean="0"/>
              <a:t>var numberObj = new Number(5); // Holds a reference value of 5</a:t>
            </a:r>
            <a:endParaRPr lang="en-US" sz="1800" noProof="1"/>
          </a:p>
        </p:txBody>
      </p:sp>
    </p:spTree>
    <p:extLst>
      <p:ext uri="{BB962C8B-B14F-4D97-AF65-F5344CB8AC3E}">
        <p14:creationId xmlns:p14="http://schemas.microsoft.com/office/powerpoint/2010/main" val="1558272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Primitive Types – Example</a:t>
            </a:r>
            <a:endParaRPr lang="bg-BG"/>
          </a:p>
        </p:txBody>
      </p:sp>
      <p:sp>
        <p:nvSpPr>
          <p:cNvPr id="3" name="Content Placeholder 2"/>
          <p:cNvSpPr>
            <a:spLocks noGrp="1"/>
          </p:cNvSpPr>
          <p:nvPr>
            <p:ph idx="1"/>
          </p:nvPr>
        </p:nvSpPr>
        <p:spPr>
          <a:xfrm>
            <a:off x="228600" y="1458688"/>
            <a:ext cx="8686800" cy="2579914"/>
          </a:xfrm>
        </p:spPr>
        <p:txBody>
          <a:bodyPr/>
          <a:lstStyle/>
          <a:p>
            <a:r>
              <a:rPr lang="en-US" dirty="0" smtClean="0"/>
              <a:t>Assign string values to two variables</a:t>
            </a:r>
          </a:p>
          <a:p>
            <a:pPr lvl="1"/>
            <a:r>
              <a:rPr lang="en-US" dirty="0" smtClean="0"/>
              <a:t>Create an object using their value</a:t>
            </a:r>
          </a:p>
          <a:p>
            <a:pPr lvl="1"/>
            <a:r>
              <a:rPr lang="en-US" dirty="0" smtClean="0"/>
              <a:t>Change the value of the variables</a:t>
            </a:r>
          </a:p>
          <a:p>
            <a:pPr lvl="1"/>
            <a:r>
              <a:rPr lang="en-US" dirty="0" smtClean="0"/>
              <a:t>Each object has its own value</a:t>
            </a:r>
          </a:p>
        </p:txBody>
      </p:sp>
      <p:sp>
        <p:nvSpPr>
          <p:cNvPr id="4" name="Text Placeholder 5"/>
          <p:cNvSpPr txBox="1">
            <a:spLocks/>
          </p:cNvSpPr>
          <p:nvPr/>
        </p:nvSpPr>
        <p:spPr>
          <a:xfrm>
            <a:off x="756000" y="4312840"/>
            <a:ext cx="7632000" cy="17081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fname = "Pesho";</a:t>
            </a:r>
          </a:p>
          <a:p>
            <a:r>
              <a:rPr lang="en-US" sz="1800" noProof="1" smtClean="0"/>
              <a:t>var lname = "Ivanov";</a:t>
            </a:r>
          </a:p>
          <a:p>
            <a:pPr>
              <a:spcBef>
                <a:spcPts val="900"/>
              </a:spcBef>
            </a:pPr>
            <a:r>
              <a:rPr lang="en-US" sz="1800" noProof="1" smtClean="0"/>
              <a:t>var person = {firstName:fname, lastName:lname};</a:t>
            </a:r>
          </a:p>
          <a:p>
            <a:pPr>
              <a:spcBef>
                <a:spcPts val="900"/>
              </a:spcBef>
            </a:pPr>
            <a:r>
              <a:rPr lang="en-US" sz="1800" noProof="1" smtClean="0"/>
              <a:t>lname = "Petrov";</a:t>
            </a:r>
          </a:p>
          <a:p>
            <a:r>
              <a:rPr lang="en-US" sz="1800" noProof="1" smtClean="0"/>
              <a:t>console.log(person.lastName) // logged "Ivanov"</a:t>
            </a:r>
          </a:p>
        </p:txBody>
      </p:sp>
    </p:spTree>
    <p:extLst>
      <p:ext uri="{BB962C8B-B14F-4D97-AF65-F5344CB8AC3E}">
        <p14:creationId xmlns:p14="http://schemas.microsoft.com/office/powerpoint/2010/main" val="25631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Primitive Types</a:t>
            </a:r>
            <a:endParaRPr lang="bg-BG" dirty="0"/>
          </a:p>
        </p:txBody>
      </p:sp>
      <p:sp>
        <p:nvSpPr>
          <p:cNvPr id="5" name="Subtitle 4"/>
          <p:cNvSpPr>
            <a:spLocks noGrp="1"/>
          </p:cNvSpPr>
          <p:nvPr>
            <p:ph type="subTitle" idx="1"/>
          </p:nvPr>
        </p:nvSpPr>
        <p:spPr/>
        <p:txBody>
          <a:bodyPr/>
          <a:lstStyle/>
          <a:p>
            <a:r>
              <a:rPr lang="en-US" dirty="0" smtClean="0"/>
              <a:t>Live Demo</a:t>
            </a:r>
            <a:endParaRPr lang="bg-BG" dirty="0"/>
          </a:p>
        </p:txBody>
      </p:sp>
    </p:spTree>
    <p:extLst>
      <p:ext uri="{BB962C8B-B14F-4D97-AF65-F5344CB8AC3E}">
        <p14:creationId xmlns:p14="http://schemas.microsoft.com/office/powerpoint/2010/main" val="130437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Reference Type</a:t>
            </a:r>
            <a:endParaRPr lang="bg-BG"/>
          </a:p>
        </p:txBody>
      </p:sp>
      <p:sp>
        <p:nvSpPr>
          <p:cNvPr id="5" name="Content Placeholder 4"/>
          <p:cNvSpPr>
            <a:spLocks noGrp="1"/>
          </p:cNvSpPr>
          <p:nvPr>
            <p:ph idx="1"/>
          </p:nvPr>
        </p:nvSpPr>
        <p:spPr>
          <a:xfrm>
            <a:off x="228600" y="1306286"/>
            <a:ext cx="8686800" cy="5399314"/>
          </a:xfrm>
        </p:spPr>
        <p:txBody>
          <a:bodyPr/>
          <a:lstStyle/>
          <a:p>
            <a:pPr>
              <a:lnSpc>
                <a:spcPct val="100000"/>
              </a:lnSpc>
            </a:pPr>
            <a:r>
              <a:rPr lang="en-US" dirty="0" smtClean="0"/>
              <a:t>Object is the only </a:t>
            </a:r>
            <a:r>
              <a:rPr lang="en-US" dirty="0" smtClean="0">
                <a:solidFill>
                  <a:schemeClr val="accent5">
                    <a:lumMod val="20000"/>
                    <a:lumOff val="80000"/>
                  </a:schemeClr>
                </a:solidFill>
              </a:rPr>
              <a:t>reference type</a:t>
            </a:r>
          </a:p>
          <a:p>
            <a:pPr lvl="1">
              <a:lnSpc>
                <a:spcPct val="100000"/>
              </a:lnSpc>
            </a:pPr>
            <a:r>
              <a:rPr lang="en-US" dirty="0" smtClean="0"/>
              <a:t>When passed to a function the value is not copied, but instead a reference of it is passed</a:t>
            </a:r>
          </a:p>
        </p:txBody>
      </p:sp>
      <p:sp>
        <p:nvSpPr>
          <p:cNvPr id="6" name="Text Placeholder 5"/>
          <p:cNvSpPr txBox="1">
            <a:spLocks/>
          </p:cNvSpPr>
          <p:nvPr/>
        </p:nvSpPr>
        <p:spPr>
          <a:xfrm>
            <a:off x="684000" y="3302678"/>
            <a:ext cx="777600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marks= [</a:t>
            </a:r>
          </a:p>
          <a:p>
            <a:r>
              <a:rPr lang="en-US" sz="1800" noProof="1" smtClean="0"/>
              <a:t>  {subject : "JavaScript", score : 4.50},</a:t>
            </a:r>
          </a:p>
          <a:p>
            <a:r>
              <a:rPr lang="en-US" sz="1800" noProof="1" smtClean="0"/>
              <a:t>  {subject : "OOP", score : 5.00},</a:t>
            </a:r>
          </a:p>
          <a:p>
            <a:r>
              <a:rPr lang="en-US" sz="1800" noProof="1"/>
              <a:t>  {subject : </a:t>
            </a:r>
            <a:r>
              <a:rPr lang="en-US" sz="1800" noProof="1" smtClean="0"/>
              <a:t>"HTML5", </a:t>
            </a:r>
            <a:r>
              <a:rPr lang="en-US" sz="1800" noProof="1"/>
              <a:t>score : 6.00</a:t>
            </a:r>
            <a:r>
              <a:rPr lang="en-US" sz="1800" noProof="1" smtClean="0"/>
              <a:t>},</a:t>
            </a:r>
          </a:p>
          <a:p>
            <a:r>
              <a:rPr lang="en-US" sz="1800" noProof="1" smtClean="0"/>
              <a:t>  {subject : "Photoshop", score : 4.00}];</a:t>
            </a:r>
          </a:p>
          <a:p>
            <a:endParaRPr lang="en-US" sz="1800" noProof="1" smtClean="0"/>
          </a:p>
          <a:p>
            <a:r>
              <a:rPr lang="en-US" sz="1800" noProof="1" smtClean="0"/>
              <a:t>var student = {name:"Doncho Minkov", marks:marks};</a:t>
            </a:r>
          </a:p>
          <a:p>
            <a:r>
              <a:rPr lang="en-US" sz="1800" noProof="1" smtClean="0"/>
              <a:t>marks[2].score = 5.50;</a:t>
            </a:r>
          </a:p>
          <a:p>
            <a:endParaRPr lang="en-US" sz="1800" noProof="1" smtClean="0"/>
          </a:p>
          <a:p>
            <a:r>
              <a:rPr lang="en-US" sz="1800" noProof="1" smtClean="0"/>
              <a:t>console.log(student.marks); // logs 5.50 for </a:t>
            </a:r>
            <a:r>
              <a:rPr lang="en-US" sz="1800" noProof="1"/>
              <a:t>HTML5 </a:t>
            </a:r>
            <a:r>
              <a:rPr lang="en-US" sz="1800" noProof="1" smtClean="0"/>
              <a:t>score</a:t>
            </a:r>
          </a:p>
        </p:txBody>
      </p:sp>
    </p:spTree>
    <p:extLst>
      <p:ext uri="{BB962C8B-B14F-4D97-AF65-F5344CB8AC3E}">
        <p14:creationId xmlns:p14="http://schemas.microsoft.com/office/powerpoint/2010/main" val="25050540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1971" y="2743201"/>
            <a:ext cx="5900058" cy="685800"/>
          </a:xfrm>
        </p:spPr>
        <p:txBody>
          <a:bodyPr/>
          <a:lstStyle/>
          <a:p>
            <a:r>
              <a:rPr lang="en-US" dirty="0" smtClean="0"/>
              <a:t>Reference Types</a:t>
            </a:r>
            <a:endParaRPr lang="bg-BG" dirty="0"/>
          </a:p>
        </p:txBody>
      </p:sp>
      <p:sp>
        <p:nvSpPr>
          <p:cNvPr id="3" name="Subtitle 2"/>
          <p:cNvSpPr>
            <a:spLocks noGrp="1"/>
          </p:cNvSpPr>
          <p:nvPr>
            <p:ph type="subTitle" idx="1"/>
          </p:nvPr>
        </p:nvSpPr>
        <p:spPr>
          <a:xfrm>
            <a:off x="609600" y="3861366"/>
            <a:ext cx="7924800" cy="569120"/>
          </a:xfrm>
        </p:spPr>
        <p:txBody>
          <a:bodyPr/>
          <a:lstStyle/>
          <a:p>
            <a:r>
              <a:rPr lang="en-US" smtClean="0"/>
              <a:t>Live Demo</a:t>
            </a:r>
            <a:endParaRPr lang="bg-BG"/>
          </a:p>
        </p:txBody>
      </p:sp>
    </p:spTree>
    <p:extLst>
      <p:ext uri="{BB962C8B-B14F-4D97-AF65-F5344CB8AC3E}">
        <p14:creationId xmlns:p14="http://schemas.microsoft.com/office/powerpoint/2010/main" val="1655992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JSON Objects</a:t>
            </a:r>
            <a:endParaRPr lang="en-US" dirty="0"/>
          </a:p>
        </p:txBody>
      </p:sp>
      <p:sp>
        <p:nvSpPr>
          <p:cNvPr id="3" name="Subtitle 2"/>
          <p:cNvSpPr>
            <a:spLocks noGrp="1"/>
          </p:cNvSpPr>
          <p:nvPr>
            <p:ph type="subTitle" idx="1"/>
          </p:nvPr>
        </p:nvSpPr>
        <p:spPr/>
        <p:txBody>
          <a:bodyPr/>
          <a:lstStyle/>
          <a:p>
            <a:r>
              <a:rPr lang="en-US" smtClean="0"/>
              <a:t>Creating Simple objects</a:t>
            </a:r>
            <a:endParaRPr lang="en-US"/>
          </a:p>
        </p:txBody>
      </p:sp>
    </p:spTree>
    <p:extLst>
      <p:ext uri="{BB962C8B-B14F-4D97-AF65-F5344CB8AC3E}">
        <p14:creationId xmlns:p14="http://schemas.microsoft.com/office/powerpoint/2010/main" val="2198641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JSON Objects</a:t>
            </a:r>
            <a:endParaRPr lang="en-US"/>
          </a:p>
        </p:txBody>
      </p:sp>
      <p:sp>
        <p:nvSpPr>
          <p:cNvPr id="5" name="Content Placeholder 4"/>
          <p:cNvSpPr>
            <a:spLocks noGrp="1"/>
          </p:cNvSpPr>
          <p:nvPr>
            <p:ph idx="1"/>
          </p:nvPr>
        </p:nvSpPr>
        <p:spPr/>
        <p:txBody>
          <a:bodyPr/>
          <a:lstStyle/>
          <a:p>
            <a:r>
              <a:rPr lang="en-US" dirty="0" smtClean="0"/>
              <a:t>JSON stands for </a:t>
            </a:r>
            <a:r>
              <a:rPr lang="en-US" dirty="0" smtClean="0">
                <a:solidFill>
                  <a:schemeClr val="accent5">
                    <a:lumMod val="20000"/>
                    <a:lumOff val="80000"/>
                  </a:schemeClr>
                </a:solidFill>
              </a:rPr>
              <a:t>J</a:t>
            </a:r>
            <a:r>
              <a:rPr lang="en-US" dirty="0" smtClean="0"/>
              <a:t>ava</a:t>
            </a:r>
            <a:r>
              <a:rPr lang="en-US" dirty="0" smtClean="0">
                <a:solidFill>
                  <a:schemeClr val="accent5">
                    <a:lumMod val="20000"/>
                    <a:lumOff val="80000"/>
                  </a:schemeClr>
                </a:solidFill>
              </a:rPr>
              <a:t>S</a:t>
            </a:r>
            <a:r>
              <a:rPr lang="en-US" dirty="0" smtClean="0"/>
              <a:t>cript </a:t>
            </a:r>
            <a:r>
              <a:rPr lang="en-US" dirty="0" smtClean="0">
                <a:solidFill>
                  <a:schemeClr val="accent5">
                    <a:lumMod val="20000"/>
                    <a:lumOff val="80000"/>
                  </a:schemeClr>
                </a:solidFill>
              </a:rPr>
              <a:t>O</a:t>
            </a:r>
            <a:r>
              <a:rPr lang="en-US" dirty="0" smtClean="0"/>
              <a:t>bject </a:t>
            </a:r>
            <a:r>
              <a:rPr lang="en-US" dirty="0" smtClean="0">
                <a:solidFill>
                  <a:schemeClr val="accent5">
                    <a:lumMod val="20000"/>
                    <a:lumOff val="80000"/>
                  </a:schemeClr>
                </a:solidFill>
              </a:rPr>
              <a:t>N</a:t>
            </a:r>
            <a:r>
              <a:rPr lang="en-US" dirty="0" smtClean="0"/>
              <a:t>otation</a:t>
            </a:r>
          </a:p>
          <a:p>
            <a:pPr lvl="1"/>
            <a:r>
              <a:rPr lang="en-US" dirty="0" smtClean="0"/>
              <a:t>A data format used in JavaScript</a:t>
            </a:r>
          </a:p>
          <a:p>
            <a:pPr lvl="1"/>
            <a:endParaRPr lang="en-US" dirty="0"/>
          </a:p>
          <a:p>
            <a:pPr lvl="1"/>
            <a:endParaRPr lang="en-US" dirty="0" smtClean="0"/>
          </a:p>
          <a:p>
            <a:pPr lvl="1"/>
            <a:endParaRPr lang="en-US" dirty="0"/>
          </a:p>
          <a:p>
            <a:pPr lvl="1"/>
            <a:endParaRPr lang="en-US" dirty="0" smtClean="0"/>
          </a:p>
          <a:p>
            <a:pPr lvl="1"/>
            <a:r>
              <a:rPr lang="en-US" dirty="0" smtClean="0"/>
              <a:t>Then the object properties can be used:</a:t>
            </a:r>
          </a:p>
        </p:txBody>
      </p:sp>
      <p:sp>
        <p:nvSpPr>
          <p:cNvPr id="6" name="Text Placeholder 5"/>
          <p:cNvSpPr txBox="1">
            <a:spLocks/>
          </p:cNvSpPr>
          <p:nvPr/>
        </p:nvSpPr>
        <p:spPr>
          <a:xfrm>
            <a:off x="481584" y="2334231"/>
            <a:ext cx="8180832"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t>var person = {</a:t>
            </a:r>
          </a:p>
          <a:p>
            <a:r>
              <a:rPr lang="en-US" noProof="1" smtClean="0"/>
              <a:t>  firstName : "Doncho",</a:t>
            </a:r>
          </a:p>
          <a:p>
            <a:r>
              <a:rPr lang="en-US" noProof="1" smtClean="0"/>
              <a:t>  lastName : "Minkov",</a:t>
            </a:r>
          </a:p>
          <a:p>
            <a:r>
              <a:rPr lang="en-US" noProof="1" smtClean="0"/>
              <a:t>  toString : function personToString() {</a:t>
            </a:r>
          </a:p>
          <a:p>
            <a:r>
              <a:rPr lang="en-US" noProof="1" smtClean="0"/>
              <a:t>    return this.firstName + " " + this.lastName;</a:t>
            </a:r>
          </a:p>
          <a:p>
            <a:r>
              <a:rPr lang="en-US" noProof="1" smtClean="0"/>
              <a:t>  }</a:t>
            </a:r>
          </a:p>
          <a:p>
            <a:r>
              <a:rPr lang="en-US" noProof="1" smtClean="0"/>
              <a:t>}</a:t>
            </a:r>
            <a:endParaRPr lang="en-US" noProof="1"/>
          </a:p>
        </p:txBody>
      </p:sp>
      <p:sp>
        <p:nvSpPr>
          <p:cNvPr id="7" name="Text Placeholder 5"/>
          <p:cNvSpPr txBox="1">
            <a:spLocks/>
          </p:cNvSpPr>
          <p:nvPr/>
        </p:nvSpPr>
        <p:spPr>
          <a:xfrm>
            <a:off x="481584" y="5476890"/>
            <a:ext cx="8180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t>console.log(person.toString()); // writes "Doncho Minkov"</a:t>
            </a:r>
            <a:endParaRPr lang="en-US" noProof="1"/>
          </a:p>
        </p:txBody>
      </p:sp>
    </p:spTree>
    <p:extLst>
      <p:ext uri="{BB962C8B-B14F-4D97-AF65-F5344CB8AC3E}">
        <p14:creationId xmlns:p14="http://schemas.microsoft.com/office/powerpoint/2010/main" val="3472626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JSON Objects</a:t>
            </a:r>
            <a:endParaRPr lang="en-US" dirty="0"/>
          </a:p>
        </p:txBody>
      </p:sp>
      <p:sp>
        <p:nvSpPr>
          <p:cNvPr id="5" name="Subtitle 4"/>
          <p:cNvSpPr>
            <a:spLocks noGrp="1"/>
          </p:cNvSpPr>
          <p:nvPr>
            <p:ph type="subTitle" idx="1"/>
          </p:nvPr>
        </p:nvSpPr>
        <p:spPr>
          <a:xfrm>
            <a:off x="609600" y="3507880"/>
            <a:ext cx="7924800" cy="569120"/>
          </a:xfrm>
        </p:spPr>
        <p:txBody>
          <a:bodyPr/>
          <a:lstStyle/>
          <a:p>
            <a:r>
              <a:rPr lang="en-US" dirty="0" smtClean="0"/>
              <a:t>Live Demo</a:t>
            </a:r>
            <a:endParaRPr lang="en-US" dirty="0"/>
          </a:p>
        </p:txBody>
      </p:sp>
    </p:spTree>
    <p:extLst>
      <p:ext uri="{BB962C8B-B14F-4D97-AF65-F5344CB8AC3E}">
        <p14:creationId xmlns:p14="http://schemas.microsoft.com/office/powerpoint/2010/main" val="2245015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Building a JSON Object</a:t>
            </a:r>
            <a:endParaRPr lang="en-US" dirty="0"/>
          </a:p>
        </p:txBody>
      </p:sp>
      <p:sp>
        <p:nvSpPr>
          <p:cNvPr id="5" name="Content Placeholder 4"/>
          <p:cNvSpPr>
            <a:spLocks noGrp="1"/>
          </p:cNvSpPr>
          <p:nvPr>
            <p:ph idx="1"/>
          </p:nvPr>
        </p:nvSpPr>
        <p:spPr>
          <a:xfrm>
            <a:off x="228600" y="1388364"/>
            <a:ext cx="8686800" cy="5064636"/>
          </a:xfrm>
        </p:spPr>
        <p:txBody>
          <a:bodyPr/>
          <a:lstStyle/>
          <a:p>
            <a:r>
              <a:rPr lang="en-US" dirty="0" smtClean="0"/>
              <a:t>JSON is great, but </a:t>
            </a:r>
            <a:r>
              <a:rPr lang="en-US" dirty="0" smtClean="0">
                <a:solidFill>
                  <a:schemeClr val="accent5">
                    <a:lumMod val="20000"/>
                    <a:lumOff val="80000"/>
                  </a:schemeClr>
                </a:solidFill>
              </a:rPr>
              <a:t>repeating code </a:t>
            </a:r>
            <a:r>
              <a:rPr lang="en-US" dirty="0" smtClean="0"/>
              <a:t>is not, right?</a:t>
            </a:r>
          </a:p>
          <a:p>
            <a:pPr lvl="1"/>
            <a:r>
              <a:rPr lang="en-US" dirty="0" smtClean="0"/>
              <a:t>Lets make two persons:</a:t>
            </a:r>
          </a:p>
          <a:p>
            <a:pPr lvl="1"/>
            <a:endParaRPr lang="en-US" dirty="0"/>
          </a:p>
          <a:p>
            <a:pPr lvl="1"/>
            <a:endParaRPr lang="en-US" dirty="0" smtClean="0"/>
          </a:p>
          <a:p>
            <a:pPr lvl="1"/>
            <a:endParaRPr lang="en-US" dirty="0"/>
          </a:p>
          <a:p>
            <a:pPr lvl="1">
              <a:spcBef>
                <a:spcPts val="2400"/>
              </a:spcBef>
            </a:pPr>
            <a:r>
              <a:rPr lang="en-US" dirty="0" smtClean="0"/>
              <a:t>Lots of repeating code</a:t>
            </a:r>
          </a:p>
          <a:p>
            <a:pPr lvl="2"/>
            <a:r>
              <a:rPr lang="en-US" dirty="0" smtClean="0"/>
              <a:t>Can't we use a constructor or function to create an object?</a:t>
            </a:r>
            <a:endParaRPr lang="en-US" dirty="0"/>
          </a:p>
        </p:txBody>
      </p:sp>
      <p:sp>
        <p:nvSpPr>
          <p:cNvPr id="6" name="Text Placeholder 5"/>
          <p:cNvSpPr txBox="1">
            <a:spLocks/>
          </p:cNvSpPr>
          <p:nvPr/>
        </p:nvSpPr>
        <p:spPr>
          <a:xfrm>
            <a:off x="481584" y="2821729"/>
            <a:ext cx="8180832" cy="18312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minkov = {fname : "Doncho", lname : "Minkov",</a:t>
            </a:r>
          </a:p>
          <a:p>
            <a:r>
              <a:rPr lang="en-US" sz="1800" noProof="1" smtClean="0"/>
              <a:t>  toString : function(){ return this.fname + " " + this.lname;}</a:t>
            </a:r>
          </a:p>
          <a:p>
            <a:r>
              <a:rPr lang="en-US" sz="1800" noProof="1" smtClean="0"/>
              <a:t>}</a:t>
            </a:r>
          </a:p>
          <a:p>
            <a:pPr>
              <a:spcBef>
                <a:spcPts val="600"/>
              </a:spcBef>
            </a:pPr>
            <a:r>
              <a:rPr lang="en-US" sz="1800" noProof="1" smtClean="0"/>
              <a:t>var georgiev = { fname : "Georgi", lname : "Georgiev", </a:t>
            </a:r>
            <a:br>
              <a:rPr lang="en-US" sz="1800" noProof="1" smtClean="0"/>
            </a:br>
            <a:r>
              <a:rPr lang="en-US" sz="1800" noProof="1" smtClean="0"/>
              <a:t>  toString : function(){ return this.fname + " " + this.lname;}</a:t>
            </a:r>
          </a:p>
          <a:p>
            <a:r>
              <a:rPr lang="en-US" sz="1800" noProof="1" smtClean="0"/>
              <a:t>}   </a:t>
            </a:r>
            <a:endParaRPr lang="en-US" sz="1800" noProof="1"/>
          </a:p>
        </p:txBody>
      </p:sp>
    </p:spTree>
    <p:extLst>
      <p:ext uri="{BB962C8B-B14F-4D97-AF65-F5344CB8AC3E}">
        <p14:creationId xmlns:p14="http://schemas.microsoft.com/office/powerpoint/2010/main" val="15499434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JSON Building Function</a:t>
            </a:r>
            <a:endParaRPr lang="en-US"/>
          </a:p>
        </p:txBody>
      </p:sp>
      <p:sp>
        <p:nvSpPr>
          <p:cNvPr id="5" name="Content Placeholder 4"/>
          <p:cNvSpPr>
            <a:spLocks noGrp="1"/>
          </p:cNvSpPr>
          <p:nvPr>
            <p:ph idx="1"/>
          </p:nvPr>
        </p:nvSpPr>
        <p:spPr>
          <a:xfrm>
            <a:off x="228600" y="1000125"/>
            <a:ext cx="8686800" cy="1962531"/>
          </a:xfrm>
        </p:spPr>
        <p:txBody>
          <a:bodyPr/>
          <a:lstStyle/>
          <a:p>
            <a:r>
              <a:rPr lang="en-US" smtClean="0"/>
              <a:t>A function for building JSON objects</a:t>
            </a:r>
          </a:p>
          <a:p>
            <a:pPr lvl="1"/>
            <a:r>
              <a:rPr lang="en-US" smtClean="0"/>
              <a:t>Just pass first and last name and get a object</a:t>
            </a:r>
          </a:p>
          <a:p>
            <a:pPr lvl="2"/>
            <a:r>
              <a:rPr lang="en-US" smtClean="0"/>
              <a:t>Something like a constructor</a:t>
            </a:r>
            <a:endParaRPr lang="en-US"/>
          </a:p>
        </p:txBody>
      </p:sp>
      <p:sp>
        <p:nvSpPr>
          <p:cNvPr id="6" name="Text Placeholder 5"/>
          <p:cNvSpPr txBox="1">
            <a:spLocks/>
          </p:cNvSpPr>
          <p:nvPr/>
        </p:nvSpPr>
        <p:spPr>
          <a:xfrm>
            <a:off x="481584" y="2998733"/>
            <a:ext cx="8180832" cy="26622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function buildPerson(fname, lname) {</a:t>
            </a:r>
          </a:p>
          <a:p>
            <a:r>
              <a:rPr lang="en-US" sz="1800" noProof="1" smtClean="0"/>
              <a:t>  return {</a:t>
            </a:r>
          </a:p>
          <a:p>
            <a:r>
              <a:rPr lang="en-US" sz="1800" noProof="1" smtClean="0"/>
              <a:t>    fname : fname, </a:t>
            </a:r>
          </a:p>
          <a:p>
            <a:r>
              <a:rPr lang="en-US" sz="1800" noProof="1" smtClean="0"/>
              <a:t>    lname : lname,</a:t>
            </a:r>
          </a:p>
          <a:p>
            <a:r>
              <a:rPr lang="en-US" sz="1800" noProof="1" smtClean="0"/>
              <a:t>    toString:function (){return this.fname + " " + this.lname;}</a:t>
            </a:r>
          </a:p>
          <a:p>
            <a:r>
              <a:rPr lang="en-US" sz="1800" noProof="1" smtClean="0"/>
              <a:t>  }</a:t>
            </a:r>
          </a:p>
          <a:p>
            <a:r>
              <a:rPr lang="en-US" sz="1800" noProof="1" smtClean="0"/>
              <a:t>}</a:t>
            </a:r>
          </a:p>
          <a:p>
            <a:pPr>
              <a:spcBef>
                <a:spcPts val="600"/>
              </a:spcBef>
            </a:pPr>
            <a:r>
              <a:rPr lang="en-US" sz="1800" noProof="1" smtClean="0"/>
              <a:t>var minkov = buildPerson("Doncho","Minkov");</a:t>
            </a:r>
          </a:p>
          <a:p>
            <a:r>
              <a:rPr lang="en-US" sz="1800" noProof="1" smtClean="0"/>
              <a:t>var georgiev = buildPerson("Georgi","Georgiev");</a:t>
            </a:r>
            <a:endParaRPr lang="en-US" sz="1800" noProof="1"/>
          </a:p>
        </p:txBody>
      </p:sp>
      <p:sp>
        <p:nvSpPr>
          <p:cNvPr id="7" name="Content Placeholder 4"/>
          <p:cNvSpPr txBox="1">
            <a:spLocks/>
          </p:cNvSpPr>
          <p:nvPr/>
        </p:nvSpPr>
        <p:spPr>
          <a:xfrm>
            <a:off x="228600" y="5828919"/>
            <a:ext cx="8686800" cy="593725"/>
          </a:xfrm>
          <a:prstGeom prst="rect">
            <a:avLst/>
          </a:prstGeom>
        </p:spPr>
        <p:txBody>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mtClean="0"/>
              <a:t>Much cooler, right?</a:t>
            </a:r>
            <a:endParaRPr lang="en-US"/>
          </a:p>
        </p:txBody>
      </p:sp>
    </p:spTree>
    <p:extLst>
      <p:ext uri="{BB962C8B-B14F-4D97-AF65-F5344CB8AC3E}">
        <p14:creationId xmlns:p14="http://schemas.microsoft.com/office/powerpoint/2010/main" val="1829761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331913" y="1295400"/>
            <a:ext cx="6480175" cy="736600"/>
          </a:xfrm>
        </p:spPr>
        <p:txBody>
          <a:bodyPr/>
          <a:lstStyle/>
          <a:p>
            <a:pPr>
              <a:lnSpc>
                <a:spcPct val="110000"/>
              </a:lnSpc>
            </a:pPr>
            <a:r>
              <a:rPr lang="en-US" dirty="0"/>
              <a:t>Classes and Objects</a:t>
            </a:r>
            <a:endParaRPr lang="bg-BG" dirty="0"/>
          </a:p>
        </p:txBody>
      </p:sp>
      <p:sp>
        <p:nvSpPr>
          <p:cNvPr id="3" name="Subtitle 2"/>
          <p:cNvSpPr>
            <a:spLocks noGrp="1"/>
          </p:cNvSpPr>
          <p:nvPr>
            <p:ph type="subTitle" idx="1"/>
          </p:nvPr>
        </p:nvSpPr>
        <p:spPr>
          <a:xfrm>
            <a:off x="457200" y="2139880"/>
            <a:ext cx="8229600" cy="569120"/>
          </a:xfrm>
        </p:spPr>
        <p:txBody>
          <a:bodyPr/>
          <a:lstStyle/>
          <a:p>
            <a:r>
              <a:rPr lang="en-US" dirty="0" smtClean="0"/>
              <a:t>Modeling Real-world Entities with Objects</a:t>
            </a:r>
            <a:endParaRPr lang="en-US" dirty="0"/>
          </a:p>
        </p:txBody>
      </p:sp>
      <p:pic>
        <p:nvPicPr>
          <p:cNvPr id="1026" name="Picture 2" descr="objects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0000" y="3111905"/>
            <a:ext cx="3678000" cy="3148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1692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JSON Building Function</a:t>
            </a:r>
          </a:p>
        </p:txBody>
      </p:sp>
      <p:sp>
        <p:nvSpPr>
          <p:cNvPr id="5" name="Subtitle 4"/>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23444754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6424" y="2304290"/>
            <a:ext cx="6931152" cy="1563622"/>
          </a:xfrm>
        </p:spPr>
        <p:txBody>
          <a:bodyPr/>
          <a:lstStyle/>
          <a:p>
            <a:r>
              <a:rPr lang="en-US" dirty="0" smtClean="0"/>
              <a:t>JavaScript Object Properties</a:t>
            </a:r>
            <a:endParaRPr lang="en-US" dirty="0"/>
          </a:p>
        </p:txBody>
      </p:sp>
    </p:spTree>
    <p:extLst>
      <p:ext uri="{BB962C8B-B14F-4D97-AF65-F5344CB8AC3E}">
        <p14:creationId xmlns:p14="http://schemas.microsoft.com/office/powerpoint/2010/main" val="4806663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JS Object Properties</a:t>
            </a:r>
            <a:endParaRPr lang="en-US"/>
          </a:p>
        </p:txBody>
      </p:sp>
      <p:sp>
        <p:nvSpPr>
          <p:cNvPr id="5" name="Content Placeholder 4"/>
          <p:cNvSpPr>
            <a:spLocks noGrp="1"/>
          </p:cNvSpPr>
          <p:nvPr>
            <p:ph idx="1"/>
          </p:nvPr>
        </p:nvSpPr>
        <p:spPr>
          <a:xfrm>
            <a:off x="228600" y="914400"/>
            <a:ext cx="8686800" cy="5754600"/>
          </a:xfrm>
        </p:spPr>
        <p:txBody>
          <a:bodyPr/>
          <a:lstStyle/>
          <a:p>
            <a:r>
              <a:rPr lang="en-US" dirty="0" smtClean="0"/>
              <a:t>JavaScript objects are just a set of key/value pairs</a:t>
            </a:r>
          </a:p>
          <a:p>
            <a:pPr lvl="1"/>
            <a:r>
              <a:rPr lang="en-US" dirty="0"/>
              <a:t>E</a:t>
            </a:r>
            <a:r>
              <a:rPr lang="en-US" dirty="0" smtClean="0"/>
              <a:t>ach value can be accessed by its key</a:t>
            </a:r>
          </a:p>
          <a:p>
            <a:r>
              <a:rPr lang="en-US" dirty="0" smtClean="0"/>
              <a:t>All objects in JavaScript are parsed to JSON</a:t>
            </a:r>
          </a:p>
          <a:p>
            <a:pPr lvl="1"/>
            <a:r>
              <a:rPr lang="en-US" dirty="0" smtClean="0"/>
              <a:t>Properties in JSON are accessed using the </a:t>
            </a:r>
            <a:br>
              <a:rPr lang="en-US" dirty="0" smtClean="0"/>
            </a:br>
            <a:r>
              <a:rPr lang="en-US" dirty="0" smtClean="0"/>
              <a:t>dot-notation (</a:t>
            </a:r>
            <a:r>
              <a:rPr lang="en-US" noProof="1" smtClean="0">
                <a:solidFill>
                  <a:schemeClr val="accent5">
                    <a:lumMod val="20000"/>
                    <a:lumOff val="80000"/>
                  </a:schemeClr>
                </a:solidFill>
              </a:rPr>
              <a:t>obj.property</a:t>
            </a:r>
            <a:r>
              <a:rPr lang="en-US" dirty="0" smtClean="0"/>
              <a:t>)</a:t>
            </a:r>
          </a:p>
          <a:p>
            <a:pPr lvl="1"/>
            <a:r>
              <a:rPr lang="en-US" dirty="0" smtClean="0"/>
              <a:t>Yet properties can be used with brackets</a:t>
            </a:r>
          </a:p>
          <a:p>
            <a:pPr lvl="2"/>
            <a:r>
              <a:rPr lang="en-US" dirty="0" smtClean="0"/>
              <a:t>Like an array</a:t>
            </a:r>
          </a:p>
        </p:txBody>
      </p:sp>
      <p:sp>
        <p:nvSpPr>
          <p:cNvPr id="7" name="Text Placeholder 5"/>
          <p:cNvSpPr txBox="1">
            <a:spLocks/>
          </p:cNvSpPr>
          <p:nvPr/>
        </p:nvSpPr>
        <p:spPr>
          <a:xfrm>
            <a:off x="756000" y="5867668"/>
            <a:ext cx="7632000" cy="3847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900" noProof="1" smtClean="0"/>
              <a:t>document.write === document["write"] // results in true</a:t>
            </a:r>
          </a:p>
        </p:txBody>
      </p:sp>
    </p:spTree>
    <p:extLst>
      <p:ext uri="{BB962C8B-B14F-4D97-AF65-F5344CB8AC3E}">
        <p14:creationId xmlns:p14="http://schemas.microsoft.com/office/powerpoint/2010/main" val="14375092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77000"/>
            <a:ext cx="7924800" cy="1261800"/>
          </a:xfrm>
        </p:spPr>
        <p:txBody>
          <a:bodyPr/>
          <a:lstStyle/>
          <a:p>
            <a:r>
              <a:rPr lang="en-US" dirty="0" smtClean="0"/>
              <a:t>JavaScript Object Properties</a:t>
            </a:r>
            <a:endParaRPr lang="en-US" dirty="0"/>
          </a:p>
        </p:txBody>
      </p:sp>
      <p:sp>
        <p:nvSpPr>
          <p:cNvPr id="3" name="Subtitle 2"/>
          <p:cNvSpPr>
            <a:spLocks noGrp="1"/>
          </p:cNvSpPr>
          <p:nvPr>
            <p:ph type="subTitle" idx="1"/>
          </p:nvPr>
        </p:nvSpPr>
        <p:spPr>
          <a:xfrm>
            <a:off x="609600" y="3752944"/>
            <a:ext cx="7924800" cy="569120"/>
          </a:xfrm>
        </p:spPr>
        <p:txBody>
          <a:bodyPr/>
          <a:lstStyle/>
          <a:p>
            <a:r>
              <a:rPr lang="en-US" smtClean="0"/>
              <a:t>Live Demo</a:t>
            </a:r>
            <a:endParaRPr lang="en-US"/>
          </a:p>
        </p:txBody>
      </p:sp>
    </p:spTree>
    <p:extLst>
      <p:ext uri="{BB962C8B-B14F-4D97-AF65-F5344CB8AC3E}">
        <p14:creationId xmlns:p14="http://schemas.microsoft.com/office/powerpoint/2010/main" val="1630556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Associative Arrays</a:t>
            </a:r>
            <a:endParaRPr lang="en-US" dirty="0"/>
          </a:p>
        </p:txBody>
      </p:sp>
      <p:sp>
        <p:nvSpPr>
          <p:cNvPr id="5" name="Content Placeholder 4"/>
          <p:cNvSpPr>
            <a:spLocks noGrp="1"/>
          </p:cNvSpPr>
          <p:nvPr>
            <p:ph idx="1"/>
          </p:nvPr>
        </p:nvSpPr>
        <p:spPr>
          <a:xfrm>
            <a:off x="228600" y="805545"/>
            <a:ext cx="8686800" cy="3227832"/>
          </a:xfrm>
        </p:spPr>
        <p:txBody>
          <a:bodyPr/>
          <a:lstStyle/>
          <a:p>
            <a:pPr>
              <a:lnSpc>
                <a:spcPct val="100000"/>
              </a:lnSpc>
            </a:pPr>
            <a:r>
              <a:rPr lang="en-US" dirty="0" smtClean="0"/>
              <a:t>Objects can be used as </a:t>
            </a:r>
            <a:r>
              <a:rPr lang="en-US" dirty="0" smtClean="0">
                <a:solidFill>
                  <a:schemeClr val="accent5">
                    <a:lumMod val="20000"/>
                    <a:lumOff val="80000"/>
                  </a:schemeClr>
                </a:solidFill>
              </a:rPr>
              <a:t>associative arrays</a:t>
            </a:r>
          </a:p>
          <a:p>
            <a:pPr lvl="1">
              <a:lnSpc>
                <a:spcPct val="100000"/>
              </a:lnSpc>
            </a:pPr>
            <a:r>
              <a:rPr lang="en-US" dirty="0" smtClean="0"/>
              <a:t>The key (index) is string instead of number</a:t>
            </a:r>
          </a:p>
          <a:p>
            <a:pPr lvl="2">
              <a:lnSpc>
                <a:spcPct val="100000"/>
              </a:lnSpc>
            </a:pPr>
            <a:r>
              <a:rPr lang="en-US" dirty="0" smtClean="0"/>
              <a:t>Also called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dictionaries</a:t>
            </a:r>
            <a:r>
              <a:rPr lang="en-US" dirty="0" smtClean="0"/>
              <a:t> or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maps</a:t>
            </a:r>
          </a:p>
          <a:p>
            <a:pPr>
              <a:lnSpc>
                <a:spcPct val="100000"/>
              </a:lnSpc>
            </a:pPr>
            <a:r>
              <a:rPr lang="en-US" dirty="0" smtClean="0"/>
              <a:t>Associative arrays don't have array properties</a:t>
            </a:r>
          </a:p>
          <a:p>
            <a:pPr lvl="1">
              <a:lnSpc>
                <a:spcPct val="100000"/>
              </a:lnSpc>
            </a:pPr>
            <a:r>
              <a:rPr lang="en-US" dirty="0" smtClean="0">
                <a:solidFill>
                  <a:schemeClr val="accent5">
                    <a:lumMod val="20000"/>
                    <a:lumOff val="80000"/>
                  </a:schemeClr>
                </a:solidFill>
                <a:latin typeface="Consolas" panose="020B0609020204030204" pitchFamily="49" charset="0"/>
                <a:cs typeface="Consolas" panose="020B0609020204030204" pitchFamily="49" charset="0"/>
              </a:rPr>
              <a:t>length</a:t>
            </a:r>
            <a:r>
              <a:rPr lang="en-US" dirty="0"/>
              <a:t>, </a:t>
            </a:r>
            <a:r>
              <a:rPr lang="en-US" noProof="1" smtClean="0">
                <a:solidFill>
                  <a:schemeClr val="accent5">
                    <a:lumMod val="20000"/>
                    <a:lumOff val="80000"/>
                  </a:schemeClr>
                </a:solidFill>
                <a:latin typeface="Consolas" panose="020B0609020204030204" pitchFamily="49" charset="0"/>
                <a:cs typeface="Consolas" panose="020B0609020204030204" pitchFamily="49" charset="0"/>
              </a:rPr>
              <a:t>indexOf</a:t>
            </a:r>
            <a:r>
              <a:rPr lang="en-US" dirty="0" smtClean="0"/>
              <a:t>, </a:t>
            </a:r>
            <a:r>
              <a:rPr lang="en-US" dirty="0"/>
              <a:t>etc…</a:t>
            </a:r>
          </a:p>
        </p:txBody>
      </p:sp>
      <p:sp>
        <p:nvSpPr>
          <p:cNvPr id="6" name="Text Placeholder 5"/>
          <p:cNvSpPr txBox="1">
            <a:spLocks/>
          </p:cNvSpPr>
          <p:nvPr/>
        </p:nvSpPr>
        <p:spPr>
          <a:xfrm>
            <a:off x="481584" y="3912813"/>
            <a:ext cx="8180832" cy="27392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function countWords(words) {</a:t>
            </a:r>
          </a:p>
          <a:p>
            <a:r>
              <a:rPr lang="en-US" sz="1800" noProof="1" smtClean="0"/>
              <a:t>  var wordsCount = {};</a:t>
            </a:r>
          </a:p>
          <a:p>
            <a:pPr>
              <a:spcBef>
                <a:spcPts val="600"/>
              </a:spcBef>
            </a:pPr>
            <a:r>
              <a:rPr lang="en-US" sz="1800" noProof="1" smtClean="0"/>
              <a:t>  for (var i in words) {</a:t>
            </a:r>
          </a:p>
          <a:p>
            <a:r>
              <a:rPr lang="en-US" sz="1800" noProof="1" smtClean="0"/>
              <a:t>    var word = words[i].toLowerCase();</a:t>
            </a:r>
          </a:p>
          <a:p>
            <a:r>
              <a:rPr lang="en-US" sz="1800" noProof="1" smtClean="0"/>
              <a:t>    if (wordsCount[word]) wordsCount[word]++;</a:t>
            </a:r>
          </a:p>
          <a:p>
            <a:r>
              <a:rPr lang="en-US" sz="1800" noProof="1" smtClean="0"/>
              <a:t>    else wordsCount[word] = 1;</a:t>
            </a:r>
          </a:p>
          <a:p>
            <a:r>
              <a:rPr lang="en-US" sz="1800" noProof="1" smtClean="0"/>
              <a:t>  }</a:t>
            </a:r>
          </a:p>
          <a:p>
            <a:pPr>
              <a:spcBef>
                <a:spcPts val="600"/>
              </a:spcBef>
            </a:pPr>
            <a:r>
              <a:rPr lang="en-US" sz="1800" noProof="1" smtClean="0"/>
              <a:t>  return wordsCount</a:t>
            </a:r>
          </a:p>
          <a:p>
            <a:r>
              <a:rPr lang="en-US" sz="1800" noProof="1" smtClean="0"/>
              <a:t>}</a:t>
            </a:r>
          </a:p>
        </p:txBody>
      </p:sp>
    </p:spTree>
    <p:extLst>
      <p:ext uri="{BB962C8B-B14F-4D97-AF65-F5344CB8AC3E}">
        <p14:creationId xmlns:p14="http://schemas.microsoft.com/office/powerpoint/2010/main" val="40776609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Associative Arrays</a:t>
            </a:r>
            <a:endParaRPr lang="en-US"/>
          </a:p>
        </p:txBody>
      </p:sp>
      <p:sp>
        <p:nvSpPr>
          <p:cNvPr id="4" name="Subtitle 3"/>
          <p:cNvSpPr>
            <a:spLocks noGrp="1"/>
          </p:cNvSpPr>
          <p:nvPr>
            <p:ph type="subTitle" idx="1"/>
          </p:nvPr>
        </p:nvSpPr>
        <p:spPr/>
        <p:txBody>
          <a:bodyPr/>
          <a:lstStyle/>
          <a:p>
            <a:r>
              <a:rPr lang="en-US" smtClean="0"/>
              <a:t>Live Demo</a:t>
            </a:r>
            <a:endParaRPr lang="en-US"/>
          </a:p>
        </p:txBody>
      </p:sp>
    </p:spTree>
    <p:extLst>
      <p:ext uri="{BB962C8B-B14F-4D97-AF65-F5344CB8AC3E}">
        <p14:creationId xmlns:p14="http://schemas.microsoft.com/office/powerpoint/2010/main" val="17450981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Using Objects</a:t>
            </a:r>
            <a:endParaRPr lang="en-US"/>
          </a:p>
        </p:txBody>
      </p:sp>
      <p:sp>
        <p:nvSpPr>
          <p:cNvPr id="5" name="Text Placeholder 4"/>
          <p:cNvSpPr>
            <a:spLocks noGrp="1"/>
          </p:cNvSpPr>
          <p:nvPr>
            <p:ph type="body" sz="quarter" idx="10"/>
          </p:nvPr>
        </p:nvSpPr>
        <p:spPr>
          <a:xfrm>
            <a:off x="6067890" y="6400800"/>
            <a:ext cx="2957797" cy="369332"/>
          </a:xfrm>
        </p:spPr>
        <p:txBody>
          <a:bodyPr/>
          <a:lstStyle/>
          <a:p>
            <a:r>
              <a:rPr lang="en-US" smtClean="0">
                <a:hlinkClick r:id="rId2"/>
              </a:rPr>
              <a:t>http://academy.telerik.com</a:t>
            </a:r>
            <a:endParaRPr lang="en-US"/>
          </a:p>
        </p:txBody>
      </p:sp>
    </p:spTree>
    <p:extLst>
      <p:ext uri="{BB962C8B-B14F-4D97-AF65-F5344CB8AC3E}">
        <p14:creationId xmlns:p14="http://schemas.microsoft.com/office/powerpoint/2010/main" val="17044497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sp>
        <p:nvSpPr>
          <p:cNvPr id="5" name="Content Placeholder 4"/>
          <p:cNvSpPr>
            <a:spLocks noGrp="1"/>
          </p:cNvSpPr>
          <p:nvPr>
            <p:ph idx="1"/>
          </p:nvPr>
        </p:nvSpPr>
        <p:spPr/>
        <p:txBody>
          <a:bodyPr/>
          <a:lstStyle/>
          <a:p>
            <a:pPr marL="347663" indent="-284163">
              <a:buFont typeface="+mj-lt"/>
              <a:buAutoNum type="arabicPeriod"/>
              <a:tabLst>
                <a:tab pos="347663" algn="l"/>
              </a:tabLst>
            </a:pPr>
            <a:r>
              <a:rPr lang="en-US" sz="2800" dirty="0" smtClean="0"/>
              <a:t>Write functions for working with shapes in  standard Planar coordinate system</a:t>
            </a:r>
          </a:p>
          <a:p>
            <a:pPr lvl="1"/>
            <a:r>
              <a:rPr lang="en-US" sz="2600" dirty="0" smtClean="0"/>
              <a:t>Points are represented by coordinates P(X, Y)</a:t>
            </a:r>
          </a:p>
          <a:p>
            <a:pPr lvl="1"/>
            <a:r>
              <a:rPr lang="en-US" sz="2600" dirty="0" smtClean="0"/>
              <a:t>Lines are represented by two points, marking their beginning and ending</a:t>
            </a:r>
          </a:p>
          <a:p>
            <a:pPr lvl="2"/>
            <a:r>
              <a:rPr lang="en-US" sz="2400" dirty="0" smtClean="0">
                <a:latin typeface="Consolas" panose="020B0609020204030204" pitchFamily="49" charset="0"/>
                <a:cs typeface="Consolas" panose="020B0609020204030204" pitchFamily="49" charset="0"/>
              </a:rPr>
              <a:t>L(P</a:t>
            </a:r>
            <a:r>
              <a:rPr lang="en-US" sz="2400" baseline="-25000" dirty="0" smtClean="0">
                <a:latin typeface="Consolas" panose="020B0609020204030204" pitchFamily="49" charset="0"/>
                <a:cs typeface="Consolas" panose="020B0609020204030204" pitchFamily="49" charset="0"/>
              </a:rPr>
              <a:t>1</a:t>
            </a:r>
            <a:r>
              <a:rPr lang="en-US" sz="2400" dirty="0" smtClean="0">
                <a:latin typeface="Consolas" panose="020B0609020204030204" pitchFamily="49" charset="0"/>
                <a:cs typeface="Consolas" panose="020B0609020204030204" pitchFamily="49" charset="0"/>
              </a:rPr>
              <a:t>(X</a:t>
            </a:r>
            <a:r>
              <a:rPr lang="en-US" sz="2400" baseline="-25000" dirty="0" smtClean="0">
                <a:latin typeface="Consolas" panose="020B0609020204030204" pitchFamily="49" charset="0"/>
                <a:cs typeface="Consolas" panose="020B0609020204030204" pitchFamily="49" charset="0"/>
              </a:rPr>
              <a:t>1</a:t>
            </a:r>
            <a:r>
              <a:rPr lang="en-US" sz="2400" dirty="0" smtClean="0">
                <a:latin typeface="Consolas" panose="020B0609020204030204" pitchFamily="49" charset="0"/>
                <a:cs typeface="Consolas" panose="020B0609020204030204" pitchFamily="49" charset="0"/>
              </a:rPr>
              <a:t>,Y</a:t>
            </a:r>
            <a:r>
              <a:rPr lang="en-US" sz="2400" baseline="-25000" dirty="0" smtClean="0">
                <a:latin typeface="Consolas" panose="020B0609020204030204" pitchFamily="49" charset="0"/>
                <a:cs typeface="Consolas" panose="020B0609020204030204" pitchFamily="49" charset="0"/>
              </a:rPr>
              <a:t>1</a:t>
            </a:r>
            <a:r>
              <a:rPr lang="en-US" sz="2400" dirty="0" smtClean="0">
                <a:latin typeface="Consolas" panose="020B0609020204030204" pitchFamily="49" charset="0"/>
                <a:cs typeface="Consolas" panose="020B0609020204030204" pitchFamily="49" charset="0"/>
              </a:rPr>
              <a:t>),</a:t>
            </a:r>
            <a:r>
              <a:rPr lang="bg-BG" sz="24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P</a:t>
            </a:r>
            <a:r>
              <a:rPr lang="en-US" sz="2400" baseline="-25000" dirty="0" smtClean="0">
                <a:latin typeface="Consolas" panose="020B0609020204030204" pitchFamily="49" charset="0"/>
                <a:cs typeface="Consolas" panose="020B0609020204030204" pitchFamily="49" charset="0"/>
              </a:rPr>
              <a:t>2</a:t>
            </a:r>
            <a:r>
              <a:rPr lang="en-US" sz="2400" dirty="0" smtClean="0">
                <a:latin typeface="Consolas" panose="020B0609020204030204" pitchFamily="49" charset="0"/>
                <a:cs typeface="Consolas" panose="020B0609020204030204" pitchFamily="49" charset="0"/>
              </a:rPr>
              <a:t>(X</a:t>
            </a:r>
            <a:r>
              <a:rPr lang="en-US" sz="2400" baseline="-25000" dirty="0" smtClean="0">
                <a:latin typeface="Consolas" panose="020B0609020204030204" pitchFamily="49" charset="0"/>
                <a:cs typeface="Consolas" panose="020B0609020204030204" pitchFamily="49" charset="0"/>
              </a:rPr>
              <a:t>2</a:t>
            </a:r>
            <a:r>
              <a:rPr lang="en-US" sz="2400" dirty="0" smtClean="0">
                <a:latin typeface="Consolas" panose="020B0609020204030204" pitchFamily="49" charset="0"/>
                <a:cs typeface="Consolas" panose="020B0609020204030204" pitchFamily="49" charset="0"/>
              </a:rPr>
              <a:t>,Y</a:t>
            </a:r>
            <a:r>
              <a:rPr lang="en-US" sz="2400" baseline="-25000" dirty="0" smtClean="0">
                <a:latin typeface="Consolas" panose="020B0609020204030204" pitchFamily="49" charset="0"/>
                <a:cs typeface="Consolas" panose="020B0609020204030204" pitchFamily="49" charset="0"/>
              </a:rPr>
              <a:t>2</a:t>
            </a:r>
            <a:r>
              <a:rPr lang="en-US" sz="2400" dirty="0" smtClean="0">
                <a:latin typeface="Consolas" panose="020B0609020204030204" pitchFamily="49" charset="0"/>
                <a:cs typeface="Consolas" panose="020B0609020204030204" pitchFamily="49" charset="0"/>
              </a:rPr>
              <a:t>))</a:t>
            </a:r>
          </a:p>
          <a:p>
            <a:pPr lvl="1"/>
            <a:r>
              <a:rPr lang="en-US" sz="2600" dirty="0"/>
              <a:t>Calculate the distance between two points</a:t>
            </a:r>
          </a:p>
          <a:p>
            <a:pPr lvl="1"/>
            <a:r>
              <a:rPr lang="en-US" sz="2600" dirty="0"/>
              <a:t>Check if three segment lines can form a triangle</a:t>
            </a:r>
          </a:p>
        </p:txBody>
      </p:sp>
    </p:spTree>
    <p:extLst>
      <p:ext uri="{BB962C8B-B14F-4D97-AF65-F5344CB8AC3E}">
        <p14:creationId xmlns:p14="http://schemas.microsoft.com/office/powerpoint/2010/main" val="1606003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(2)</a:t>
            </a:r>
            <a:endParaRPr lang="en-US" dirty="0"/>
          </a:p>
        </p:txBody>
      </p:sp>
      <p:sp>
        <p:nvSpPr>
          <p:cNvPr id="5" name="Content Placeholder 4"/>
          <p:cNvSpPr>
            <a:spLocks noGrp="1"/>
          </p:cNvSpPr>
          <p:nvPr>
            <p:ph idx="1"/>
          </p:nvPr>
        </p:nvSpPr>
        <p:spPr/>
        <p:txBody>
          <a:bodyPr/>
          <a:lstStyle/>
          <a:p>
            <a:pPr marL="347663" indent="-347663" defTabSz="982663">
              <a:lnSpc>
                <a:spcPts val="3000"/>
              </a:lnSpc>
              <a:spcAft>
                <a:spcPts val="300"/>
              </a:spcAft>
              <a:buFont typeface="+mj-lt"/>
              <a:buAutoNum type="arabicPeriod" startAt="2"/>
              <a:tabLst/>
            </a:pPr>
            <a:r>
              <a:rPr lang="en-US" sz="2800" dirty="0" smtClean="0"/>
              <a:t>Write a function that removes all elements with a given value</a:t>
            </a:r>
          </a:p>
          <a:p>
            <a:pPr marL="685800" lvl="1" indent="-338138" defTabSz="982663">
              <a:lnSpc>
                <a:spcPts val="3000"/>
              </a:lnSpc>
            </a:pPr>
            <a:endParaRPr lang="en-US" sz="2600" dirty="0" smtClean="0"/>
          </a:p>
          <a:p>
            <a:pPr marL="685800" lvl="1" indent="-338138" defTabSz="982663">
              <a:lnSpc>
                <a:spcPts val="3000"/>
              </a:lnSpc>
              <a:spcBef>
                <a:spcPts val="2400"/>
              </a:spcBef>
              <a:spcAft>
                <a:spcPts val="300"/>
              </a:spcAft>
            </a:pPr>
            <a:r>
              <a:rPr lang="en-US" sz="2600" dirty="0"/>
              <a:t>Attach it to the </a:t>
            </a:r>
            <a:r>
              <a:rPr lang="en-US" sz="2600"/>
              <a:t>array </a:t>
            </a:r>
            <a:r>
              <a:rPr lang="en-US" sz="2600" smtClean="0"/>
              <a:t>type</a:t>
            </a:r>
            <a:endParaRPr lang="en-US" sz="2600" dirty="0"/>
          </a:p>
          <a:p>
            <a:pPr marL="685800" lvl="1" indent="-338138" defTabSz="982663">
              <a:lnSpc>
                <a:spcPts val="3000"/>
              </a:lnSpc>
              <a:spcAft>
                <a:spcPts val="300"/>
              </a:spcAft>
            </a:pPr>
            <a:r>
              <a:rPr lang="en-US" sz="2600" dirty="0" smtClean="0"/>
              <a:t>Read about </a:t>
            </a:r>
            <a:r>
              <a:rPr lang="en-US" sz="2600" dirty="0" smtClean="0">
                <a:solidFill>
                  <a:schemeClr val="accent5">
                    <a:lumMod val="20000"/>
                    <a:lumOff val="80000"/>
                  </a:schemeClr>
                </a:solidFill>
              </a:rPr>
              <a:t>prototype</a:t>
            </a:r>
            <a:r>
              <a:rPr lang="en-US" sz="2600" dirty="0" smtClean="0"/>
              <a:t> and how to attach methods</a:t>
            </a:r>
          </a:p>
          <a:p>
            <a:pPr marL="347663" indent="-347663" defTabSz="982663">
              <a:lnSpc>
                <a:spcPts val="3000"/>
              </a:lnSpc>
              <a:spcAft>
                <a:spcPts val="300"/>
              </a:spcAft>
              <a:buFont typeface="+mj-lt"/>
              <a:buAutoNum type="arabicPeriod" startAt="2"/>
              <a:tabLst/>
            </a:pPr>
            <a:r>
              <a:rPr lang="en-US" sz="2800" dirty="0"/>
              <a:t>Write </a:t>
            </a:r>
            <a:r>
              <a:rPr lang="en-US" sz="2800" dirty="0" smtClean="0"/>
              <a:t>a function that makes a deep copy of an object</a:t>
            </a:r>
          </a:p>
          <a:p>
            <a:pPr marL="804863" lvl="1" indent="-457200" defTabSz="982663">
              <a:lnSpc>
                <a:spcPts val="3000"/>
              </a:lnSpc>
              <a:spcAft>
                <a:spcPts val="300"/>
              </a:spcAft>
            </a:pPr>
            <a:r>
              <a:rPr lang="en-US" sz="2600" dirty="0"/>
              <a:t>The function should work for both primitive and reference </a:t>
            </a:r>
            <a:r>
              <a:rPr lang="en-US" sz="2600" dirty="0" smtClean="0"/>
              <a:t>types</a:t>
            </a:r>
            <a:endParaRPr lang="en-US" sz="2600" dirty="0"/>
          </a:p>
          <a:p>
            <a:pPr marL="347663" indent="-347663" defTabSz="982663">
              <a:lnSpc>
                <a:spcPts val="3000"/>
              </a:lnSpc>
              <a:spcAft>
                <a:spcPts val="300"/>
              </a:spcAft>
              <a:buFont typeface="+mj-lt"/>
              <a:buAutoNum type="arabicPeriod" startAt="2"/>
              <a:tabLst/>
            </a:pPr>
            <a:r>
              <a:rPr lang="en-US" sz="2800" dirty="0" smtClean="0"/>
              <a:t>Write a function that checks if a given object contains a given property</a:t>
            </a:r>
            <a:endParaRPr lang="en-US" sz="2800" dirty="0"/>
          </a:p>
          <a:p>
            <a:pPr marL="804863" lvl="1" indent="-457200" defTabSz="982663">
              <a:lnSpc>
                <a:spcPts val="3000"/>
              </a:lnSpc>
              <a:spcAft>
                <a:spcPts val="300"/>
              </a:spcAft>
            </a:pPr>
            <a:endParaRPr lang="en-US" sz="2600" dirty="0" smtClean="0"/>
          </a:p>
        </p:txBody>
      </p:sp>
      <p:sp>
        <p:nvSpPr>
          <p:cNvPr id="6" name="Text Placeholder 5"/>
          <p:cNvSpPr txBox="1">
            <a:spLocks/>
          </p:cNvSpPr>
          <p:nvPr/>
        </p:nvSpPr>
        <p:spPr>
          <a:xfrm>
            <a:off x="684000" y="1846669"/>
            <a:ext cx="77760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arr = [1,2,1,4,1,3,4,1,111,3,2,1,"1"];</a:t>
            </a:r>
          </a:p>
          <a:p>
            <a:r>
              <a:rPr lang="en-US" sz="1800" noProof="1" smtClean="0"/>
              <a:t>arr.remove(1); //arr = [2,4,3,4,111,3,2,"1"];</a:t>
            </a:r>
          </a:p>
        </p:txBody>
      </p:sp>
      <p:sp>
        <p:nvSpPr>
          <p:cNvPr id="7" name="Text Placeholder 5"/>
          <p:cNvSpPr txBox="1">
            <a:spLocks/>
          </p:cNvSpPr>
          <p:nvPr/>
        </p:nvSpPr>
        <p:spPr>
          <a:xfrm>
            <a:off x="757152" y="5878669"/>
            <a:ext cx="77760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obj  = …;</a:t>
            </a:r>
          </a:p>
          <a:p>
            <a:r>
              <a:rPr lang="en-US" sz="1800" noProof="1" smtClean="0"/>
              <a:t>var hasProp = hasProperty(obj,"length");</a:t>
            </a:r>
          </a:p>
        </p:txBody>
      </p:sp>
    </p:spTree>
    <p:extLst>
      <p:ext uri="{BB962C8B-B14F-4D97-AF65-F5344CB8AC3E}">
        <p14:creationId xmlns:p14="http://schemas.microsoft.com/office/powerpoint/2010/main" val="8458417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(3)</a:t>
            </a:r>
            <a:endParaRPr lang="en-US" dirty="0"/>
          </a:p>
        </p:txBody>
      </p:sp>
      <p:sp>
        <p:nvSpPr>
          <p:cNvPr id="5" name="Content Placeholder 4"/>
          <p:cNvSpPr>
            <a:spLocks noGrp="1"/>
          </p:cNvSpPr>
          <p:nvPr>
            <p:ph idx="1"/>
          </p:nvPr>
        </p:nvSpPr>
        <p:spPr>
          <a:xfrm>
            <a:off x="228600" y="758952"/>
            <a:ext cx="8686800" cy="5791200"/>
          </a:xfrm>
        </p:spPr>
        <p:txBody>
          <a:bodyPr/>
          <a:lstStyle/>
          <a:p>
            <a:pPr marL="284163" indent="-284163" defTabSz="982663">
              <a:lnSpc>
                <a:spcPct val="90000"/>
              </a:lnSpc>
              <a:spcAft>
                <a:spcPts val="300"/>
              </a:spcAft>
              <a:buFont typeface="+mj-lt"/>
              <a:buAutoNum type="arabicPeriod" startAt="5"/>
              <a:tabLst/>
            </a:pPr>
            <a:r>
              <a:rPr lang="en-US" sz="2800" dirty="0" smtClean="0"/>
              <a:t>Write a function that finds the youngest person in a given array of persons and prints his/hers full name</a:t>
            </a:r>
          </a:p>
          <a:p>
            <a:pPr marL="685800" lvl="1" indent="-338138" defTabSz="982663">
              <a:lnSpc>
                <a:spcPct val="90000"/>
              </a:lnSpc>
              <a:spcAft>
                <a:spcPts val="300"/>
              </a:spcAft>
            </a:pPr>
            <a:r>
              <a:rPr lang="en-US" sz="2600" dirty="0"/>
              <a:t>Each person have properties </a:t>
            </a:r>
            <a:r>
              <a:rPr lang="en-US" sz="2600" dirty="0" smtClean="0">
                <a:solidFill>
                  <a:schemeClr val="accent5">
                    <a:lumMod val="20000"/>
                    <a:lumOff val="80000"/>
                  </a:schemeClr>
                </a:solidFill>
              </a:rPr>
              <a:t>firstname</a:t>
            </a:r>
            <a:r>
              <a:rPr lang="en-US" sz="2600" dirty="0" smtClean="0"/>
              <a:t>, </a:t>
            </a:r>
            <a:r>
              <a:rPr lang="en-US" sz="2600" dirty="0" smtClean="0">
                <a:solidFill>
                  <a:schemeClr val="accent5">
                    <a:lumMod val="20000"/>
                    <a:lumOff val="80000"/>
                  </a:schemeClr>
                </a:solidFill>
              </a:rPr>
              <a:t>lastname</a:t>
            </a:r>
            <a:r>
              <a:rPr lang="en-US" sz="2600" dirty="0" smtClean="0"/>
              <a:t> </a:t>
            </a:r>
            <a:r>
              <a:rPr lang="en-US" sz="2600" dirty="0"/>
              <a:t>and </a:t>
            </a:r>
            <a:r>
              <a:rPr lang="en-US" sz="2600" dirty="0">
                <a:solidFill>
                  <a:schemeClr val="accent5">
                    <a:lumMod val="20000"/>
                    <a:lumOff val="80000"/>
                  </a:schemeClr>
                </a:solidFill>
              </a:rPr>
              <a:t>age</a:t>
            </a:r>
            <a:r>
              <a:rPr lang="en-US" sz="2600" dirty="0"/>
              <a:t>, as shown</a:t>
            </a:r>
            <a:r>
              <a:rPr lang="en-US" sz="2600" dirty="0" smtClean="0"/>
              <a:t>:</a:t>
            </a:r>
          </a:p>
          <a:p>
            <a:pPr marL="804863" lvl="1" indent="-457200" defTabSz="982663">
              <a:lnSpc>
                <a:spcPct val="90000"/>
              </a:lnSpc>
              <a:spcAft>
                <a:spcPts val="300"/>
              </a:spcAft>
            </a:pPr>
            <a:endParaRPr lang="en-US" sz="2600" dirty="0"/>
          </a:p>
          <a:p>
            <a:pPr marL="804863" lvl="1" indent="-457200" defTabSz="982663">
              <a:lnSpc>
                <a:spcPct val="90000"/>
              </a:lnSpc>
              <a:spcAft>
                <a:spcPts val="300"/>
              </a:spcAft>
            </a:pPr>
            <a:endParaRPr lang="en-US" sz="2600" dirty="0" smtClean="0"/>
          </a:p>
          <a:p>
            <a:pPr marL="284163" indent="-284163" defTabSz="982663">
              <a:lnSpc>
                <a:spcPct val="90000"/>
              </a:lnSpc>
              <a:spcBef>
                <a:spcPts val="1200"/>
              </a:spcBef>
              <a:spcAft>
                <a:spcPts val="300"/>
              </a:spcAft>
              <a:buFont typeface="+mj-lt"/>
              <a:buAutoNum type="arabicPeriod" startAt="5"/>
              <a:tabLst/>
            </a:pPr>
            <a:r>
              <a:rPr lang="en-US" sz="2800" dirty="0" smtClean="0"/>
              <a:t>Write a function that groups an array of persons by age, first or last name. The function must return an associative array, with keys - the groups, and values -arrays with persons in this groups</a:t>
            </a:r>
          </a:p>
          <a:p>
            <a:pPr marL="685800" lvl="1" indent="-338138" defTabSz="982663">
              <a:lnSpc>
                <a:spcPct val="90000"/>
              </a:lnSpc>
              <a:spcAft>
                <a:spcPts val="300"/>
              </a:spcAft>
            </a:pPr>
            <a:r>
              <a:rPr lang="en-US" sz="2600" dirty="0"/>
              <a:t>Use function overloading (i.e. just one </a:t>
            </a:r>
            <a:r>
              <a:rPr lang="en-US" sz="2600" dirty="0" smtClean="0"/>
              <a:t>function)</a:t>
            </a:r>
            <a:endParaRPr lang="en-US" sz="2800" dirty="0"/>
          </a:p>
        </p:txBody>
      </p:sp>
      <p:sp>
        <p:nvSpPr>
          <p:cNvPr id="6" name="Text Placeholder 5"/>
          <p:cNvSpPr txBox="1">
            <a:spLocks/>
          </p:cNvSpPr>
          <p:nvPr/>
        </p:nvSpPr>
        <p:spPr>
          <a:xfrm>
            <a:off x="684000" y="2484120"/>
            <a:ext cx="7776000" cy="9233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persons = [</a:t>
            </a:r>
          </a:p>
          <a:p>
            <a:r>
              <a:rPr lang="en-US" sz="1800" noProof="1" smtClean="0"/>
              <a:t>  {firstname : "Gosho", lastname: "Petrov", age: 32}, </a:t>
            </a:r>
          </a:p>
          <a:p>
            <a:r>
              <a:rPr lang="en-US" sz="1800" noProof="1" smtClean="0"/>
              <a:t>  {firstname : "Bay", lastname: "Ivan", age: 81},…];</a:t>
            </a:r>
          </a:p>
        </p:txBody>
      </p:sp>
      <p:sp>
        <p:nvSpPr>
          <p:cNvPr id="7" name="Text Placeholder 5"/>
          <p:cNvSpPr txBox="1">
            <a:spLocks/>
          </p:cNvSpPr>
          <p:nvPr/>
        </p:nvSpPr>
        <p:spPr>
          <a:xfrm>
            <a:off x="684000" y="5733000"/>
            <a:ext cx="7776000" cy="9233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t>var persons = {…};</a:t>
            </a:r>
          </a:p>
          <a:p>
            <a:r>
              <a:rPr lang="en-US" sz="1800" noProof="1" smtClean="0"/>
              <a:t>var groupedByFname = group(persons,"firstname");</a:t>
            </a:r>
          </a:p>
          <a:p>
            <a:r>
              <a:rPr lang="en-US" sz="1800" noProof="1" smtClean="0"/>
              <a:t>var groupedByAge= group(persons,"age");</a:t>
            </a:r>
            <a:endParaRPr lang="en-US" sz="1800" noProof="1"/>
          </a:p>
        </p:txBody>
      </p:sp>
    </p:spTree>
    <p:extLst>
      <p:ext uri="{BB962C8B-B14F-4D97-AF65-F5344CB8AC3E}">
        <p14:creationId xmlns:p14="http://schemas.microsoft.com/office/powerpoint/2010/main" val="3838188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smtClean="0"/>
              <a:t>What are Objects?</a:t>
            </a:r>
            <a:endParaRPr lang="en-US"/>
          </a:p>
        </p:txBody>
      </p:sp>
      <p:sp>
        <p:nvSpPr>
          <p:cNvPr id="599043" name="Rectangle 3"/>
          <p:cNvSpPr>
            <a:spLocks noGrp="1" noChangeArrowheads="1"/>
          </p:cNvSpPr>
          <p:nvPr>
            <p:ph idx="1"/>
          </p:nvPr>
        </p:nvSpPr>
        <p:spPr/>
        <p:txBody>
          <a:bodyPr/>
          <a:lstStyle/>
          <a:p>
            <a:pPr>
              <a:lnSpc>
                <a:spcPct val="100000"/>
              </a:lnSpc>
            </a:pPr>
            <a:r>
              <a:rPr lang="en-US"/>
              <a:t>Software objects model real-world objects or abstract concepts</a:t>
            </a:r>
          </a:p>
          <a:p>
            <a:pPr lvl="1">
              <a:lnSpc>
                <a:spcPct val="100000"/>
              </a:lnSpc>
            </a:pPr>
            <a:r>
              <a:rPr lang="en-US"/>
              <a:t>Examples: </a:t>
            </a:r>
            <a:endParaRPr lang="en-US" smtClean="0"/>
          </a:p>
          <a:p>
            <a:pPr lvl="2">
              <a:lnSpc>
                <a:spcPct val="100000"/>
              </a:lnSpc>
            </a:pPr>
            <a:r>
              <a:rPr lang="en-US" smtClean="0"/>
              <a:t>bank, account, customer, dog</a:t>
            </a:r>
            <a:r>
              <a:rPr lang="en-US"/>
              <a:t>, bicycle, queue </a:t>
            </a:r>
          </a:p>
          <a:p>
            <a:pPr>
              <a:lnSpc>
                <a:spcPct val="100000"/>
              </a:lnSpc>
            </a:pPr>
            <a:r>
              <a:rPr lang="en-US"/>
              <a:t>Real-world objects have </a:t>
            </a:r>
            <a:r>
              <a:rPr lang="en-US">
                <a:solidFill>
                  <a:schemeClr val="accent5">
                    <a:lumMod val="20000"/>
                    <a:lumOff val="80000"/>
                  </a:schemeClr>
                </a:solidFill>
              </a:rPr>
              <a:t>states</a:t>
            </a:r>
            <a:r>
              <a:rPr lang="en-US"/>
              <a:t> and </a:t>
            </a:r>
            <a:r>
              <a:rPr lang="en-US">
                <a:solidFill>
                  <a:schemeClr val="accent5">
                    <a:lumMod val="20000"/>
                    <a:lumOff val="80000"/>
                  </a:schemeClr>
                </a:solidFill>
              </a:rPr>
              <a:t>behaviors</a:t>
            </a:r>
          </a:p>
          <a:p>
            <a:pPr lvl="1">
              <a:lnSpc>
                <a:spcPct val="100000"/>
              </a:lnSpc>
            </a:pPr>
            <a:r>
              <a:rPr lang="en-US" smtClean="0"/>
              <a:t>Account' </a:t>
            </a:r>
            <a:r>
              <a:rPr lang="en-US"/>
              <a:t>states: </a:t>
            </a:r>
            <a:endParaRPr lang="en-US" smtClean="0"/>
          </a:p>
          <a:p>
            <a:pPr lvl="2">
              <a:lnSpc>
                <a:spcPct val="100000"/>
              </a:lnSpc>
            </a:pPr>
            <a:r>
              <a:rPr lang="en-US" smtClean="0"/>
              <a:t>holder, balance, type</a:t>
            </a:r>
            <a:endParaRPr lang="en-US"/>
          </a:p>
          <a:p>
            <a:pPr lvl="1">
              <a:lnSpc>
                <a:spcPct val="100000"/>
              </a:lnSpc>
            </a:pPr>
            <a:r>
              <a:rPr lang="en-US" smtClean="0"/>
              <a:t>Account' </a:t>
            </a:r>
            <a:r>
              <a:rPr lang="en-US"/>
              <a:t>behaviors: </a:t>
            </a:r>
            <a:endParaRPr lang="en-US" smtClean="0"/>
          </a:p>
          <a:p>
            <a:pPr lvl="2">
              <a:lnSpc>
                <a:spcPct val="100000"/>
              </a:lnSpc>
            </a:pPr>
            <a:r>
              <a:rPr lang="en-US" smtClean="0"/>
              <a:t>withdraw, deposit, suspend</a:t>
            </a:r>
            <a:endParaRPr lang="en-US"/>
          </a:p>
        </p:txBody>
      </p:sp>
    </p:spTree>
    <p:extLst>
      <p:ext uri="{BB962C8B-B14F-4D97-AF65-F5344CB8AC3E}">
        <p14:creationId xmlns:p14="http://schemas.microsoft.com/office/powerpoint/2010/main" val="76661285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smtClean="0"/>
              <a:t>What are Objects? </a:t>
            </a:r>
            <a:r>
              <a:rPr lang="en-US"/>
              <a:t>(2</a:t>
            </a:r>
            <a:r>
              <a:rPr lang="en-US" smtClean="0"/>
              <a:t>)</a:t>
            </a:r>
            <a:endParaRPr lang="en-US"/>
          </a:p>
        </p:txBody>
      </p:sp>
      <p:sp>
        <p:nvSpPr>
          <p:cNvPr id="600067" name="Rectangle 3"/>
          <p:cNvSpPr>
            <a:spLocks noGrp="1" noChangeArrowheads="1"/>
          </p:cNvSpPr>
          <p:nvPr>
            <p:ph idx="1"/>
          </p:nvPr>
        </p:nvSpPr>
        <p:spPr/>
        <p:txBody>
          <a:bodyPr/>
          <a:lstStyle/>
          <a:p>
            <a:pPr>
              <a:lnSpc>
                <a:spcPct val="100000"/>
              </a:lnSpc>
            </a:pPr>
            <a:r>
              <a:rPr lang="en-US"/>
              <a:t>How do software objects implement real-world objects?</a:t>
            </a:r>
          </a:p>
          <a:p>
            <a:pPr lvl="1">
              <a:lnSpc>
                <a:spcPct val="100000"/>
              </a:lnSpc>
            </a:pPr>
            <a:r>
              <a:rPr lang="en-US"/>
              <a:t>Use variables/data to implement states</a:t>
            </a:r>
          </a:p>
          <a:p>
            <a:pPr lvl="1">
              <a:lnSpc>
                <a:spcPct val="100000"/>
              </a:lnSpc>
            </a:pPr>
            <a:r>
              <a:rPr lang="en-US"/>
              <a:t>Use methods/functions to implement behaviors</a:t>
            </a:r>
          </a:p>
          <a:p>
            <a:pPr>
              <a:lnSpc>
                <a:spcPct val="100000"/>
              </a:lnSpc>
            </a:pPr>
            <a:r>
              <a:rPr lang="en-US"/>
              <a:t>An object is a software bundle of variables and related methods</a:t>
            </a:r>
          </a:p>
        </p:txBody>
      </p:sp>
      <p:pic>
        <p:nvPicPr>
          <p:cNvPr id="75778" name="Picture 2" descr="http://www.builderau.com.au/i/s/Java3D_image1.jpg"/>
          <p:cNvPicPr>
            <a:picLocks noChangeAspect="1" noChangeArrowheads="1"/>
          </p:cNvPicPr>
          <p:nvPr/>
        </p:nvPicPr>
        <p:blipFill>
          <a:blip r:embed="rId2" cstate="screen">
            <a:clrChange>
              <a:clrFrom>
                <a:srgbClr val="000000"/>
              </a:clrFrom>
              <a:clrTo>
                <a:srgbClr val="000000">
                  <a:alpha val="0"/>
                </a:srgbClr>
              </a:clrTo>
            </a:clrChange>
            <a:lum bright="20000" contrast="20000"/>
            <a:extLst>
              <a:ext uri="{28A0092B-C50C-407E-A947-70E740481C1C}">
                <a14:useLocalDpi xmlns:a14="http://schemas.microsoft.com/office/drawing/2010/main" val="0"/>
              </a:ext>
            </a:extLst>
          </a:blip>
          <a:srcRect/>
          <a:stretch>
            <a:fillRect/>
          </a:stretch>
        </p:blipFill>
        <p:spPr bwMode="auto">
          <a:xfrm>
            <a:off x="4953000" y="4267200"/>
            <a:ext cx="3581400" cy="2220332"/>
          </a:xfrm>
          <a:prstGeom prst="rect">
            <a:avLst/>
          </a:prstGeom>
          <a:noFill/>
        </p:spPr>
      </p:pic>
    </p:spTree>
    <p:extLst>
      <p:ext uri="{BB962C8B-B14F-4D97-AF65-F5344CB8AC3E}">
        <p14:creationId xmlns:p14="http://schemas.microsoft.com/office/powerpoint/2010/main" val="36940147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Objects Represent</a:t>
            </a:r>
            <a:endParaRPr lang="en-US"/>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a:p>
        </p:txBody>
      </p:sp>
      <p:sp>
        <p:nvSpPr>
          <p:cNvPr id="5" name="Text Box 2"/>
          <p:cNvSpPr txBox="1">
            <a:spLocks noChangeArrowheads="1"/>
          </p:cNvSpPr>
          <p:nvPr/>
        </p:nvSpPr>
        <p:spPr bwMode="auto">
          <a:xfrm>
            <a:off x="1042988" y="1295400"/>
            <a:ext cx="7239000" cy="5008562"/>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sym typeface="Monotype Sorts" pitchFamily="2" charset="2"/>
              </a:rPr>
              <a:t> </a:t>
            </a:r>
            <a:r>
              <a:rPr kumimoji="0" lang="en-AU" sz="2800" b="1">
                <a:solidFill>
                  <a:schemeClr val="tx1">
                    <a:lumMod val="40000"/>
                    <a:lumOff val="60000"/>
                  </a:schemeClr>
                </a:solidFill>
                <a:effectLst>
                  <a:outerShdw blurRad="38100" dist="38100" dir="2700000" algn="tl">
                    <a:srgbClr val="000000">
                      <a:alpha val="43137"/>
                    </a:srgbClr>
                  </a:outerShdw>
                </a:effectLst>
              </a:rPr>
              <a:t>checks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people</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shopping list</a:t>
            </a:r>
          </a:p>
          <a:p>
            <a:pPr>
              <a:lnSpc>
                <a:spcPct val="100000"/>
              </a:lnSpc>
              <a:spcBef>
                <a:spcPct val="50000"/>
              </a:spcBef>
            </a:pPr>
            <a:r>
              <a:rPr kumimoji="0" lang="en-AU" sz="2800" b="1">
                <a:solidFill>
                  <a:schemeClr val="tx1">
                    <a:lumMod val="40000"/>
                    <a:lumOff val="60000"/>
                  </a:schemeClr>
                </a:solidFill>
                <a:effectLst>
                  <a:outerShdw blurRad="38100" dist="38100" dir="2700000" algn="tl">
                    <a:srgbClr val="000000">
                      <a:alpha val="43137"/>
                    </a:srgbClr>
                  </a:outerShdw>
                </a:effectLst>
              </a:rPr>
              <a:t>…</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numbers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characters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queues</a:t>
            </a:r>
          </a:p>
          <a:p>
            <a:pPr>
              <a:lnSpc>
                <a:spcPct val="100000"/>
              </a:lnSpc>
              <a:spcBef>
                <a:spcPct val="50000"/>
              </a:spcBef>
            </a:pPr>
            <a:r>
              <a:rPr kumimoji="0" lang="en-AU" sz="2800" b="1">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a:solidFill>
                  <a:schemeClr val="tx1">
                    <a:lumMod val="40000"/>
                    <a:lumOff val="60000"/>
                  </a:schemeClr>
                </a:solidFill>
                <a:effectLst>
                  <a:outerShdw blurRad="38100" dist="38100" dir="2700000" algn="tl">
                    <a:srgbClr val="000000">
                      <a:alpha val="43137"/>
                    </a:srgbClr>
                  </a:outerShdw>
                </a:effectLst>
              </a:rPr>
              <a:t> arrays</a:t>
            </a:r>
          </a:p>
        </p:txBody>
      </p:sp>
      <p:sp>
        <p:nvSpPr>
          <p:cNvPr id="6" name="AutoShape 3"/>
          <p:cNvSpPr>
            <a:spLocks/>
          </p:cNvSpPr>
          <p:nvPr/>
        </p:nvSpPr>
        <p:spPr bwMode="auto">
          <a:xfrm>
            <a:off x="4132263" y="1398082"/>
            <a:ext cx="609600" cy="1609725"/>
          </a:xfrm>
          <a:prstGeom prst="rightBrace">
            <a:avLst>
              <a:gd name="adj1" fmla="val 20725"/>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7" name="AutoShape 4"/>
          <p:cNvSpPr>
            <a:spLocks/>
          </p:cNvSpPr>
          <p:nvPr/>
        </p:nvSpPr>
        <p:spPr bwMode="auto">
          <a:xfrm>
            <a:off x="3962400" y="3971962"/>
            <a:ext cx="914400" cy="2193925"/>
          </a:xfrm>
          <a:prstGeom prst="rightBrace">
            <a:avLst>
              <a:gd name="adj1" fmla="val 19994"/>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8" name="Text Box 5"/>
          <p:cNvSpPr txBox="1">
            <a:spLocks noChangeArrowheads="1"/>
          </p:cNvSpPr>
          <p:nvPr/>
        </p:nvSpPr>
        <p:spPr bwMode="auto">
          <a:xfrm>
            <a:off x="5178407" y="1676960"/>
            <a:ext cx="2932112" cy="1066800"/>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3200" b="1">
                <a:solidFill>
                  <a:schemeClr val="tx1">
                    <a:lumMod val="40000"/>
                    <a:lumOff val="60000"/>
                  </a:schemeClr>
                </a:solidFill>
                <a:effectLst>
                  <a:outerShdw blurRad="38100" dist="38100" dir="2700000" algn="tl">
                    <a:srgbClr val="000000">
                      <a:alpha val="43137"/>
                    </a:srgbClr>
                  </a:outerShdw>
                </a:effectLst>
              </a:rPr>
              <a:t>Things </a:t>
            </a:r>
            <a:r>
              <a:rPr kumimoji="0" lang="en-AU" sz="3200" b="1"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a:solidFill>
                  <a:schemeClr val="tx1">
                    <a:lumMod val="40000"/>
                    <a:lumOff val="60000"/>
                  </a:schemeClr>
                </a:solidFill>
                <a:effectLst>
                  <a:outerShdw blurRad="38100" dist="38100" dir="2700000" algn="tl">
                    <a:srgbClr val="000000">
                      <a:alpha val="43137"/>
                    </a:srgbClr>
                  </a:outerShdw>
                </a:effectLst>
              </a:rPr>
              <a:t>real world</a:t>
            </a:r>
          </a:p>
        </p:txBody>
      </p:sp>
      <p:sp>
        <p:nvSpPr>
          <p:cNvPr id="9" name="Text Box 6"/>
          <p:cNvSpPr txBox="1">
            <a:spLocks noChangeArrowheads="1"/>
          </p:cNvSpPr>
          <p:nvPr/>
        </p:nvSpPr>
        <p:spPr bwMode="auto">
          <a:xfrm>
            <a:off x="5181601" y="4548261"/>
            <a:ext cx="3048000" cy="1066800"/>
          </a:xfrm>
          <a:prstGeom prst="rect">
            <a:avLst/>
          </a:prstGeom>
          <a:noFill/>
          <a:ln w="12700">
            <a:noFill/>
            <a:miter lim="800000"/>
            <a:headEnd type="none" w="sm" len="sm"/>
            <a:tailEnd type="none" w="sm" len="sm"/>
          </a:ln>
          <a:effectLst/>
        </p:spPr>
        <p:txBody>
          <a:bodyPr wrap="square">
            <a:spAutoFit/>
          </a:bodyPr>
          <a:lstStyle/>
          <a:p>
            <a:pPr>
              <a:lnSpc>
                <a:spcPct val="100000"/>
              </a:lnSpc>
              <a:spcBef>
                <a:spcPct val="50000"/>
              </a:spcBef>
            </a:pPr>
            <a:r>
              <a:rPr kumimoji="0" lang="en-AU" sz="3200" b="1">
                <a:solidFill>
                  <a:schemeClr val="tx1">
                    <a:lumMod val="40000"/>
                    <a:lumOff val="60000"/>
                  </a:schemeClr>
                </a:solidFill>
                <a:effectLst>
                  <a:outerShdw blurRad="38100" dist="38100" dir="2700000" algn="tl">
                    <a:srgbClr val="000000">
                      <a:alpha val="43137"/>
                    </a:srgbClr>
                  </a:outerShdw>
                </a:effectLst>
              </a:rPr>
              <a:t>Things </a:t>
            </a:r>
            <a:r>
              <a:rPr kumimoji="0" lang="en-AU" sz="3200" b="1"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a:solidFill>
                  <a:schemeClr val="tx1">
                    <a:lumMod val="40000"/>
                    <a:lumOff val="60000"/>
                  </a:schemeClr>
                </a:solidFill>
                <a:effectLst>
                  <a:outerShdw blurRad="38100" dist="38100" dir="2700000" algn="tl">
                    <a:srgbClr val="000000">
                      <a:alpha val="43137"/>
                    </a:srgbClr>
                  </a:outerShdw>
                </a:effectLst>
              </a:rPr>
              <a:t>computer world</a:t>
            </a:r>
          </a:p>
        </p:txBody>
      </p:sp>
    </p:spTree>
    <p:extLst>
      <p:ext uri="{BB962C8B-B14F-4D97-AF65-F5344CB8AC3E}">
        <p14:creationId xmlns:p14="http://schemas.microsoft.com/office/powerpoint/2010/main" val="3480363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a:t>What is </a:t>
            </a:r>
            <a:r>
              <a:rPr lang="en-US" smtClean="0"/>
              <a:t>a Class</a:t>
            </a:r>
            <a:r>
              <a:rPr lang="en-US"/>
              <a:t>?</a:t>
            </a:r>
            <a:endParaRPr lang="bg-BG"/>
          </a:p>
        </p:txBody>
      </p:sp>
      <p:sp>
        <p:nvSpPr>
          <p:cNvPr id="630787" name="Rectangle 3"/>
          <p:cNvSpPr>
            <a:spLocks noGrp="1" noChangeArrowheads="1"/>
          </p:cNvSpPr>
          <p:nvPr>
            <p:ph idx="1"/>
          </p:nvPr>
        </p:nvSpPr>
        <p:spPr>
          <a:xfrm>
            <a:off x="228600" y="1066800"/>
            <a:ext cx="8610600" cy="5638800"/>
          </a:xfrm>
          <a:noFill/>
          <a:ln/>
          <a:effectLst/>
        </p:spPr>
        <p:txBody>
          <a:bodyPr lIns="91440" tIns="45720" rIns="91440" bIns="45720"/>
          <a:lstStyle/>
          <a:p>
            <a:pPr>
              <a:lnSpc>
                <a:spcPct val="100000"/>
              </a:lnSpc>
            </a:pPr>
            <a:r>
              <a:rPr lang="en-US" smtClean="0"/>
              <a:t>The formal definition of </a:t>
            </a:r>
            <a:r>
              <a:rPr lang="en-US" smtClean="0">
                <a:solidFill>
                  <a:schemeClr val="accent5">
                    <a:lumMod val="20000"/>
                    <a:lumOff val="80000"/>
                  </a:schemeClr>
                </a:solidFill>
              </a:rPr>
              <a:t>class</a:t>
            </a:r>
            <a:r>
              <a:rPr lang="en-US" smtClean="0"/>
              <a:t>:</a:t>
            </a:r>
          </a:p>
          <a:p>
            <a:pPr>
              <a:lnSpc>
                <a:spcPts val="4400"/>
              </a:lnSpc>
            </a:pPr>
            <a:endParaRPr lang="en-US" smtClean="0"/>
          </a:p>
          <a:p>
            <a:pPr>
              <a:lnSpc>
                <a:spcPts val="4400"/>
              </a:lnSpc>
            </a:pPr>
            <a:endParaRPr lang="en-US" smtClean="0"/>
          </a:p>
          <a:p>
            <a:pPr>
              <a:lnSpc>
                <a:spcPts val="4400"/>
              </a:lnSpc>
            </a:pPr>
            <a:endParaRPr lang="en-US" smtClean="0"/>
          </a:p>
          <a:p>
            <a:pPr>
              <a:lnSpc>
                <a:spcPts val="4400"/>
              </a:lnSpc>
            </a:pPr>
            <a:endParaRPr lang="en-US"/>
          </a:p>
          <a:p>
            <a:pPr algn="r">
              <a:lnSpc>
                <a:spcPct val="100000"/>
              </a:lnSpc>
              <a:spcBef>
                <a:spcPts val="1800"/>
              </a:spcBef>
              <a:buFontTx/>
              <a:buNone/>
            </a:pPr>
            <a:r>
              <a:rPr lang="en-US" sz="2800"/>
              <a:t>Definition by </a:t>
            </a:r>
            <a:r>
              <a:rPr lang="en-US" sz="2800" smtClean="0"/>
              <a:t>Google</a:t>
            </a:r>
            <a:endParaRPr lang="en-US" sz="3400"/>
          </a:p>
        </p:txBody>
      </p:sp>
      <p:sp>
        <p:nvSpPr>
          <p:cNvPr id="7" name="Text Placeholder 6"/>
          <p:cNvSpPr>
            <a:spLocks noGrp="1"/>
          </p:cNvSpPr>
          <p:nvPr/>
        </p:nvSpPr>
        <p:spPr>
          <a:xfrm>
            <a:off x="838200" y="1905000"/>
            <a:ext cx="7467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smtClean="0">
                <a:solidFill>
                  <a:schemeClr val="accent5">
                    <a:lumMod val="20000"/>
                    <a:lumOff val="80000"/>
                  </a:schemeClr>
                </a:solidFill>
                <a:latin typeface="+mn-lt"/>
              </a:rPr>
              <a:t>Classes</a:t>
            </a:r>
            <a:r>
              <a:rPr lang="en-US" sz="320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a:solidFill>
                <a:schemeClr val="tx1">
                  <a:lumMod val="40000"/>
                  <a:lumOff val="60000"/>
                </a:schemeClr>
              </a:solidFill>
              <a:latin typeface="+mn-lt"/>
            </a:endParaRPr>
          </a:p>
        </p:txBody>
      </p:sp>
    </p:spTree>
    <p:extLst>
      <p:ext uri="{BB962C8B-B14F-4D97-AF65-F5344CB8AC3E}">
        <p14:creationId xmlns:p14="http://schemas.microsoft.com/office/powerpoint/2010/main" val="77607725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a:t>Classes</a:t>
            </a:r>
            <a:endParaRPr lang="bg-BG"/>
          </a:p>
        </p:txBody>
      </p:sp>
      <p:sp>
        <p:nvSpPr>
          <p:cNvPr id="602115" name="Rectangle 3"/>
          <p:cNvSpPr>
            <a:spLocks noGrp="1" noChangeArrowheads="1"/>
          </p:cNvSpPr>
          <p:nvPr>
            <p:ph idx="1"/>
          </p:nvPr>
        </p:nvSpPr>
        <p:spPr>
          <a:xfrm>
            <a:off x="228600" y="838200"/>
            <a:ext cx="8686800" cy="5791200"/>
          </a:xfrm>
        </p:spPr>
        <p:txBody>
          <a:bodyPr/>
          <a:lstStyle/>
          <a:p>
            <a:pPr>
              <a:lnSpc>
                <a:spcPct val="100000"/>
              </a:lnSpc>
              <a:spcBef>
                <a:spcPts val="500"/>
              </a:spcBef>
            </a:pPr>
            <a:r>
              <a:rPr kumimoji="0" lang="en-US"/>
              <a:t>Classes provide the structure for objects</a:t>
            </a:r>
          </a:p>
          <a:p>
            <a:pPr lvl="1">
              <a:lnSpc>
                <a:spcPct val="100000"/>
              </a:lnSpc>
              <a:spcBef>
                <a:spcPts val="500"/>
              </a:spcBef>
            </a:pPr>
            <a:r>
              <a:rPr kumimoji="0" lang="en-US"/>
              <a:t>Define their </a:t>
            </a:r>
            <a:r>
              <a:rPr kumimoji="0" lang="en-US" smtClean="0"/>
              <a:t>prototype, act as template</a:t>
            </a:r>
            <a:endParaRPr kumimoji="0" lang="en-US"/>
          </a:p>
          <a:p>
            <a:pPr>
              <a:lnSpc>
                <a:spcPct val="100000"/>
              </a:lnSpc>
              <a:spcBef>
                <a:spcPts val="500"/>
              </a:spcBef>
            </a:pPr>
            <a:r>
              <a:rPr kumimoji="0" lang="en-US"/>
              <a:t>Classes define:</a:t>
            </a:r>
          </a:p>
          <a:p>
            <a:pPr lvl="1">
              <a:lnSpc>
                <a:spcPct val="100000"/>
              </a:lnSpc>
              <a:spcBef>
                <a:spcPts val="500"/>
              </a:spcBef>
            </a:pPr>
            <a:r>
              <a:rPr kumimoji="0" lang="en-US"/>
              <a:t>Set of </a:t>
            </a:r>
            <a:r>
              <a:rPr kumimoji="0" lang="en-US">
                <a:solidFill>
                  <a:schemeClr val="accent5">
                    <a:lumMod val="20000"/>
                    <a:lumOff val="80000"/>
                  </a:schemeClr>
                </a:solidFill>
              </a:rPr>
              <a:t>attributes</a:t>
            </a:r>
          </a:p>
          <a:p>
            <a:pPr lvl="2">
              <a:lnSpc>
                <a:spcPct val="100000"/>
              </a:lnSpc>
              <a:spcBef>
                <a:spcPts val="500"/>
              </a:spcBef>
            </a:pPr>
            <a:r>
              <a:rPr lang="en-US" smtClean="0"/>
              <a:t>Represented by variables and properties</a:t>
            </a:r>
            <a:endParaRPr kumimoji="0" lang="en-US" smtClean="0"/>
          </a:p>
          <a:p>
            <a:pPr lvl="2">
              <a:lnSpc>
                <a:spcPct val="100000"/>
              </a:lnSpc>
              <a:spcBef>
                <a:spcPts val="500"/>
              </a:spcBef>
            </a:pPr>
            <a:r>
              <a:rPr kumimoji="0" lang="en-US" smtClean="0"/>
              <a:t>Hold their </a:t>
            </a:r>
            <a:r>
              <a:rPr kumimoji="0" lang="en-US">
                <a:solidFill>
                  <a:schemeClr val="accent5">
                    <a:lumMod val="20000"/>
                    <a:lumOff val="80000"/>
                  </a:schemeClr>
                </a:solidFill>
              </a:rPr>
              <a:t>state</a:t>
            </a:r>
          </a:p>
          <a:p>
            <a:pPr lvl="1">
              <a:lnSpc>
                <a:spcPct val="100000"/>
              </a:lnSpc>
              <a:spcBef>
                <a:spcPts val="500"/>
              </a:spcBef>
            </a:pPr>
            <a:r>
              <a:rPr kumimoji="0" lang="en-US" smtClean="0"/>
              <a:t>Set of actions (</a:t>
            </a:r>
            <a:r>
              <a:rPr kumimoji="0" lang="en-US" smtClean="0">
                <a:solidFill>
                  <a:schemeClr val="accent5">
                    <a:lumMod val="20000"/>
                    <a:lumOff val="80000"/>
                  </a:schemeClr>
                </a:solidFill>
              </a:rPr>
              <a:t>behavior</a:t>
            </a:r>
            <a:r>
              <a:rPr lang="en-US" smtClean="0"/>
              <a:t>)</a:t>
            </a:r>
            <a:endParaRPr kumimoji="0" lang="en-US">
              <a:solidFill>
                <a:schemeClr val="accent5">
                  <a:lumMod val="20000"/>
                  <a:lumOff val="80000"/>
                </a:schemeClr>
              </a:solidFill>
            </a:endParaRPr>
          </a:p>
          <a:p>
            <a:pPr lvl="2">
              <a:lnSpc>
                <a:spcPct val="100000"/>
              </a:lnSpc>
              <a:spcBef>
                <a:spcPts val="500"/>
              </a:spcBef>
            </a:pPr>
            <a:r>
              <a:rPr kumimoji="0" lang="en-US"/>
              <a:t>Represented by methods</a:t>
            </a:r>
          </a:p>
          <a:p>
            <a:pPr>
              <a:lnSpc>
                <a:spcPct val="100000"/>
              </a:lnSpc>
              <a:spcBef>
                <a:spcPts val="500"/>
              </a:spcBef>
            </a:pPr>
            <a:r>
              <a:rPr kumimoji="0" lang="en-US"/>
              <a:t>A class defines the methods and types of data associated with an object</a:t>
            </a:r>
          </a:p>
        </p:txBody>
      </p:sp>
    </p:spTree>
    <p:extLst>
      <p:ext uri="{BB962C8B-B14F-4D97-AF65-F5344CB8AC3E}">
        <p14:creationId xmlns:p14="http://schemas.microsoft.com/office/powerpoint/2010/main" val="123439928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38648990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Template>
  <TotalTime>618</TotalTime>
  <Words>1652</Words>
  <Application>Microsoft Office PowerPoint</Application>
  <PresentationFormat>On-screen Show (4:3)</PresentationFormat>
  <Paragraphs>299</Paragraphs>
  <Slides>39</Slides>
  <Notes>3</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Telerik Academy</vt:lpstr>
      <vt:lpstr>Using Objects</vt:lpstr>
      <vt:lpstr>Table of Contents</vt:lpstr>
      <vt:lpstr>Classes and Objects</vt:lpstr>
      <vt:lpstr>What are Objects?</vt:lpstr>
      <vt:lpstr>What are Objects? (2)</vt:lpstr>
      <vt:lpstr>Objects Represent</vt:lpstr>
      <vt:lpstr>What is a Class?</vt:lpstr>
      <vt:lpstr>Classes</vt:lpstr>
      <vt:lpstr>Classes – Example</vt:lpstr>
      <vt:lpstr>Objects</vt:lpstr>
      <vt:lpstr>Objects – Example</vt:lpstr>
      <vt:lpstr>JavaScript Objects Overview</vt:lpstr>
      <vt:lpstr>Objects Overview</vt:lpstr>
      <vt:lpstr>Object Properties</vt:lpstr>
      <vt:lpstr>Objects and Properties</vt:lpstr>
      <vt:lpstr>Reference and Primitive Types</vt:lpstr>
      <vt:lpstr>Reference and Primitive Types</vt:lpstr>
      <vt:lpstr>Reference and Primitive Types (2)</vt:lpstr>
      <vt:lpstr>Primitive and  Reference Types</vt:lpstr>
      <vt:lpstr>Primitive Types</vt:lpstr>
      <vt:lpstr>Primitive Types – Example</vt:lpstr>
      <vt:lpstr>Primitive Types</vt:lpstr>
      <vt:lpstr>Reference Type</vt:lpstr>
      <vt:lpstr>Reference Types</vt:lpstr>
      <vt:lpstr>JSON Objects</vt:lpstr>
      <vt:lpstr>JSON Objects</vt:lpstr>
      <vt:lpstr>JSON Objects</vt:lpstr>
      <vt:lpstr>Building a JSON Object</vt:lpstr>
      <vt:lpstr>JSON Building Function</vt:lpstr>
      <vt:lpstr>JSON Building Function</vt:lpstr>
      <vt:lpstr>JavaScript Object Properties</vt:lpstr>
      <vt:lpstr>JS Object Properties</vt:lpstr>
      <vt:lpstr>JavaScript Object Properties</vt:lpstr>
      <vt:lpstr>Associative Arrays</vt:lpstr>
      <vt:lpstr>Associative Arrays</vt:lpstr>
      <vt:lpstr>Using Objects</vt:lpstr>
      <vt:lpstr>Homework</vt:lpstr>
      <vt:lpstr>Homework (2)</vt:lpstr>
      <vt:lpstr>Homework (3)</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Objects</dc:title>
  <dc:creator>Doncho Minkov</dc:creator>
  <cp:lastModifiedBy>Ivaylo Kenov</cp:lastModifiedBy>
  <cp:revision>683</cp:revision>
  <dcterms:created xsi:type="dcterms:W3CDTF">2013-03-08T15:31:43Z</dcterms:created>
  <dcterms:modified xsi:type="dcterms:W3CDTF">2014-04-29T08:11:58Z</dcterms:modified>
</cp:coreProperties>
</file>