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handoutMasterIdLst>
    <p:handoutMasterId r:id="rId75"/>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333"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88" d="100"/>
          <a:sy n="88" d="100"/>
        </p:scale>
        <p:origin x="96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18.12.2012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18.12.2012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193D343-9AED-4261-ACED-1E4F6E6F3164}" type="slidenum">
              <a:rPr lang="en-US"/>
              <a:pPr/>
              <a:t>28</a:t>
            </a:fld>
            <a:r>
              <a:rPr lang="en-US" dirty="0"/>
              <a:t>##</a:t>
            </a: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4192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C10566-F4A5-4DE3-9FAC-3577229DCAA5}" type="slidenum">
              <a:rPr lang="en-US"/>
              <a:pPr/>
              <a:t>32</a:t>
            </a:fld>
            <a:r>
              <a:rPr lang="en-US" dirty="0"/>
              <a:t>##</a:t>
            </a:r>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912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B00D4E3-322D-4CBD-A1BD-0D904094F4B9}" type="slidenum">
              <a:rPr lang="en-US"/>
              <a:pPr/>
              <a:t>35</a:t>
            </a:fld>
            <a:r>
              <a:rPr lang="en-US" dirty="0"/>
              <a:t>##</a:t>
            </a:r>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7312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36</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525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37</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17092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40</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253233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F07226-9F1B-4288-BEF0-50D3AE089698}" type="slidenum">
              <a:rPr lang="en-US"/>
              <a:pPr/>
              <a:t>42</a:t>
            </a:fld>
            <a:r>
              <a:rPr lang="en-US" dirty="0"/>
              <a:t>##</a:t>
            </a:r>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41661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CB93EEF-B6B9-4944-8F7D-D5F0EB4303D2}" type="slidenum">
              <a:rPr lang="en-US"/>
              <a:pPr/>
              <a:t>59</a:t>
            </a:fld>
            <a:r>
              <a:rPr lang="en-US" dirty="0"/>
              <a:t>##</a:t>
            </a:r>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2026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2DDE44C-CB3C-4804-95D8-CCFD3C1A5B6C}" type="slidenum">
              <a:rPr lang="en-US"/>
              <a:pPr/>
              <a:t>66</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774785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255E534-4BC7-408B-B2F8-2544EEFDF3B7}" type="slidenum">
              <a:rPr lang="en-US"/>
              <a:pPr/>
              <a:t>67</a:t>
            </a:fld>
            <a:r>
              <a:rPr lang="en-US" dirty="0"/>
              <a:t>##</a:t>
            </a:r>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611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785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D91FC04-E9EC-40A5-B8BE-0B2097002E58}" type="slidenum">
              <a:rPr lang="en-US"/>
              <a:pPr/>
              <a:t>69</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06955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7FBBA-0630-4164-90B5-CD16AE8DA0FD}" type="slidenum">
              <a:rPr lang="en-US"/>
              <a:pPr/>
              <a:t>70</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08229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342CE03-30C8-4C40-A695-505E2EF5AEBA}" type="slidenum">
              <a:rPr lang="en-US"/>
              <a:pPr/>
              <a:t>71</a:t>
            </a:fld>
            <a:r>
              <a:rPr lang="en-US" dirty="0"/>
              <a:t>##</a:t>
            </a:r>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486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1999095-9D33-4F38-9562-E45FB41A7CA1}" type="slidenum">
              <a:rPr lang="en-US"/>
              <a:pPr/>
              <a:t>3</a:t>
            </a:fld>
            <a:r>
              <a:rPr lang="en-US" dirty="0"/>
              <a:t>##</a:t>
            </a:r>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7674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3928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869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13</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2255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5FB25E9-588B-40DF-816C-E16B3D46D0E6}" type="slidenum">
              <a:rPr lang="en-US"/>
              <a:pPr/>
              <a:t>17</a:t>
            </a:fld>
            <a:r>
              <a:rPr lang="en-US" dirty="0"/>
              <a:t>##</a:t>
            </a:r>
          </a:p>
        </p:txBody>
      </p:sp>
      <p:sp>
        <p:nvSpPr>
          <p:cNvPr id="677890" name="Rectangle 2"/>
          <p:cNvSpPr>
            <a:spLocks noGrp="1" noRot="1" noChangeAspect="1" noChangeArrowheads="1" noTextEdit="1"/>
          </p:cNvSpPr>
          <p:nvPr>
            <p:ph type="sldImg"/>
          </p:nvPr>
        </p:nvSpPr>
        <p:spPr>
          <a:ln/>
        </p:spPr>
      </p:sp>
      <p:sp>
        <p:nvSpPr>
          <p:cNvPr id="677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17923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863C886-116B-45CF-8E8C-BF7510ACC3F6}" type="slidenum">
              <a:rPr lang="en-US"/>
              <a:pPr/>
              <a:t>23</a:t>
            </a:fld>
            <a:r>
              <a:rPr lang="en-US" dirty="0"/>
              <a:t>##</a:t>
            </a:r>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0134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66FA1E2-7249-4343-8D8D-85C9D7D125BC}" type="slidenum">
              <a:rPr lang="en-US"/>
              <a:pPr/>
              <a:t>24</a:t>
            </a:fld>
            <a:r>
              <a:rPr lang="en-US" dirty="0"/>
              <a:t>##</a:t>
            </a:r>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9200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8981166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6.jpeg"/><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en.wikipedia.org/wiki/Shunting-yard_algorith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en.wikipedia.org/wiki/Reverse_Polish_notation"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Using Classes and Objects</a:t>
            </a:r>
          </a:p>
        </p:txBody>
      </p:sp>
      <p:sp>
        <p:nvSpPr>
          <p:cNvPr id="3" name="Subtitle 2"/>
          <p:cNvSpPr>
            <a:spLocks noGrp="1"/>
          </p:cNvSpPr>
          <p:nvPr>
            <p:ph type="subTitle" idx="1"/>
          </p:nvPr>
        </p:nvSpPr>
        <p:spPr>
          <a:xfrm>
            <a:off x="457200" y="3317080"/>
            <a:ext cx="8229600" cy="569120"/>
          </a:xfrm>
        </p:spPr>
        <p:txBody>
          <a:bodyPr/>
          <a:lstStyle/>
          <a:p>
            <a:r>
              <a:rPr lang="en-US" dirty="0"/>
              <a:t>Using the Standard .NET Framework Classes</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846995" y="1059393"/>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3420" y="462642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a:hlinkClick r:id="rId5"/>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01544" y="511628"/>
            <a:ext cx="1690210" cy="1611475"/>
          </a:xfrm>
          <a:prstGeom prst="rect">
            <a:avLst/>
          </a:prstGeom>
        </p:spPr>
      </p:pic>
      <p:pic>
        <p:nvPicPr>
          <p:cNvPr id="20" name="Picture 2" descr="http://cdn1.iconfinder.com/data/icons/BRILLIANT/database/png/400/objects.pn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a:stretch/>
        </p:blipFill>
        <p:spPr bwMode="auto">
          <a:xfrm>
            <a:off x="5791200" y="4365172"/>
            <a:ext cx="2881438" cy="21118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8613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val="31197261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7077936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187450" y="1905000"/>
            <a:ext cx="6480175" cy="736600"/>
          </a:xfrm>
        </p:spPr>
        <p:txBody>
          <a:bodyPr/>
          <a:lstStyle/>
          <a:p>
            <a:pPr>
              <a:lnSpc>
                <a:spcPct val="110000"/>
              </a:lnSpc>
            </a:pPr>
            <a:r>
              <a:rPr lang="en-US" dirty="0"/>
              <a:t>Classes in C#</a:t>
            </a:r>
            <a:endParaRPr lang="bg-BG" dirty="0"/>
          </a:p>
        </p:txBody>
      </p:sp>
      <p:sp>
        <p:nvSpPr>
          <p:cNvPr id="622595" name="Rectangle 3"/>
          <p:cNvSpPr>
            <a:spLocks noChangeArrowheads="1"/>
          </p:cNvSpPr>
          <p:nvPr/>
        </p:nvSpPr>
        <p:spPr bwMode="auto">
          <a:xfrm>
            <a:off x="990601" y="2764524"/>
            <a:ext cx="68738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Using Classes and their Class </a:t>
            </a:r>
            <a:r>
              <a:rPr lang="en-US" sz="2800" b="1" dirty="0">
                <a:effectLst>
                  <a:outerShdw blurRad="38100" dist="38100" dir="2700000" algn="tl">
                    <a:srgbClr val="000000">
                      <a:alpha val="43137"/>
                    </a:srgbClr>
                  </a:outerShdw>
                </a:effectLst>
              </a:rPr>
              <a:t>Members</a:t>
            </a:r>
            <a:endParaRPr lang="bg-BG" sz="2800" b="1" dirty="0">
              <a:effectLst>
                <a:outerShdw blurRad="38100" dist="38100" dir="2700000" algn="tl">
                  <a:srgbClr val="000000">
                    <a:alpha val="43137"/>
                  </a:srgbClr>
                </a:outerShdw>
              </a:effectLst>
            </a:endParaRPr>
          </a:p>
        </p:txBody>
      </p:sp>
      <p:pic>
        <p:nvPicPr>
          <p:cNvPr id="67586" name="Picture 2" descr="http://www.studiodaily.com/images/articles/6904_1154116514.jpg"/>
          <p:cNvPicPr>
            <a:picLocks noChangeAspect="1" noChangeArrowheads="1"/>
          </p:cNvPicPr>
          <p:nvPr/>
        </p:nvPicPr>
        <p:blipFill>
          <a:blip r:embed="rId3" cstate="screen">
            <a:clrChange>
              <a:clrFrom>
                <a:srgbClr val="000000"/>
              </a:clrFrom>
              <a:clrTo>
                <a:srgbClr val="000000">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400800" y="4229100"/>
            <a:ext cx="2178952" cy="2091418"/>
          </a:xfrm>
          <a:prstGeom prst="rect">
            <a:avLst/>
          </a:prstGeom>
          <a:noFill/>
        </p:spPr>
      </p:pic>
      <p:pic>
        <p:nvPicPr>
          <p:cNvPr id="67588" name="Picture 4" descr="http://www.dreamstime.com/3d-figures-thumb89101.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5800" y="4267200"/>
            <a:ext cx="4334604" cy="2013436"/>
          </a:xfrm>
          <a:prstGeom prst="roundRect">
            <a:avLst>
              <a:gd name="adj" fmla="val 12226"/>
            </a:avLst>
          </a:prstGeom>
          <a:noFill/>
          <a:effectLst>
            <a:softEdge rad="31750"/>
          </a:effectLst>
        </p:spPr>
      </p:pic>
    </p:spTree>
    <p:extLst>
      <p:ext uri="{BB962C8B-B14F-4D97-AF65-F5344CB8AC3E}">
        <p14:creationId xmlns:p14="http://schemas.microsoft.com/office/powerpoint/2010/main" val="423575574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idx="1"/>
          </p:nvPr>
        </p:nvSpPr>
        <p:spPr>
          <a:xfrm>
            <a:off x="323850" y="990600"/>
            <a:ext cx="8496300" cy="5530850"/>
          </a:xfrm>
        </p:spPr>
        <p:txBody>
          <a:bodyPr/>
          <a:lstStyle/>
          <a:p>
            <a:pPr>
              <a:lnSpc>
                <a:spcPct val="100000"/>
              </a:lnSpc>
            </a:pPr>
            <a:r>
              <a:rPr lang="en-US" dirty="0" smtClean="0"/>
              <a:t>Classes – basic </a:t>
            </a:r>
            <a:r>
              <a:rPr lang="en-US" dirty="0"/>
              <a:t>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C# 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a:t>Methods</a:t>
            </a:r>
          </a:p>
          <a:p>
            <a:pPr lvl="1">
              <a:lnSpc>
                <a:spcPct val="100000"/>
              </a:lnSpc>
            </a:pPr>
            <a:r>
              <a:rPr lang="en-US" dirty="0"/>
              <a:t>Constructors</a:t>
            </a:r>
          </a:p>
          <a:p>
            <a:pPr lvl="1">
              <a:lnSpc>
                <a:spcPct val="100000"/>
              </a:lnSpc>
            </a:pPr>
            <a:r>
              <a:rPr lang="en-US" dirty="0"/>
              <a:t>Inner types</a:t>
            </a:r>
          </a:p>
          <a:p>
            <a:pPr lvl="1">
              <a:lnSpc>
                <a:spcPct val="1000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3246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76733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idx="1"/>
          </p:nvPr>
        </p:nvSpPr>
        <p:spPr/>
        <p:txBody>
          <a:bodyPr/>
          <a:lstStyle/>
          <a:p>
            <a:pPr>
              <a:lnSpc>
                <a:spcPct val="100000"/>
              </a:lnSpc>
            </a:pPr>
            <a:r>
              <a:rPr lang="en-US" dirty="0"/>
              <a:t>Example of </a:t>
            </a:r>
            <a:r>
              <a:rPr lang="en-US" dirty="0" smtClean="0"/>
              <a:t>classes (structures):</a:t>
            </a:r>
            <a:endParaRPr lang="en-US" dirty="0"/>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System.Random</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System.DateTime</a:t>
            </a:r>
          </a:p>
          <a:p>
            <a:pPr marL="900113" lvl="1" indent="-377825">
              <a:lnSpc>
                <a:spcPct val="100000"/>
              </a:lnSpc>
            </a:pPr>
            <a:r>
              <a:rPr lang="en-US" noProof="1" smtClean="0">
                <a:solidFill>
                  <a:schemeClr val="accent5">
                    <a:lumMod val="20000"/>
                    <a:lumOff val="80000"/>
                  </a:schemeClr>
                </a:solidFill>
                <a:latin typeface="Consolas" pitchFamily="49" charset="0"/>
                <a:cs typeface="Consolas" pitchFamily="49" charset="0"/>
              </a:rPr>
              <a:t>System.Collections.Generics.List&lt;T&gt;</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820959" y="3505200"/>
            <a:ext cx="2408641" cy="2152650"/>
          </a:xfrm>
          <a:prstGeom prst="rect">
            <a:avLst/>
          </a:prstGeom>
          <a:noFill/>
          <a:effectLst>
            <a:glow rad="63500">
              <a:schemeClr val="accent4">
                <a:satMod val="175000"/>
                <a:alpha val="40000"/>
              </a:schemeClr>
            </a:glow>
          </a:effectLst>
        </p:spPr>
      </p:pic>
    </p:spTree>
    <p:extLst>
      <p:ext uri="{BB962C8B-B14F-4D97-AF65-F5344CB8AC3E}">
        <p14:creationId xmlns:p14="http://schemas.microsoft.com/office/powerpoint/2010/main" val="35015663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idx="1"/>
          </p:nvPr>
        </p:nvSpPr>
        <p:spPr/>
        <p:txBody>
          <a:bodyPr/>
          <a:lstStyle/>
          <a:p>
            <a:pPr>
              <a:lnSpc>
                <a:spcPct val="100000"/>
              </a:lnSpc>
            </a:pPr>
            <a:r>
              <a:rPr lang="en-US" dirty="0"/>
              <a:t>An instance of a class or structure can be defined like any other variable:</a:t>
            </a:r>
          </a:p>
          <a:p>
            <a:pPr>
              <a:lnSpc>
                <a:spcPct val="100000"/>
              </a:lnSpc>
            </a:pPr>
            <a:endParaRPr lang="en-US" dirty="0" smtClean="0"/>
          </a:p>
          <a:p>
            <a:pPr>
              <a:lnSpc>
                <a:spcPct val="100000"/>
              </a:lnSpc>
            </a:pPr>
            <a:endParaRPr lang="en-US" dirty="0" smtClean="0"/>
          </a:p>
          <a:p>
            <a:pPr>
              <a:lnSpc>
                <a:spcPct val="100000"/>
              </a:lnSpc>
            </a:pPr>
            <a:endParaRPr lang="en-US" dirty="0" smtClean="0"/>
          </a:p>
          <a:p>
            <a:pPr>
              <a:lnSpc>
                <a:spcPct val="100000"/>
              </a:lnSpc>
              <a:spcBef>
                <a:spcPts val="12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extLst>
      <p:ext uri="{BB962C8B-B14F-4D97-AF65-F5344CB8AC3E}">
        <p14:creationId xmlns:p14="http://schemas.microsoft.com/office/powerpoint/2010/main" val="15543376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ctrTitle"/>
          </p:nvPr>
        </p:nvSpPr>
        <p:spPr>
          <a:xfrm>
            <a:off x="762001" y="1524000"/>
            <a:ext cx="7404100" cy="736600"/>
          </a:xfrm>
        </p:spPr>
        <p:txBody>
          <a:bodyPr/>
          <a:lstStyle/>
          <a:p>
            <a:pPr>
              <a:lnSpc>
                <a:spcPct val="110000"/>
              </a:lnSpc>
            </a:pPr>
            <a:r>
              <a:rPr lang="en-US" dirty="0"/>
              <a:t>Fields and Properties </a:t>
            </a:r>
            <a:endParaRPr lang="bg-BG" dirty="0"/>
          </a:p>
        </p:txBody>
      </p:sp>
      <p:sp>
        <p:nvSpPr>
          <p:cNvPr id="676867" name="Rectangle 3"/>
          <p:cNvSpPr>
            <a:spLocks noChangeArrowheads="1"/>
          </p:cNvSpPr>
          <p:nvPr/>
        </p:nvSpPr>
        <p:spPr bwMode="auto">
          <a:xfrm>
            <a:off x="1226073" y="2455862"/>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Fields and Properties</a:t>
            </a:r>
            <a:endParaRPr lang="bg-BG" sz="2800" b="1" dirty="0">
              <a:effectLst>
                <a:outerShdw blurRad="38100" dist="38100" dir="2700000" algn="tl">
                  <a:srgbClr val="000000">
                    <a:alpha val="43137"/>
                  </a:srgbClr>
                </a:outerShdw>
              </a:effectLst>
            </a:endParaRPr>
          </a:p>
        </p:txBody>
      </p:sp>
      <p:pic>
        <p:nvPicPr>
          <p:cNvPr id="62466" name="Picture 2" descr="http://www.freewebs.com/les-jarriges/sunflower_fields_foreve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2200" y="3352800"/>
            <a:ext cx="4195482" cy="2743200"/>
          </a:xfrm>
          <a:prstGeom prst="roundRect">
            <a:avLst>
              <a:gd name="adj" fmla="val 8522"/>
            </a:avLst>
          </a:prstGeom>
          <a:noFill/>
          <a:effectLst>
            <a:softEdge rad="63500"/>
          </a:effectLst>
        </p:spPr>
      </p:pic>
    </p:spTree>
    <p:extLst>
      <p:ext uri="{BB962C8B-B14F-4D97-AF65-F5344CB8AC3E}">
        <p14:creationId xmlns:p14="http://schemas.microsoft.com/office/powerpoint/2010/main" val="3069009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Fields</a:t>
            </a:r>
            <a:r>
              <a:rPr lang="en-US" dirty="0"/>
              <a:t> are data members of a class</a:t>
            </a:r>
          </a:p>
          <a:p>
            <a:pPr lvl="1">
              <a:lnSpc>
                <a:spcPct val="100000"/>
              </a:lnSpc>
            </a:pPr>
            <a:r>
              <a:rPr lang="en-US" dirty="0"/>
              <a:t>Can be variables and </a:t>
            </a:r>
            <a:r>
              <a:rPr lang="en-US" dirty="0" smtClean="0"/>
              <a:t>constants (read-only)</a:t>
            </a:r>
            <a:endParaRPr lang="en-US" dirty="0"/>
          </a:p>
          <a:p>
            <a:pPr>
              <a:lnSpc>
                <a:spcPct val="100000"/>
              </a:lnSpc>
            </a:pPr>
            <a:r>
              <a:rPr lang="en-US" dirty="0"/>
              <a:t>Accessing a field doesn’t </a:t>
            </a:r>
            <a:r>
              <a:rPr lang="en-US" dirty="0" smtClean="0"/>
              <a:t>invoke any </a:t>
            </a:r>
            <a:r>
              <a:rPr lang="en-US" dirty="0"/>
              <a:t>actions of the </a:t>
            </a:r>
            <a:r>
              <a:rPr lang="en-US" dirty="0" smtClean="0"/>
              <a:t>object</a:t>
            </a:r>
          </a:p>
          <a:p>
            <a:pPr lvl="1">
              <a:lnSpc>
                <a:spcPct val="100000"/>
              </a:lnSpc>
            </a:pPr>
            <a:r>
              <a:rPr lang="en-US" dirty="0" smtClean="0"/>
              <a:t>Just accesses its value</a:t>
            </a:r>
          </a:p>
          <a:p>
            <a:pPr>
              <a:lnSpc>
                <a:spcPct val="100000"/>
              </a:lnSpc>
            </a:pPr>
            <a:r>
              <a:rPr lang="en-US" dirty="0" smtClean="0"/>
              <a:t>Example</a:t>
            </a:r>
            <a:r>
              <a:rPr lang="en-US" dirty="0"/>
              <a:t>:</a:t>
            </a:r>
          </a:p>
          <a:p>
            <a:pPr lvl="1">
              <a:lnSpc>
                <a:spcPct val="100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629400" y="4419600"/>
            <a:ext cx="2057400" cy="2057400"/>
          </a:xfrm>
          <a:prstGeom prst="roundRect">
            <a:avLst>
              <a:gd name="adj" fmla="val 39524"/>
            </a:avLst>
          </a:prstGeom>
          <a:noFill/>
          <a:effectLst>
            <a:softEdge rad="127000"/>
          </a:effectLst>
        </p:spPr>
      </p:pic>
    </p:spTree>
    <p:extLst>
      <p:ext uri="{BB962C8B-B14F-4D97-AF65-F5344CB8AC3E}">
        <p14:creationId xmlns:p14="http://schemas.microsoft.com/office/powerpoint/2010/main" val="1581384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Constant fields </a:t>
            </a:r>
            <a:r>
              <a:rPr lang="en-US" dirty="0"/>
              <a:t>can be only read</a:t>
            </a:r>
          </a:p>
          <a:p>
            <a:pPr>
              <a:lnSpc>
                <a:spcPct val="100000"/>
              </a:lnSpc>
            </a:pPr>
            <a:r>
              <a:rPr lang="en-US" dirty="0">
                <a:solidFill>
                  <a:schemeClr val="accent5">
                    <a:lumMod val="20000"/>
                    <a:lumOff val="80000"/>
                  </a:schemeClr>
                </a:solidFill>
              </a:rPr>
              <a:t>Variable fields </a:t>
            </a:r>
            <a:r>
              <a:rPr lang="en-US" dirty="0"/>
              <a:t>can be read and modified</a:t>
            </a:r>
          </a:p>
          <a:p>
            <a:pPr>
              <a:lnSpc>
                <a:spcPct val="100000"/>
              </a:lnSpc>
            </a:pPr>
            <a:r>
              <a:rPr lang="en-US" dirty="0"/>
              <a:t>Usually properties are used instead of </a:t>
            </a:r>
            <a:r>
              <a:rPr lang="en-US" dirty="0" smtClean="0"/>
              <a:t>directly accessing variable </a:t>
            </a:r>
            <a:r>
              <a:rPr lang="en-US" dirty="0"/>
              <a:t>fields</a:t>
            </a:r>
          </a:p>
          <a:p>
            <a:pPr>
              <a:lnSpc>
                <a:spcPct val="100000"/>
              </a:lnSpc>
            </a:pPr>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858000" y="4287296"/>
            <a:ext cx="1545142" cy="1752600"/>
          </a:xfrm>
          <a:prstGeom prst="rect">
            <a:avLst/>
          </a:prstGeom>
          <a:noFill/>
        </p:spPr>
      </p:pic>
    </p:spTree>
    <p:extLst>
      <p:ext uri="{BB962C8B-B14F-4D97-AF65-F5344CB8AC3E}">
        <p14:creationId xmlns:p14="http://schemas.microsoft.com/office/powerpoint/2010/main" val="18030430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http://lfca.net/images/stack-of-books.JPG"/>
          <p:cNvPicPr>
            <a:picLocks noChangeAspect="1" noChangeArrowheads="1"/>
          </p:cNvPicPr>
          <p:nvPr/>
        </p:nvPicPr>
        <p:blipFill>
          <a:blip r:embed="rId3" cstate="screen">
            <a:lum contrast="20000"/>
            <a:extLst>
              <a:ext uri="{28A0092B-C50C-407E-A947-70E740481C1C}">
                <a14:useLocalDpi xmlns:a14="http://schemas.microsoft.com/office/drawing/2010/main" val="0"/>
              </a:ext>
            </a:extLst>
          </a:blip>
          <a:srcRect/>
          <a:stretch>
            <a:fillRect/>
          </a:stretch>
        </p:blipFill>
        <p:spPr bwMode="auto">
          <a:xfrm>
            <a:off x="6962775" y="1143000"/>
            <a:ext cx="1571625"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361950" indent="-361950">
              <a:lnSpc>
                <a:spcPts val="3600"/>
              </a:lnSpc>
              <a:buFontTx/>
              <a:buAutoNum type="arabicPeriod"/>
              <a:tabLst/>
            </a:pPr>
            <a:r>
              <a:rPr lang="en-US" dirty="0"/>
              <a:t>Classes and Objects</a:t>
            </a:r>
          </a:p>
          <a:p>
            <a:pPr marL="803275" lvl="1" indent="-260350">
              <a:lnSpc>
                <a:spcPts val="3600"/>
              </a:lnSpc>
            </a:pPr>
            <a:r>
              <a:rPr lang="en-US" dirty="0"/>
              <a:t>What are Objects? </a:t>
            </a:r>
          </a:p>
          <a:p>
            <a:pPr marL="803275" lvl="1" indent="-260350">
              <a:lnSpc>
                <a:spcPts val="3600"/>
              </a:lnSpc>
            </a:pPr>
            <a:r>
              <a:rPr lang="en-US" dirty="0"/>
              <a:t>What </a:t>
            </a:r>
            <a:r>
              <a:rPr lang="en-US" dirty="0" smtClean="0"/>
              <a:t>are Classes? </a:t>
            </a:r>
            <a:endParaRPr lang="en-US" dirty="0"/>
          </a:p>
          <a:p>
            <a:pPr marL="361950" indent="-361950">
              <a:lnSpc>
                <a:spcPts val="3600"/>
              </a:lnSpc>
              <a:buFontTx/>
              <a:buAutoNum type="arabicPeriod"/>
              <a:tabLst/>
            </a:pPr>
            <a:r>
              <a:rPr lang="en-US" dirty="0"/>
              <a:t>Classes in C#</a:t>
            </a:r>
          </a:p>
          <a:p>
            <a:pPr marL="803275" lvl="1" indent="-260350">
              <a:lnSpc>
                <a:spcPts val="3600"/>
              </a:lnSpc>
            </a:pPr>
            <a:r>
              <a:rPr lang="en-US" dirty="0"/>
              <a:t>Declaring Class</a:t>
            </a:r>
          </a:p>
          <a:p>
            <a:pPr marL="803275" lvl="1" indent="-260350">
              <a:lnSpc>
                <a:spcPts val="3600"/>
              </a:lnSpc>
            </a:pPr>
            <a:r>
              <a:rPr lang="en-US" dirty="0"/>
              <a:t>Fields and </a:t>
            </a:r>
            <a:r>
              <a:rPr lang="en-US" dirty="0" smtClean="0"/>
              <a:t>Properties: Instance and Static</a:t>
            </a:r>
            <a:endParaRPr lang="en-US" dirty="0"/>
          </a:p>
          <a:p>
            <a:pPr marL="803275" lvl="1" indent="-260350">
              <a:lnSpc>
                <a:spcPts val="3600"/>
              </a:lnSpc>
            </a:pPr>
            <a:r>
              <a:rPr lang="en-US" dirty="0" smtClean="0"/>
              <a:t>Instance </a:t>
            </a:r>
            <a:r>
              <a:rPr lang="en-US" dirty="0"/>
              <a:t>and Static Methods </a:t>
            </a:r>
          </a:p>
          <a:p>
            <a:pPr marL="803275" lvl="1" indent="-260350">
              <a:lnSpc>
                <a:spcPts val="3600"/>
              </a:lnSpc>
            </a:pPr>
            <a:r>
              <a:rPr lang="en-US" dirty="0" smtClean="0"/>
              <a:t>Constructors</a:t>
            </a:r>
          </a:p>
          <a:p>
            <a:pPr marL="361950" lvl="0" indent="-361950">
              <a:lnSpc>
                <a:spcPts val="3600"/>
              </a:lnSpc>
              <a:buClr>
                <a:srgbClr val="46A6BD">
                  <a:lumMod val="40000"/>
                  <a:lumOff val="60000"/>
                </a:srgbClr>
              </a:buClr>
              <a:buFontTx/>
              <a:buAutoNum type="arabicPeriod"/>
              <a:tabLst/>
            </a:pPr>
            <a:r>
              <a:rPr lang="en-US" dirty="0" smtClean="0"/>
              <a:t>Enumerations</a:t>
            </a:r>
            <a:endParaRPr lang="en-US" dirty="0"/>
          </a:p>
        </p:txBody>
      </p:sp>
    </p:spTree>
    <p:extLst>
      <p:ext uri="{BB962C8B-B14F-4D97-AF65-F5344CB8AC3E}">
        <p14:creationId xmlns:p14="http://schemas.microsoft.com/office/powerpoint/2010/main" val="9120686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914400"/>
            <a:ext cx="8496300" cy="5715000"/>
          </a:xfrm>
          <a:noFill/>
        </p:spPr>
        <p:txBody>
          <a:bodyPr/>
          <a:lstStyle/>
          <a:p>
            <a:pPr>
              <a:lnSpc>
                <a:spcPct val="100000"/>
              </a:lnSpc>
              <a:spcBef>
                <a:spcPts val="800"/>
              </a:spcBef>
            </a:pPr>
            <a:r>
              <a:rPr lang="en-US" dirty="0">
                <a:solidFill>
                  <a:schemeClr val="accent5">
                    <a:lumMod val="20000"/>
                    <a:lumOff val="80000"/>
                  </a:schemeClr>
                </a:solidFill>
              </a:rPr>
              <a:t>Properties</a:t>
            </a:r>
            <a:r>
              <a:rPr lang="en-US" dirty="0"/>
              <a:t> look like </a:t>
            </a:r>
            <a:r>
              <a:rPr lang="en-US" dirty="0" smtClean="0"/>
              <a:t>fields</a:t>
            </a:r>
          </a:p>
          <a:p>
            <a:pPr lvl="1">
              <a:lnSpc>
                <a:spcPct val="100000"/>
              </a:lnSpc>
              <a:spcBef>
                <a:spcPts val="800"/>
              </a:spcBef>
            </a:pPr>
            <a:r>
              <a:rPr lang="en-US" dirty="0" smtClean="0"/>
              <a:t>Have </a:t>
            </a:r>
            <a:r>
              <a:rPr lang="en-US" dirty="0"/>
              <a:t>name and </a:t>
            </a:r>
            <a:r>
              <a:rPr lang="en-US" dirty="0" smtClean="0"/>
              <a:t>type</a:t>
            </a:r>
          </a:p>
          <a:p>
            <a:pPr lvl="1">
              <a:lnSpc>
                <a:spcPct val="100000"/>
              </a:lnSpc>
              <a:spcBef>
                <a:spcPts val="800"/>
              </a:spcBef>
            </a:pPr>
            <a:r>
              <a:rPr lang="en-US" dirty="0" smtClean="0"/>
              <a:t>Can </a:t>
            </a:r>
            <a:r>
              <a:rPr lang="en-US" dirty="0"/>
              <a:t>contain code, executed when </a:t>
            </a:r>
            <a:r>
              <a:rPr lang="en-US" dirty="0" smtClean="0"/>
              <a:t>accessed</a:t>
            </a:r>
            <a:endParaRPr lang="en-US" dirty="0"/>
          </a:p>
          <a:p>
            <a:pPr>
              <a:lnSpc>
                <a:spcPct val="100000"/>
              </a:lnSpc>
              <a:spcBef>
                <a:spcPts val="800"/>
              </a:spcBef>
            </a:pPr>
            <a:r>
              <a:rPr lang="en-US" dirty="0"/>
              <a:t>Usually used </a:t>
            </a:r>
            <a:r>
              <a:rPr lang="en-US" dirty="0" smtClean="0"/>
              <a:t>as wrappers</a:t>
            </a:r>
          </a:p>
          <a:p>
            <a:pPr lvl="1">
              <a:lnSpc>
                <a:spcPct val="100000"/>
              </a:lnSpc>
              <a:spcBef>
                <a:spcPts val="800"/>
              </a:spcBef>
            </a:pPr>
            <a:r>
              <a:rPr lang="en-US" dirty="0" smtClean="0"/>
              <a:t>To </a:t>
            </a:r>
            <a:r>
              <a:rPr lang="en-US" dirty="0"/>
              <a:t>control </a:t>
            </a:r>
            <a:r>
              <a:rPr lang="en-US" dirty="0" smtClean="0"/>
              <a:t>the access </a:t>
            </a:r>
            <a:r>
              <a:rPr lang="en-US" dirty="0"/>
              <a:t>to </a:t>
            </a:r>
            <a:r>
              <a:rPr lang="en-US" dirty="0" smtClean="0"/>
              <a:t>the data fields</a:t>
            </a:r>
          </a:p>
          <a:p>
            <a:pPr lvl="1">
              <a:lnSpc>
                <a:spcPct val="100000"/>
              </a:lnSpc>
              <a:spcBef>
                <a:spcPts val="800"/>
              </a:spcBef>
            </a:pPr>
            <a:r>
              <a:rPr lang="en-US" dirty="0" smtClean="0"/>
              <a:t>Can contain more </a:t>
            </a:r>
            <a:r>
              <a:rPr lang="en-US" dirty="0"/>
              <a:t>complex </a:t>
            </a:r>
            <a:r>
              <a:rPr lang="en-US" dirty="0" smtClean="0"/>
              <a:t>logic</a:t>
            </a:r>
          </a:p>
          <a:p>
            <a:pPr>
              <a:lnSpc>
                <a:spcPct val="100000"/>
              </a:lnSpc>
              <a:spcBef>
                <a:spcPts val="800"/>
              </a:spcBef>
            </a:pPr>
            <a:r>
              <a:rPr lang="en-US" dirty="0" smtClean="0"/>
              <a:t>Can </a:t>
            </a:r>
            <a:r>
              <a:rPr lang="en-US" dirty="0"/>
              <a:t>have </a:t>
            </a:r>
            <a:r>
              <a:rPr lang="en-US" dirty="0" smtClean="0"/>
              <a:t>two components called </a:t>
            </a:r>
            <a:r>
              <a:rPr lang="en-US" dirty="0" smtClean="0">
                <a:solidFill>
                  <a:schemeClr val="accent5">
                    <a:lumMod val="20000"/>
                    <a:lumOff val="80000"/>
                  </a:schemeClr>
                </a:solidFill>
              </a:rPr>
              <a:t>accessors</a:t>
            </a:r>
            <a:endParaRPr lang="en-US" sz="3200" dirty="0">
              <a:solidFill>
                <a:schemeClr val="accent5">
                  <a:lumMod val="20000"/>
                  <a:lumOff val="80000"/>
                </a:schemeClr>
              </a:solidFill>
            </a:endParaRPr>
          </a:p>
          <a:p>
            <a:pPr lvl="1">
              <a:lnSpc>
                <a:spcPct val="100000"/>
              </a:lnSpc>
              <a:spcBef>
                <a:spcPts val="800"/>
              </a:spcBef>
            </a:pPr>
            <a:r>
              <a:rPr lang="en-US" sz="2800" dirty="0">
                <a:solidFill>
                  <a:schemeClr val="accent5">
                    <a:lumMod val="20000"/>
                    <a:lumOff val="80000"/>
                  </a:schemeClr>
                </a:solidFill>
              </a:rPr>
              <a:t>get</a:t>
            </a:r>
            <a:r>
              <a:rPr lang="en-US" sz="2800" dirty="0"/>
              <a:t> for reading </a:t>
            </a:r>
            <a:r>
              <a:rPr lang="en-US" sz="2800" dirty="0" smtClean="0"/>
              <a:t>their </a:t>
            </a:r>
            <a:r>
              <a:rPr lang="en-US" sz="2800" dirty="0"/>
              <a:t>value</a:t>
            </a:r>
          </a:p>
          <a:p>
            <a:pPr lvl="1">
              <a:lnSpc>
                <a:spcPct val="100000"/>
              </a:lnSpc>
              <a:spcBef>
                <a:spcPts val="800"/>
              </a:spcBef>
            </a:pPr>
            <a:r>
              <a:rPr lang="en-US" sz="2800" dirty="0">
                <a:solidFill>
                  <a:schemeClr val="accent5">
                    <a:lumMod val="20000"/>
                    <a:lumOff val="80000"/>
                  </a:schemeClr>
                </a:solidFill>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035800" y="5257800"/>
            <a:ext cx="1612900" cy="1209675"/>
          </a:xfrm>
          <a:prstGeom prst="roundRect">
            <a:avLst>
              <a:gd name="adj" fmla="val 10696"/>
            </a:avLst>
          </a:prstGeom>
          <a:noFill/>
        </p:spPr>
      </p:pic>
    </p:spTree>
    <p:extLst>
      <p:ext uri="{BB962C8B-B14F-4D97-AF65-F5344CB8AC3E}">
        <p14:creationId xmlns:p14="http://schemas.microsoft.com/office/powerpoint/2010/main" val="23561843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idx="1"/>
          </p:nvPr>
        </p:nvSpPr>
        <p:spPr>
          <a:xfrm>
            <a:off x="323850" y="1066800"/>
            <a:ext cx="8496300" cy="5459413"/>
          </a:xfrm>
          <a:noFill/>
        </p:spPr>
        <p:txBody>
          <a:bodyPr/>
          <a:lstStyle/>
          <a:p>
            <a:pPr>
              <a:lnSpc>
                <a:spcPct val="100000"/>
              </a:lnSpc>
            </a:pPr>
            <a:r>
              <a:rPr lang="en-US" dirty="0"/>
              <a:t>According to the implemented </a:t>
            </a:r>
            <a:r>
              <a:rPr lang="en-US" dirty="0" smtClean="0"/>
              <a:t>accessors </a:t>
            </a:r>
            <a:r>
              <a:rPr lang="en-US" dirty="0"/>
              <a:t>properties can be:</a:t>
            </a:r>
          </a:p>
          <a:p>
            <a:pPr lvl="1">
              <a:lnSpc>
                <a:spcPct val="100000"/>
              </a:lnSpc>
            </a:pPr>
            <a:r>
              <a:rPr lang="en-US" dirty="0"/>
              <a:t>Read-only (</a:t>
            </a:r>
            <a:r>
              <a:rPr lang="en-US" dirty="0">
                <a:solidFill>
                  <a:schemeClr val="accent5">
                    <a:lumMod val="20000"/>
                    <a:lumOff val="80000"/>
                  </a:schemeClr>
                </a:solidFill>
              </a:rPr>
              <a:t>get</a:t>
            </a:r>
            <a:r>
              <a:rPr lang="en-US" dirty="0"/>
              <a:t> accessor only)</a:t>
            </a:r>
          </a:p>
          <a:p>
            <a:pPr lvl="1">
              <a:lnSpc>
                <a:spcPct val="100000"/>
              </a:lnSpc>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smtClean="0"/>
              <a:t>accessors)</a:t>
            </a:r>
            <a:endParaRPr lang="en-US" dirty="0"/>
          </a:p>
          <a:p>
            <a:pPr lvl="1">
              <a:lnSpc>
                <a:spcPct val="100000"/>
              </a:lnSpc>
            </a:pPr>
            <a:r>
              <a:rPr lang="en-US" dirty="0"/>
              <a:t>Write-only (</a:t>
            </a:r>
            <a:r>
              <a:rPr lang="en-US" dirty="0">
                <a:solidFill>
                  <a:schemeClr val="accent5">
                    <a:lumMod val="20000"/>
                    <a:lumOff val="80000"/>
                  </a:schemeClr>
                </a:solidFill>
              </a:rPr>
              <a:t>set</a:t>
            </a:r>
            <a:r>
              <a:rPr lang="en-US" dirty="0"/>
              <a:t> accessor only)</a:t>
            </a:r>
          </a:p>
          <a:p>
            <a:pPr>
              <a:lnSpc>
                <a:spcPct val="100000"/>
              </a:lnSpc>
            </a:pPr>
            <a:r>
              <a:rPr lang="en-US" dirty="0"/>
              <a:t>Example of </a:t>
            </a:r>
            <a:r>
              <a:rPr lang="en-US" dirty="0" smtClean="0"/>
              <a:t>read-only property</a:t>
            </a:r>
            <a:r>
              <a:rPr lang="en-US" dirty="0"/>
              <a:t>: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p>
          <a:p>
            <a:pPr>
              <a:lnSpc>
                <a:spcPct val="100000"/>
              </a:lnSpc>
            </a:pPr>
            <a:r>
              <a:rPr lang="en-US" dirty="0"/>
              <a:t>Example of </a:t>
            </a:r>
            <a:r>
              <a:rPr lang="en-US" dirty="0" smtClean="0"/>
              <a:t>read-write </a:t>
            </a:r>
            <a:r>
              <a:rPr lang="en-US" dirty="0"/>
              <a:t>property: </a:t>
            </a:r>
          </a:p>
          <a:p>
            <a:pPr lvl="1">
              <a:lnSpc>
                <a:spcPct val="100000"/>
              </a:lnSpc>
            </a:pPr>
            <a:r>
              <a:rPr lang="en-US" noProof="1" smtClean="0">
                <a:solidFill>
                  <a:schemeClr val="accent5">
                    <a:lumMod val="20000"/>
                    <a:lumOff val="80000"/>
                  </a:schemeClr>
                </a:solidFill>
                <a:latin typeface="Consolas" pitchFamily="49" charset="0"/>
                <a:cs typeface="Consolas" pitchFamily="49" charset="0"/>
              </a:rPr>
              <a:t>Console.BackgroundColor</a:t>
            </a:r>
            <a:endParaRPr lang="en-US" noProof="1">
              <a:latin typeface="Courier New" pitchFamily="49" charset="0"/>
            </a:endParaRPr>
          </a:p>
          <a:p>
            <a:pPr lvl="1">
              <a:lnSpc>
                <a:spcPct val="100000"/>
              </a:lnSpc>
            </a:pP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7010400" y="4182836"/>
            <a:ext cx="1552575" cy="2217964"/>
          </a:xfrm>
          <a:prstGeom prst="roundRect">
            <a:avLst>
              <a:gd name="adj" fmla="val 5619"/>
            </a:avLst>
          </a:prstGeom>
          <a:noFill/>
          <a:effectLst>
            <a:softEdge rad="12700"/>
          </a:effectLst>
        </p:spPr>
      </p:pic>
    </p:spTree>
    <p:extLst>
      <p:ext uri="{BB962C8B-B14F-4D97-AF65-F5344CB8AC3E}">
        <p14:creationId xmlns:p14="http://schemas.microsoft.com/office/powerpoint/2010/main" val="42254948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extLst>
      <p:ext uri="{BB962C8B-B14F-4D97-AF65-F5344CB8AC3E}">
        <p14:creationId xmlns:p14="http://schemas.microsoft.com/office/powerpoint/2010/main" val="24989186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www.aircompressorsdirect.com/images/2141_Al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962401" y="1295400"/>
            <a:ext cx="4572000"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58434" name="Rectangle 2"/>
          <p:cNvSpPr>
            <a:spLocks noChangeArrowheads="1"/>
          </p:cNvSpPr>
          <p:nvPr/>
        </p:nvSpPr>
        <p:spPr bwMode="auto">
          <a:xfrm>
            <a:off x="3962400" y="5181600"/>
            <a:ext cx="4687498"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658435" name="Rectangle 3"/>
          <p:cNvSpPr>
            <a:spLocks noGrp="1" noChangeArrowheads="1"/>
          </p:cNvSpPr>
          <p:nvPr>
            <p:ph type="ctrTitle"/>
          </p:nvPr>
        </p:nvSpPr>
        <p:spPr>
          <a:xfrm>
            <a:off x="304800" y="1464576"/>
            <a:ext cx="3505200" cy="2844800"/>
          </a:xfrm>
          <a:noFill/>
          <a:ln/>
        </p:spPr>
        <p:txBody>
          <a:bodyPr/>
          <a:lstStyle/>
          <a:p>
            <a:pPr>
              <a:lnSpc>
                <a:spcPct val="110000"/>
              </a:lnSpc>
            </a:pPr>
            <a:r>
              <a:rPr lang="en-US" dirty="0"/>
              <a:t>Accessing Properties and Fields</a:t>
            </a:r>
            <a:endParaRPr lang="bg-BG" dirty="0"/>
          </a:p>
        </p:txBody>
      </p:sp>
    </p:spTree>
    <p:extLst>
      <p:ext uri="{BB962C8B-B14F-4D97-AF65-F5344CB8AC3E}">
        <p14:creationId xmlns:p14="http://schemas.microsoft.com/office/powerpoint/2010/main" val="7804872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ctrTitle"/>
          </p:nvPr>
        </p:nvSpPr>
        <p:spPr>
          <a:xfrm>
            <a:off x="393702" y="1447800"/>
            <a:ext cx="8293098" cy="1023938"/>
          </a:xfrm>
        </p:spPr>
        <p:txBody>
          <a:bodyPr/>
          <a:lstStyle/>
          <a:p>
            <a:pPr>
              <a:lnSpc>
                <a:spcPct val="110000"/>
              </a:lnSpc>
            </a:pPr>
            <a:r>
              <a:rPr lang="en-US" dirty="0"/>
              <a:t>Instance and Static Members</a:t>
            </a:r>
            <a:endParaRPr lang="bg-BG" dirty="0"/>
          </a:p>
        </p:txBody>
      </p:sp>
      <p:sp>
        <p:nvSpPr>
          <p:cNvPr id="687107" name="Rectangle 3"/>
          <p:cNvSpPr>
            <a:spLocks noChangeArrowheads="1"/>
          </p:cNvSpPr>
          <p:nvPr/>
        </p:nvSpPr>
        <p:spPr bwMode="auto">
          <a:xfrm>
            <a:off x="1302273" y="25908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Accessing </a:t>
            </a:r>
            <a:r>
              <a:rPr lang="en-US" sz="2800" b="1" dirty="0" smtClean="0">
                <a:effectLst>
                  <a:outerShdw blurRad="38100" dist="38100" dir="2700000" algn="tl">
                    <a:srgbClr val="000000">
                      <a:alpha val="43137"/>
                    </a:srgbClr>
                  </a:outerShdw>
                </a:effectLst>
              </a:rPr>
              <a:t>Object and Class Members</a:t>
            </a:r>
            <a:endParaRPr lang="bg-BG" sz="2800" b="1" dirty="0">
              <a:effectLst>
                <a:outerShdw blurRad="38100" dist="38100" dir="2700000" algn="tl">
                  <a:srgbClr val="000000">
                    <a:alpha val="43137"/>
                  </a:srgbClr>
                </a:outerShdw>
              </a:effectLst>
            </a:endParaRPr>
          </a:p>
        </p:txBody>
      </p:sp>
      <p:pic>
        <p:nvPicPr>
          <p:cNvPr id="53250" name="Picture 2" descr="http://www.gpschools.org/ci/images/meeting_table.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3505200"/>
            <a:ext cx="3758081" cy="2826350"/>
          </a:xfrm>
          <a:prstGeom prst="roundRect">
            <a:avLst>
              <a:gd name="adj" fmla="val 8134"/>
            </a:avLst>
          </a:prstGeom>
          <a:noFill/>
        </p:spPr>
      </p:pic>
    </p:spTree>
    <p:extLst>
      <p:ext uri="{BB962C8B-B14F-4D97-AF65-F5344CB8AC3E}">
        <p14:creationId xmlns:p14="http://schemas.microsoft.com/office/powerpoint/2010/main" val="42780804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idx="1"/>
          </p:nvPr>
        </p:nvSpPr>
        <p:spPr>
          <a:noFill/>
          <a:ln/>
        </p:spPr>
        <p:txBody>
          <a:bodyPr/>
          <a:lstStyle/>
          <a:p>
            <a:pPr>
              <a:lnSpc>
                <a:spcPct val="100000"/>
              </a:lnSpc>
            </a:pPr>
            <a:r>
              <a:rPr lang="en-US" dirty="0"/>
              <a:t>Fields, properties and methods can be:</a:t>
            </a:r>
          </a:p>
          <a:p>
            <a:pPr lvl="1">
              <a:lnSpc>
                <a:spcPct val="100000"/>
              </a:lnSpc>
            </a:pPr>
            <a:r>
              <a:rPr lang="en-US" dirty="0">
                <a:solidFill>
                  <a:schemeClr val="accent5">
                    <a:lumMod val="20000"/>
                    <a:lumOff val="80000"/>
                  </a:schemeClr>
                </a:solidFill>
              </a:rPr>
              <a:t>Instance</a:t>
            </a:r>
            <a:r>
              <a:rPr lang="en-US" dirty="0"/>
              <a:t> (or object members)</a:t>
            </a:r>
          </a:p>
          <a:p>
            <a:pPr lvl="1">
              <a:lnSpc>
                <a:spcPct val="100000"/>
              </a:lnSpc>
            </a:pPr>
            <a:r>
              <a:rPr lang="en-US" dirty="0">
                <a:solidFill>
                  <a:schemeClr val="accent5">
                    <a:lumMod val="20000"/>
                    <a:lumOff val="80000"/>
                  </a:schemeClr>
                </a:solidFill>
              </a:rPr>
              <a:t>Static</a:t>
            </a:r>
            <a:r>
              <a:rPr lang="en-US" dirty="0"/>
              <a:t> (or class members)</a:t>
            </a:r>
          </a:p>
          <a:p>
            <a:pPr>
              <a:lnSpc>
                <a:spcPct val="100000"/>
              </a:lnSpc>
            </a:pPr>
            <a:r>
              <a:rPr lang="en-US" dirty="0"/>
              <a:t>Instance members are specific for each </a:t>
            </a:r>
            <a:r>
              <a:rPr lang="en-US" dirty="0" smtClean="0"/>
              <a:t>object</a:t>
            </a:r>
          </a:p>
          <a:p>
            <a:pPr lvl="1">
              <a:lnSpc>
                <a:spcPct val="100000"/>
              </a:lnSpc>
            </a:pPr>
            <a:r>
              <a:rPr lang="en-US" dirty="0" smtClean="0"/>
              <a:t>Example: different dogs have different name</a:t>
            </a:r>
            <a:endParaRPr lang="en-US" dirty="0"/>
          </a:p>
          <a:p>
            <a:pPr>
              <a:lnSpc>
                <a:spcPct val="100000"/>
              </a:lnSpc>
            </a:pPr>
            <a:r>
              <a:rPr lang="en-US" dirty="0"/>
              <a:t>Static members are common for all instances of a </a:t>
            </a:r>
            <a:r>
              <a:rPr lang="en-US" dirty="0" smtClean="0"/>
              <a:t>class</a:t>
            </a:r>
          </a:p>
          <a:p>
            <a:pPr lvl="1">
              <a:lnSpc>
                <a:spcPct val="1000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309636156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dirty="0"/>
              <a:t>Accessing Members </a:t>
            </a:r>
            <a:r>
              <a:rPr lang="en-US" dirty="0" smtClean="0"/>
              <a:t>– Syntax</a:t>
            </a:r>
            <a:endParaRPr lang="bg-BG" dirty="0"/>
          </a:p>
        </p:txBody>
      </p:sp>
      <p:sp>
        <p:nvSpPr>
          <p:cNvPr id="684035" name="Rectangle 3"/>
          <p:cNvSpPr>
            <a:spLocks noGrp="1" noChangeArrowheads="1"/>
          </p:cNvSpPr>
          <p:nvPr>
            <p:ph idx="1"/>
          </p:nvPr>
        </p:nvSpPr>
        <p:spPr/>
        <p:txBody>
          <a:bodyPr/>
          <a:lstStyle/>
          <a:p>
            <a:pPr>
              <a:lnSpc>
                <a:spcPct val="100000"/>
              </a:lnSpc>
            </a:pPr>
            <a:r>
              <a:rPr lang="en-US" dirty="0" smtClean="0"/>
              <a:t>Accessing instance </a:t>
            </a:r>
            <a:r>
              <a:rPr lang="en-US" dirty="0"/>
              <a:t>members</a:t>
            </a:r>
          </a:p>
          <a:p>
            <a:pPr lvl="1">
              <a:lnSpc>
                <a:spcPct val="100000"/>
              </a:lnSpc>
            </a:pPr>
            <a:r>
              <a:rPr lang="en-US" dirty="0"/>
              <a:t>The name of the </a:t>
            </a:r>
            <a:r>
              <a:rPr lang="en-US" dirty="0">
                <a:solidFill>
                  <a:schemeClr val="accent5">
                    <a:lumMod val="20000"/>
                    <a:lumOff val="80000"/>
                  </a:schemeClr>
                </a:solidFill>
              </a:rPr>
              <a:t>instance</a:t>
            </a:r>
            <a:r>
              <a:rPr lang="en-US" dirty="0"/>
              <a:t>, followed by the name of the member (field or property), separated by dot ("</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endParaRPr lang="en-US" dirty="0"/>
          </a:p>
          <a:p>
            <a:pPr>
              <a:lnSpc>
                <a:spcPct val="100000"/>
              </a:lnSpc>
            </a:pPr>
            <a:r>
              <a:rPr lang="en-US" dirty="0" smtClean="0"/>
              <a:t>Accessing static </a:t>
            </a:r>
            <a:r>
              <a:rPr lang="en-US" dirty="0"/>
              <a:t>members</a:t>
            </a:r>
          </a:p>
          <a:p>
            <a:pPr lvl="1">
              <a:lnSpc>
                <a:spcPct val="100000"/>
              </a:lnSpc>
            </a:pPr>
            <a:r>
              <a:rPr lang="en-US" dirty="0"/>
              <a:t>The name of the </a:t>
            </a:r>
            <a:r>
              <a:rPr lang="en-US" dirty="0">
                <a:solidFill>
                  <a:schemeClr val="accent5">
                    <a:lumMod val="20000"/>
                    <a:lumOff val="80000"/>
                  </a:schemeClr>
                </a:solidFill>
              </a:rPr>
              <a:t>class</a:t>
            </a:r>
            <a:r>
              <a:rPr lang="en-US" dirty="0"/>
              <a:t>, followed by the name of the member</a:t>
            </a:r>
          </a:p>
        </p:txBody>
      </p:sp>
      <p:sp>
        <p:nvSpPr>
          <p:cNvPr id="684036" name="Rectangle 4"/>
          <p:cNvSpPr>
            <a:spLocks noChangeArrowheads="1"/>
          </p:cNvSpPr>
          <p:nvPr/>
        </p:nvSpPr>
        <p:spPr bwMode="auto">
          <a:xfrm>
            <a:off x="755650" y="330291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84037" name="Rectangle 5"/>
          <p:cNvSpPr>
            <a:spLocks noChangeArrowheads="1"/>
          </p:cNvSpPr>
          <p:nvPr/>
        </p:nvSpPr>
        <p:spPr bwMode="auto">
          <a:xfrm>
            <a:off x="755650" y="5757863"/>
            <a:ext cx="7561263"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extLst>
      <p:ext uri="{BB962C8B-B14F-4D97-AF65-F5344CB8AC3E}">
        <p14:creationId xmlns:p14="http://schemas.microsoft.com/office/powerpoint/2010/main" val="133834012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idx="1"/>
          </p:nvPr>
        </p:nvSpPr>
        <p:spPr>
          <a:xfrm>
            <a:off x="228600" y="1295400"/>
            <a:ext cx="8686800" cy="5410200"/>
          </a:xfrm>
          <a:noFill/>
          <a:ln/>
        </p:spPr>
        <p:txBody>
          <a:bodyPr/>
          <a:lstStyle/>
          <a:p>
            <a:pPr marL="361950" indent="-361950">
              <a:lnSpc>
                <a:spcPct val="100000"/>
              </a:lnSpc>
              <a:tabLst/>
            </a:pPr>
            <a:r>
              <a:rPr lang="en-US" dirty="0"/>
              <a:t>Example of instance </a:t>
            </a:r>
            <a:r>
              <a:rPr lang="en-US" dirty="0" smtClean="0"/>
              <a:t>member</a:t>
            </a:r>
          </a:p>
          <a:p>
            <a:pPr marL="712788" lvl="1" indent="-350838" defTabSz="893763">
              <a:lnSpc>
                <a:spcPct val="100000"/>
              </a:lnSpc>
            </a:pPr>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lnSpc>
                <a:spcPct val="100000"/>
              </a:lnSpc>
            </a:pPr>
            <a:r>
              <a:rPr lang="en-US" dirty="0"/>
              <a:t>Each string object has </a:t>
            </a:r>
            <a:r>
              <a:rPr lang="en-US" dirty="0" smtClean="0"/>
              <a:t>a different length</a:t>
            </a:r>
          </a:p>
          <a:p>
            <a:pPr marL="984250" lvl="2" indent="-271463" defTabSz="893763">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"I like C#".Length</a:t>
            </a:r>
            <a:r>
              <a:rPr lang="en-US" dirty="0" smtClean="0"/>
              <a:t> </a:t>
            </a:r>
            <a:r>
              <a:rPr lang="en-US" dirty="0" smtClean="0">
                <a:sym typeface="Wingdings" pitchFamily="2" charset="2"/>
              </a:rPr>
              <a:t> </a:t>
            </a:r>
            <a:r>
              <a:rPr lang="en-US" dirty="0" smtClean="0">
                <a:latin typeface="Consolas" pitchFamily="49" charset="0"/>
                <a:cs typeface="Consolas" pitchFamily="49" charset="0"/>
                <a:sym typeface="Wingdings" pitchFamily="2" charset="2"/>
              </a:rPr>
              <a:t>9</a:t>
            </a:r>
            <a:endParaRPr lang="en-US" dirty="0">
              <a:latin typeface="Consolas" pitchFamily="49" charset="0"/>
              <a:cs typeface="Consolas" pitchFamily="49" charset="0"/>
            </a:endParaRPr>
          </a:p>
          <a:p>
            <a:pPr marL="361950" indent="-361950" defTabSz="893763">
              <a:lnSpc>
                <a:spcPct val="100000"/>
              </a:lnSpc>
              <a:tabLst/>
            </a:pPr>
            <a:r>
              <a:rPr lang="en-US" dirty="0" smtClean="0"/>
              <a:t>Example of static member</a:t>
            </a:r>
            <a:endParaRPr lang="en-US" dirty="0"/>
          </a:p>
          <a:p>
            <a:pPr marL="712788" lvl="1" indent="-350838" defTabSz="893763">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lnSpc>
                <a:spcPct val="100000"/>
              </a:lnSpc>
            </a:pPr>
            <a:r>
              <a:rPr lang="en-US" dirty="0"/>
              <a:t>The console is only one (global for the program)</a:t>
            </a:r>
          </a:p>
          <a:p>
            <a:pPr marL="984250" lvl="2" indent="-271463" defTabSz="893763">
              <a:lnSpc>
                <a:spcPct val="100000"/>
              </a:lnSpc>
            </a:pPr>
            <a:r>
              <a:rPr lang="en-US" dirty="0"/>
              <a:t>Reading from the console does not require to create an instance of it</a:t>
            </a:r>
          </a:p>
        </p:txBody>
      </p:sp>
    </p:spTree>
    <p:extLst>
      <p:ext uri="{BB962C8B-B14F-4D97-AF65-F5344CB8AC3E}">
        <p14:creationId xmlns:p14="http://schemas.microsoft.com/office/powerpoint/2010/main" val="379141571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p:nvPr>
        </p:nvSpPr>
        <p:spPr>
          <a:xfrm>
            <a:off x="1187450" y="1371600"/>
            <a:ext cx="6480175" cy="736600"/>
          </a:xfrm>
        </p:spPr>
        <p:txBody>
          <a:bodyPr/>
          <a:lstStyle/>
          <a:p>
            <a:pPr>
              <a:lnSpc>
                <a:spcPct val="110000"/>
              </a:lnSpc>
            </a:pPr>
            <a:r>
              <a:rPr lang="en-US" dirty="0"/>
              <a:t>Methods</a:t>
            </a:r>
            <a:endParaRPr lang="bg-BG" dirty="0"/>
          </a:p>
        </p:txBody>
      </p:sp>
      <p:sp>
        <p:nvSpPr>
          <p:cNvPr id="690179" name="Rectangle 3"/>
          <p:cNvSpPr>
            <a:spLocks noChangeArrowheads="1"/>
          </p:cNvSpPr>
          <p:nvPr/>
        </p:nvSpPr>
        <p:spPr bwMode="auto">
          <a:xfrm>
            <a:off x="1187450" y="22548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Calling Instance and Static Methods</a:t>
            </a:r>
            <a:endParaRPr lang="bg-BG" sz="2800" b="1" dirty="0">
              <a:effectLst>
                <a:outerShdw blurRad="38100" dist="38100" dir="2700000" algn="tl">
                  <a:srgbClr val="000000">
                    <a:alpha val="43137"/>
                  </a:srgbClr>
                </a:outerShdw>
              </a:effectLst>
            </a:endParaRPr>
          </a:p>
        </p:txBody>
      </p:sp>
      <p:pic>
        <p:nvPicPr>
          <p:cNvPr id="48130" name="Picture 2" descr="http://graphics.fansonly.com/photos/schools/ucla/sport/w-baskbl/action97-98/a-gomez.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200" y="3352800"/>
            <a:ext cx="1981200" cy="3000375"/>
          </a:xfrm>
          <a:prstGeom prst="roundRect">
            <a:avLst>
              <a:gd name="adj" fmla="val 11777"/>
            </a:avLst>
          </a:prstGeom>
          <a:noFill/>
        </p:spPr>
      </p:pic>
      <p:pic>
        <p:nvPicPr>
          <p:cNvPr id="48132" name="Picture 4" descr="http://www.sport.bayer.com/img/content/spitzensport/fu%C3%9Fball/b04_action33_0910_280.jpg"/>
          <p:cNvPicPr>
            <a:picLocks noChangeAspect="1" noChangeArrowheads="1"/>
          </p:cNvPicPr>
          <p:nvPr/>
        </p:nvPicPr>
        <p:blipFill>
          <a:blip r:embed="rId4" cstate="screen">
            <a:lum contrast="10000"/>
            <a:extLst>
              <a:ext uri="{28A0092B-C50C-407E-A947-70E740481C1C}">
                <a14:useLocalDpi xmlns:a14="http://schemas.microsoft.com/office/drawing/2010/main" val="0"/>
              </a:ext>
            </a:extLst>
          </a:blip>
          <a:srcRect/>
          <a:stretch>
            <a:fillRect/>
          </a:stretch>
        </p:blipFill>
        <p:spPr bwMode="auto">
          <a:xfrm>
            <a:off x="2819400" y="3352800"/>
            <a:ext cx="3433186" cy="2997758"/>
          </a:xfrm>
          <a:prstGeom prst="roundRect">
            <a:avLst>
              <a:gd name="adj" fmla="val 8287"/>
            </a:avLst>
          </a:prstGeom>
          <a:noFill/>
        </p:spPr>
      </p:pic>
      <p:pic>
        <p:nvPicPr>
          <p:cNvPr id="48136" name="Picture 8" descr="http://www.bethel.edu/publications/focus/past-issues/vol57-num2/images/volleygirl.jpg"/>
          <p:cNvPicPr>
            <a:picLocks noChangeAspect="1" noChangeArrowheads="1"/>
          </p:cNvPicPr>
          <p:nvPr/>
        </p:nvPicPr>
        <p:blipFill>
          <a:blip r:embed="rId5" cstate="screen">
            <a:lum bright="10000" contrast="30000"/>
            <a:extLst>
              <a:ext uri="{28A0092B-C50C-407E-A947-70E740481C1C}">
                <a14:useLocalDpi xmlns:a14="http://schemas.microsoft.com/office/drawing/2010/main" val="0"/>
              </a:ext>
            </a:extLst>
          </a:blip>
          <a:srcRect/>
          <a:stretch>
            <a:fillRect/>
          </a:stretch>
        </p:blipFill>
        <p:spPr bwMode="auto">
          <a:xfrm>
            <a:off x="6633586" y="3352800"/>
            <a:ext cx="1981200" cy="2993571"/>
          </a:xfrm>
          <a:prstGeom prst="roundRect">
            <a:avLst>
              <a:gd name="adj" fmla="val 11088"/>
            </a:avLst>
          </a:prstGeom>
          <a:noFill/>
        </p:spPr>
      </p:pic>
    </p:spTree>
    <p:extLst>
      <p:ext uri="{BB962C8B-B14F-4D97-AF65-F5344CB8AC3E}">
        <p14:creationId xmlns:p14="http://schemas.microsoft.com/office/powerpoint/2010/main" val="128824060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idx="1"/>
          </p:nvPr>
        </p:nvSpPr>
        <p:spPr/>
        <p:txBody>
          <a:bodyPr/>
          <a:lstStyle/>
          <a:p>
            <a:pPr>
              <a:lnSpc>
                <a:spcPct val="100000"/>
              </a:lnSpc>
            </a:pPr>
            <a:r>
              <a:rPr lang="en-US" dirty="0"/>
              <a:t>Methods manipulate the data of the object </a:t>
            </a:r>
            <a:r>
              <a:rPr lang="en-US" dirty="0" smtClean="0"/>
              <a:t>to which they belong or </a:t>
            </a:r>
            <a:r>
              <a:rPr lang="en-US" dirty="0"/>
              <a:t>perform </a:t>
            </a:r>
            <a:r>
              <a:rPr lang="en-US" dirty="0" smtClean="0"/>
              <a:t>other </a:t>
            </a:r>
            <a:r>
              <a:rPr lang="en-US" dirty="0"/>
              <a:t>tasks</a:t>
            </a:r>
          </a:p>
          <a:p>
            <a:pPr>
              <a:lnSpc>
                <a:spcPct val="100000"/>
              </a:lnSpc>
            </a:pPr>
            <a:r>
              <a:rPr lang="en-US" dirty="0"/>
              <a:t>Examples:</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Array.GetLength(index)</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List&lt;T&gt;.Add(item)</a:t>
            </a:r>
          </a:p>
          <a:p>
            <a:pPr marL="788988" lvl="1" indent="-331788">
              <a:lnSpc>
                <a:spcPct val="100000"/>
              </a:lnSpc>
            </a:pPr>
            <a:r>
              <a:rPr lang="en-US" noProof="1" smtClean="0">
                <a:solidFill>
                  <a:schemeClr val="accent5">
                    <a:lumMod val="20000"/>
                    <a:lumOff val="80000"/>
                  </a:schemeClr>
                </a:solidFill>
                <a:latin typeface="Consolas" pitchFamily="49" charset="0"/>
                <a:cs typeface="Consolas" pitchFamily="49" charset="0"/>
              </a:rPr>
              <a:t>DateTime.AddDays(count)</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162800" y="4800600"/>
            <a:ext cx="1504950" cy="1647825"/>
          </a:xfrm>
          <a:prstGeom prst="roundRect">
            <a:avLst>
              <a:gd name="adj" fmla="val 11993"/>
            </a:avLst>
          </a:prstGeom>
          <a:noFill/>
        </p:spPr>
      </p:pic>
    </p:spTree>
    <p:extLst>
      <p:ext uri="{BB962C8B-B14F-4D97-AF65-F5344CB8AC3E}">
        <p14:creationId xmlns:p14="http://schemas.microsoft.com/office/powerpoint/2010/main" val="3371310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dirty="0" smtClean="0"/>
              <a:t>Table of Contents (2</a:t>
            </a:r>
            <a:r>
              <a:rPr lang="en-US" dirty="0"/>
              <a:t>)</a:t>
            </a:r>
            <a:endParaRPr lang="bg-BG" dirty="0"/>
          </a:p>
        </p:txBody>
      </p:sp>
      <p:sp>
        <p:nvSpPr>
          <p:cNvPr id="674819" name="Rectangle 3"/>
          <p:cNvSpPr>
            <a:spLocks noGrp="1" noChangeArrowheads="1"/>
          </p:cNvSpPr>
          <p:nvPr>
            <p:ph idx="1"/>
          </p:nvPr>
        </p:nvSpPr>
        <p:spPr>
          <a:xfrm>
            <a:off x="228600" y="1066800"/>
            <a:ext cx="5638800" cy="5638800"/>
          </a:xfrm>
        </p:spPr>
        <p:txBody>
          <a:bodyPr/>
          <a:lstStyle/>
          <a:p>
            <a:pPr marL="361950" lvl="0" indent="-361950">
              <a:lnSpc>
                <a:spcPct val="100000"/>
              </a:lnSpc>
              <a:buFont typeface="+mj-lt"/>
              <a:buAutoNum type="arabicPeriod" startAt="4"/>
              <a:tabLst/>
            </a:pPr>
            <a:r>
              <a:rPr lang="en-US" smtClean="0"/>
              <a:t>Structures</a:t>
            </a:r>
            <a:endParaRPr lang="en-US" dirty="0" smtClean="0"/>
          </a:p>
          <a:p>
            <a:pPr marL="361950" indent="-361950">
              <a:lnSpc>
                <a:spcPct val="100000"/>
              </a:lnSpc>
              <a:buFont typeface="+mj-lt"/>
              <a:buAutoNum type="arabicPeriod" startAt="4"/>
              <a:tabLst/>
            </a:pPr>
            <a:r>
              <a:rPr lang="en-US" dirty="0" smtClean="0"/>
              <a:t>Namespaces</a:t>
            </a:r>
          </a:p>
          <a:p>
            <a:pPr marL="361950" indent="-361950">
              <a:lnSpc>
                <a:spcPct val="100000"/>
              </a:lnSpc>
              <a:buFont typeface="+mj-lt"/>
              <a:buAutoNum type="arabicPeriod" startAt="4"/>
              <a:tabLst/>
            </a:pP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a:t>c</a:t>
            </a:r>
            <a:r>
              <a:rPr lang="en-US" dirty="0" smtClean="0"/>
              <a:t>lass</a:t>
            </a:r>
            <a:endParaRPr lang="en-US" dirty="0"/>
          </a:p>
          <a:p>
            <a:pPr marL="361950" indent="-361950">
              <a:lnSpc>
                <a:spcPct val="100000"/>
              </a:lnSpc>
              <a:buFontTx/>
              <a:buAutoNum type="arabicPeriod" startAt="4"/>
              <a:tabLst/>
            </a:pPr>
            <a:r>
              <a:rPr lang="en-US" dirty="0"/>
              <a:t>Introduction to .NET </a:t>
            </a:r>
            <a:r>
              <a:rPr lang="en-US" dirty="0" smtClean="0"/>
              <a:t>Common Type </a:t>
            </a:r>
            <a:r>
              <a:rPr lang="en-US" dirty="0"/>
              <a:t>System</a:t>
            </a:r>
            <a:endParaRPr lang="bg-BG" dirty="0"/>
          </a:p>
        </p:txBody>
      </p:sp>
      <p:pic>
        <p:nvPicPr>
          <p:cNvPr id="80898" name="Picture 2" descr="http://www.nwankama-nwankama.com/images/nwankama-amazon-book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295399"/>
            <a:ext cx="168592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474" y="4191000"/>
            <a:ext cx="3637051" cy="2124928"/>
          </a:xfrm>
          <a:prstGeom prst="rect">
            <a:avLst/>
          </a:prstGeom>
          <a:noFill/>
          <a:ln>
            <a:noFill/>
          </a:ln>
          <a:effectLst>
            <a:glow rad="1397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9671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Instance methods </a:t>
            </a:r>
            <a:r>
              <a:rPr lang="en-US" dirty="0" smtClean="0"/>
              <a:t>manipulate </a:t>
            </a:r>
            <a:r>
              <a:rPr lang="en-US" dirty="0"/>
              <a:t>the data of a specified object or perform any other tasks</a:t>
            </a:r>
          </a:p>
          <a:p>
            <a:pPr lvl="1">
              <a:lnSpc>
                <a:spcPct val="100000"/>
              </a:lnSpc>
            </a:pPr>
            <a:r>
              <a:rPr lang="en-US" dirty="0"/>
              <a:t>If a value is returned, it depends on the </a:t>
            </a:r>
            <a:r>
              <a:rPr lang="en-US" dirty="0" smtClean="0"/>
              <a:t>particular class instance</a:t>
            </a:r>
            <a:endParaRPr lang="en-US" dirty="0"/>
          </a:p>
          <a:p>
            <a:pPr>
              <a:lnSpc>
                <a:spcPct val="100000"/>
              </a:lnSpc>
            </a:pPr>
            <a:r>
              <a:rPr lang="en-US" dirty="0"/>
              <a:t>Syntax:</a:t>
            </a:r>
          </a:p>
          <a:p>
            <a:pPr lvl="1">
              <a:lnSpc>
                <a:spcPct val="100000"/>
              </a:lnSpc>
            </a:pPr>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extLst>
      <p:ext uri="{BB962C8B-B14F-4D97-AF65-F5344CB8AC3E}">
        <p14:creationId xmlns:p14="http://schemas.microsoft.com/office/powerpoint/2010/main" val="33739335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idx="1"/>
          </p:nvPr>
        </p:nvSpPr>
        <p:spPr>
          <a:xfrm>
            <a:off x="228600" y="1179008"/>
            <a:ext cx="8686800" cy="5486400"/>
          </a:xfrm>
          <a:noFill/>
          <a:ln/>
        </p:spPr>
        <p:txBody>
          <a:bodyPr/>
          <a:lstStyle/>
          <a:p>
            <a:pPr>
              <a:lnSpc>
                <a:spcPct val="100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200"/>
              </a:spcBef>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extLst>
      <p:ext uri="{BB962C8B-B14F-4D97-AF65-F5344CB8AC3E}">
        <p14:creationId xmlns:p14="http://schemas.microsoft.com/office/powerpoint/2010/main" val="7890380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ctrTitle"/>
          </p:nvPr>
        </p:nvSpPr>
        <p:spPr>
          <a:xfrm>
            <a:off x="754064" y="1676400"/>
            <a:ext cx="7475536" cy="1145187"/>
          </a:xfrm>
          <a:noFill/>
          <a:ln/>
        </p:spPr>
        <p:txBody>
          <a:bodyPr/>
          <a:lstStyle/>
          <a:p>
            <a:pPr>
              <a:lnSpc>
                <a:spcPct val="100000"/>
              </a:lnSpc>
            </a:pPr>
            <a:r>
              <a:rPr lang="en-US" dirty="0"/>
              <a:t>Calling Instance Methods</a:t>
            </a:r>
            <a:endParaRPr lang="bg-BG" dirty="0"/>
          </a:p>
        </p:txBody>
      </p:sp>
      <p:sp>
        <p:nvSpPr>
          <p:cNvPr id="664579" name="Rectangle 3"/>
          <p:cNvSpPr>
            <a:spLocks noChangeArrowheads="1"/>
          </p:cNvSpPr>
          <p:nvPr/>
        </p:nvSpPr>
        <p:spPr bwMode="auto">
          <a:xfrm>
            <a:off x="1244600" y="290255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43010" name="Picture 2" descr="http://i.goal.com/files/images/stats/goal/en/stage/47639_h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724400" y="3886200"/>
            <a:ext cx="3333750" cy="2190750"/>
          </a:xfrm>
          <a:prstGeom prst="roundRect">
            <a:avLst>
              <a:gd name="adj" fmla="val 10704"/>
            </a:avLst>
          </a:prstGeom>
          <a:noFill/>
        </p:spPr>
      </p:pic>
      <p:pic>
        <p:nvPicPr>
          <p:cNvPr id="2050" name="Picture 2" descr="button, click, point, push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38469">
            <a:off x="1200146" y="4007671"/>
            <a:ext cx="1924054" cy="1924058"/>
          </a:xfrm>
          <a:prstGeom prst="rect">
            <a:avLst/>
          </a:prstGeom>
          <a:noFill/>
          <a:effectLst>
            <a:glow rad="101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911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Static methods </a:t>
            </a:r>
            <a:r>
              <a:rPr lang="en-US" dirty="0" smtClean="0"/>
              <a:t>are common </a:t>
            </a:r>
            <a:r>
              <a:rPr lang="en-US" dirty="0"/>
              <a:t>for all instances of a </a:t>
            </a:r>
            <a:r>
              <a:rPr lang="en-US" dirty="0" smtClean="0"/>
              <a:t>class (shared between all instances)</a:t>
            </a:r>
            <a:endParaRPr lang="en-US" dirty="0"/>
          </a:p>
          <a:p>
            <a:pPr lvl="1">
              <a:lnSpc>
                <a:spcPct val="100000"/>
              </a:lnSpc>
            </a:pPr>
            <a:r>
              <a:rPr lang="en-US" dirty="0"/>
              <a:t>Returned value depends only on the </a:t>
            </a:r>
            <a:r>
              <a:rPr lang="en-US" dirty="0" smtClean="0"/>
              <a:t>passed parameters</a:t>
            </a:r>
          </a:p>
          <a:p>
            <a:pPr lvl="1">
              <a:lnSpc>
                <a:spcPct val="100000"/>
              </a:lnSpc>
            </a:pPr>
            <a:r>
              <a:rPr lang="en-US" dirty="0" smtClean="0"/>
              <a:t>No particular class instance is available</a:t>
            </a:r>
            <a:endParaRPr lang="en-US" dirty="0"/>
          </a:p>
          <a:p>
            <a:pPr>
              <a:lnSpc>
                <a:spcPct val="100000"/>
              </a:lnSpc>
            </a:pPr>
            <a:r>
              <a:rPr lang="en-US" dirty="0"/>
              <a:t>Syntax:</a:t>
            </a:r>
          </a:p>
          <a:p>
            <a:pPr lvl="1">
              <a:lnSpc>
                <a:spcPct val="100000"/>
              </a:lnSpc>
            </a:pPr>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val="19673427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1717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1430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81600" y="3276600"/>
            <a:ext cx="1371600" cy="931734"/>
          </a:xfrm>
          <a:prstGeom prst="wedgeRoundRectCallout">
            <a:avLst>
              <a:gd name="adj1" fmla="val -75805"/>
              <a:gd name="adj2" fmla="val 54345"/>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249866"/>
            <a:ext cx="1371600" cy="931734"/>
          </a:xfrm>
          <a:prstGeom prst="wedgeRoundRectCallout">
            <a:avLst>
              <a:gd name="adj1" fmla="val -294772"/>
              <a:gd name="adj2" fmla="val 3678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8035442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ctrTitle"/>
          </p:nvPr>
        </p:nvSpPr>
        <p:spPr>
          <a:xfrm>
            <a:off x="1317625" y="4494213"/>
            <a:ext cx="6481763" cy="736600"/>
          </a:xfrm>
          <a:noFill/>
          <a:ln/>
        </p:spPr>
        <p:txBody>
          <a:bodyPr/>
          <a:lstStyle/>
          <a:p>
            <a:pPr>
              <a:lnSpc>
                <a:spcPct val="110000"/>
              </a:lnSpc>
            </a:pPr>
            <a:r>
              <a:rPr lang="en-US" dirty="0"/>
              <a:t>Calling Static Methods</a:t>
            </a:r>
            <a:endParaRPr lang="bg-BG" dirty="0"/>
          </a:p>
        </p:txBody>
      </p:sp>
      <p:sp>
        <p:nvSpPr>
          <p:cNvPr id="670723" name="Rectangle 3"/>
          <p:cNvSpPr>
            <a:spLocks noChangeArrowheads="1"/>
          </p:cNvSpPr>
          <p:nvPr/>
        </p:nvSpPr>
        <p:spPr bwMode="auto">
          <a:xfrm>
            <a:off x="1331913" y="5417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8914" name="Picture 2" descr="http://www.rockcitybody.com/images/static/ama_pilates_jump.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18304" y="1025141"/>
            <a:ext cx="4287296" cy="2879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447389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Constructors</a:t>
            </a:r>
            <a:r>
              <a:rPr lang="en-US" dirty="0"/>
              <a:t>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lnSpc>
                <a:spcPct val="100000"/>
              </a:lnSpc>
            </a:pPr>
            <a:r>
              <a:rPr lang="en-US" dirty="0"/>
              <a:t>Executed </a:t>
            </a:r>
            <a:r>
              <a:rPr lang="en-US" dirty="0" smtClean="0"/>
              <a:t>when </a:t>
            </a:r>
            <a:r>
              <a:rPr lang="en-US" dirty="0"/>
              <a:t>an object of a given type is </a:t>
            </a:r>
            <a:r>
              <a:rPr lang="en-US" dirty="0" smtClean="0"/>
              <a:t>being created</a:t>
            </a:r>
            <a:endParaRPr lang="en-US" dirty="0"/>
          </a:p>
          <a:p>
            <a:pPr lvl="1">
              <a:lnSpc>
                <a:spcPct val="100000"/>
              </a:lnSpc>
            </a:pPr>
            <a:r>
              <a:rPr lang="en-US" dirty="0"/>
              <a:t>Have the same name as the </a:t>
            </a:r>
            <a:r>
              <a:rPr lang="en-US" dirty="0" smtClean="0"/>
              <a:t>class that holds them</a:t>
            </a:r>
            <a:endParaRPr lang="en-US" dirty="0"/>
          </a:p>
          <a:p>
            <a:pPr lvl="1">
              <a:lnSpc>
                <a:spcPct val="100000"/>
              </a:lnSpc>
            </a:pPr>
            <a:r>
              <a:rPr lang="en-US" dirty="0" smtClean="0"/>
              <a:t>Do not </a:t>
            </a:r>
            <a:r>
              <a:rPr lang="en-US" dirty="0"/>
              <a:t>return a value</a:t>
            </a:r>
          </a:p>
          <a:p>
            <a:pPr>
              <a:lnSpc>
                <a:spcPct val="100000"/>
              </a:lnSpc>
            </a:pPr>
            <a:r>
              <a:rPr lang="en-US" dirty="0"/>
              <a:t>A class may have several constructors with different </a:t>
            </a:r>
            <a:r>
              <a:rPr lang="en-US" dirty="0" smtClean="0"/>
              <a:t>set of parameters</a:t>
            </a:r>
            <a:endParaRPr lang="en-US" dirty="0"/>
          </a:p>
        </p:txBody>
      </p:sp>
    </p:spTree>
    <p:extLst>
      <p:ext uri="{BB962C8B-B14F-4D97-AF65-F5344CB8AC3E}">
        <p14:creationId xmlns:p14="http://schemas.microsoft.com/office/powerpoint/2010/main" val="397162699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idx="1"/>
          </p:nvPr>
        </p:nvSpPr>
        <p:spPr/>
        <p:txBody>
          <a:bodyPr/>
          <a:lstStyle/>
          <a:p>
            <a:pPr>
              <a:lnSpc>
                <a:spcPct val="100000"/>
              </a:lnSpc>
            </a:pPr>
            <a:r>
              <a:rPr lang="en-US" dirty="0"/>
              <a:t>Constructor is invoked by the </a:t>
            </a:r>
            <a:r>
              <a:rPr lang="en-US" dirty="0">
                <a:solidFill>
                  <a:schemeClr val="accent5">
                    <a:lumMod val="20000"/>
                    <a:lumOff val="80000"/>
                  </a:schemeClr>
                </a:solidFill>
              </a:rPr>
              <a:t>new</a:t>
            </a:r>
            <a:r>
              <a:rPr lang="en-US" dirty="0"/>
              <a:t> operator</a:t>
            </a:r>
          </a:p>
          <a:p>
            <a:pPr>
              <a:lnSpc>
                <a:spcPct val="100000"/>
              </a:lnSpc>
            </a:pPr>
            <a:endParaRPr lang="en-US" dirty="0"/>
          </a:p>
          <a:p>
            <a:pPr>
              <a:lnSpc>
                <a:spcPct val="100000"/>
              </a:lnSpc>
            </a:pPr>
            <a:r>
              <a:rPr lang="en-US" dirty="0" smtClean="0"/>
              <a:t>Examples</a:t>
            </a:r>
            <a:r>
              <a:rPr lang="en-US" dirty="0"/>
              <a:t>:</a:t>
            </a:r>
          </a:p>
        </p:txBody>
      </p:sp>
      <p:sp>
        <p:nvSpPr>
          <p:cNvPr id="641028" name="Rectangle 4"/>
          <p:cNvSpPr>
            <a:spLocks noChangeArrowheads="1"/>
          </p:cNvSpPr>
          <p:nvPr/>
        </p:nvSpPr>
        <p:spPr bwMode="auto">
          <a:xfrm>
            <a:off x="685800" y="31242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String(new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char[]{'a','b',</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52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8100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4766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162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848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6465127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dirty="0" smtClean="0"/>
              <a:t>Parameterless Constructors</a:t>
            </a:r>
            <a:endParaRPr lang="en-US" dirty="0"/>
          </a:p>
        </p:txBody>
      </p:sp>
      <p:sp>
        <p:nvSpPr>
          <p:cNvPr id="644099" name="Rectangle 3"/>
          <p:cNvSpPr>
            <a:spLocks noGrp="1" noChangeArrowheads="1"/>
          </p:cNvSpPr>
          <p:nvPr>
            <p:ph idx="1"/>
          </p:nvPr>
        </p:nvSpPr>
        <p:spPr/>
        <p:txBody>
          <a:bodyPr/>
          <a:lstStyle/>
          <a:p>
            <a:pPr>
              <a:lnSpc>
                <a:spcPct val="100000"/>
              </a:lnSpc>
            </a:pPr>
            <a:r>
              <a:rPr lang="en-US" dirty="0" smtClean="0"/>
              <a:t>The constructor </a:t>
            </a:r>
            <a:r>
              <a:rPr lang="en-US" dirty="0"/>
              <a:t>without parameters is called </a:t>
            </a:r>
            <a:r>
              <a:rPr lang="en-US" dirty="0" smtClean="0">
                <a:solidFill>
                  <a:schemeClr val="accent5">
                    <a:lumMod val="20000"/>
                    <a:lumOff val="80000"/>
                  </a:schemeClr>
                </a:solidFill>
              </a:rPr>
              <a:t>default </a:t>
            </a:r>
            <a:r>
              <a:rPr lang="en-US" dirty="0"/>
              <a:t>(</a:t>
            </a:r>
            <a:r>
              <a:rPr lang="en-US" dirty="0">
                <a:solidFill>
                  <a:schemeClr val="accent5">
                    <a:lumMod val="20000"/>
                    <a:lumOff val="80000"/>
                  </a:schemeClr>
                </a:solidFill>
              </a:rPr>
              <a:t>parameterless</a:t>
            </a:r>
            <a:r>
              <a:rPr lang="en-US" dirty="0"/>
              <a:t>) constructor</a:t>
            </a:r>
          </a:p>
          <a:p>
            <a:pPr>
              <a:lnSpc>
                <a:spcPct val="100000"/>
              </a:lnSpc>
            </a:pPr>
            <a:r>
              <a:rPr lang="en-US" dirty="0"/>
              <a:t>Example:</a:t>
            </a:r>
          </a:p>
          <a:p>
            <a:pPr lvl="1">
              <a:lnSpc>
                <a:spcPct val="100000"/>
              </a:lnSpc>
            </a:pPr>
            <a:r>
              <a:rPr lang="en-US" dirty="0"/>
              <a:t>Creating an object for generating random </a:t>
            </a:r>
            <a:r>
              <a:rPr lang="en-US" dirty="0" smtClean="0"/>
              <a:t>numbers with </a:t>
            </a:r>
            <a:r>
              <a:rPr lang="en-US" dirty="0"/>
              <a:t>a default seed</a:t>
            </a:r>
            <a:endParaRPr lang="bg-BG" dirty="0"/>
          </a:p>
        </p:txBody>
      </p:sp>
      <p:sp>
        <p:nvSpPr>
          <p:cNvPr id="644100" name="Rectangle 4"/>
          <p:cNvSpPr>
            <a:spLocks noChangeArrowheads="1"/>
          </p:cNvSpPr>
          <p:nvPr/>
        </p:nvSpPr>
        <p:spPr bwMode="auto">
          <a:xfrm>
            <a:off x="609600" y="4038600"/>
            <a:ext cx="78486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 = new Random();</a:t>
            </a:r>
          </a:p>
        </p:txBody>
      </p:sp>
      <p:sp>
        <p:nvSpPr>
          <p:cNvPr id="644101" name="AutoShape 5"/>
          <p:cNvSpPr>
            <a:spLocks noChangeArrowheads="1"/>
          </p:cNvSpPr>
          <p:nvPr/>
        </p:nvSpPr>
        <p:spPr bwMode="auto">
          <a:xfrm>
            <a:off x="685800" y="5462649"/>
            <a:ext cx="5943600" cy="896699"/>
          </a:xfrm>
          <a:prstGeom prst="wedgeRoundRectCallout">
            <a:avLst>
              <a:gd name="adj1" fmla="val -41303"/>
              <a:gd name="adj2" fmla="val -1009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The class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System.Random</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 provides </a:t>
            </a:r>
            <a:r>
              <a:rPr lang="en-US" sz="2600" b="1" noProof="1" smtClean="0">
                <a:solidFill>
                  <a:srgbClr val="F7FFE7"/>
                </a:solidFill>
                <a:effectLst>
                  <a:outerShdw blurRad="38100" dist="38100" dir="2700000" algn="tl">
                    <a:srgbClr val="000000">
                      <a:alpha val="43137"/>
                    </a:srgbClr>
                  </a:outerShdw>
                </a:effectLst>
                <a:cs typeface="Consolas" pitchFamily="49" charset="0"/>
              </a:rPr>
              <a:t>generation of </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pseudo-random numbers</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5"/>
          <p:cNvSpPr>
            <a:spLocks noChangeArrowheads="1"/>
          </p:cNvSpPr>
          <p:nvPr/>
        </p:nvSpPr>
        <p:spPr bwMode="auto">
          <a:xfrm>
            <a:off x="5837256" y="3752452"/>
            <a:ext cx="2514600" cy="896699"/>
          </a:xfrm>
          <a:prstGeom prst="wedgeRoundRectCallout">
            <a:avLst>
              <a:gd name="adj1" fmla="val -70303"/>
              <a:gd name="adj2" fmla="val 5396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28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Parameterless constructor call</a:t>
            </a:r>
            <a:endParaRPr lang="bg-BG" sz="26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406068781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noFill/>
          <a:ln/>
        </p:spPr>
        <p:txBody>
          <a:bodyPr/>
          <a:lstStyle/>
          <a:p>
            <a:r>
              <a:rPr lang="en-US" dirty="0"/>
              <a:t>Constructor </a:t>
            </a:r>
            <a:r>
              <a:rPr lang="en-US" dirty="0" smtClean="0"/>
              <a:t>with </a:t>
            </a:r>
            <a:r>
              <a:rPr lang="en-US" dirty="0"/>
              <a:t>Parameters</a:t>
            </a:r>
            <a:endParaRPr lang="bg-BG" dirty="0"/>
          </a:p>
        </p:txBody>
      </p:sp>
      <p:sp>
        <p:nvSpPr>
          <p:cNvPr id="645123" name="Rectangle 3"/>
          <p:cNvSpPr>
            <a:spLocks noGrp="1" noChangeArrowheads="1"/>
          </p:cNvSpPr>
          <p:nvPr>
            <p:ph idx="1"/>
          </p:nvPr>
        </p:nvSpPr>
        <p:spPr>
          <a:noFill/>
          <a:ln/>
        </p:spPr>
        <p:txBody>
          <a:bodyPr/>
          <a:lstStyle/>
          <a:p>
            <a:pPr>
              <a:lnSpc>
                <a:spcPct val="100000"/>
              </a:lnSpc>
            </a:pPr>
            <a:r>
              <a:rPr lang="en-US" dirty="0" smtClean="0"/>
              <a:t>Example</a:t>
            </a:r>
            <a:endParaRPr lang="en-US" dirty="0"/>
          </a:p>
          <a:p>
            <a:pPr lvl="1">
              <a:lnSpc>
                <a:spcPct val="100000"/>
              </a:lnSpc>
            </a:pPr>
            <a:r>
              <a:rPr lang="en-US" dirty="0"/>
              <a:t>Creating objects for generating random values with specified initial seeds</a:t>
            </a:r>
            <a:endParaRPr lang="bg-BG" dirty="0"/>
          </a:p>
        </p:txBody>
      </p:sp>
      <p:sp>
        <p:nvSpPr>
          <p:cNvPr id="645124" name="Rectangle 4"/>
          <p:cNvSpPr>
            <a:spLocks noChangeArrowheads="1"/>
          </p:cNvSpPr>
          <p:nvPr/>
        </p:nvSpPr>
        <p:spPr bwMode="auto">
          <a:xfrm>
            <a:off x="613784" y="2971800"/>
            <a:ext cx="7920616"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randomGenerator1 = new Random(123</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Console.WriteLine(randomGenerator1.Next());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2114319875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randomGenerator2 = new Random(456</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Console.WriteLine(randomGenerator2.Next(50));</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47</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628010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331913" y="1295400"/>
            <a:ext cx="6480175" cy="736600"/>
          </a:xfrm>
        </p:spPr>
        <p:txBody>
          <a:bodyPr/>
          <a:lstStyle/>
          <a:p>
            <a:pPr>
              <a:lnSpc>
                <a:spcPct val="110000"/>
              </a:lnSpc>
            </a:pPr>
            <a:r>
              <a:rPr lang="en-US" dirty="0"/>
              <a:t>Classes and Objects</a:t>
            </a:r>
            <a:endParaRPr lang="bg-BG" dirty="0"/>
          </a:p>
        </p:txBody>
      </p:sp>
      <p:sp>
        <p:nvSpPr>
          <p:cNvPr id="3" name="Subtitle 2"/>
          <p:cNvSpPr>
            <a:spLocks noGrp="1"/>
          </p:cNvSpPr>
          <p:nvPr>
            <p:ph type="subTitle" idx="1"/>
          </p:nvPr>
        </p:nvSpPr>
        <p:spPr>
          <a:xfrm>
            <a:off x="457200" y="2108200"/>
            <a:ext cx="8229600" cy="569120"/>
          </a:xfrm>
        </p:spPr>
        <p:txBody>
          <a:bodyPr/>
          <a:lstStyle/>
          <a:p>
            <a:r>
              <a:rPr lang="en-US" dirty="0" smtClean="0"/>
              <a:t>Modeling Real-world Entities with Objects</a:t>
            </a:r>
            <a:endParaRPr lang="en-US" dirty="0"/>
          </a:p>
        </p:txBody>
      </p:sp>
      <p:pic>
        <p:nvPicPr>
          <p:cNvPr id="78851" name="Picture 3" descr="C:\Trash\3d-objects.png"/>
          <p:cNvPicPr>
            <a:picLocks noChangeAspect="1" noChangeArrowheads="1"/>
          </p:cNvPicPr>
          <p:nvPr/>
        </p:nvPicPr>
        <p:blipFill>
          <a:blip r:embed="rId3" cstate="screen">
            <a:duotone>
              <a:prstClr val="black"/>
              <a:schemeClr val="tx2">
                <a:tint val="45000"/>
                <a:satMod val="400000"/>
              </a:schemeClr>
            </a:duotone>
            <a:lum bright="10000" contrast="20000"/>
            <a:extLst>
              <a:ext uri="{28A0092B-C50C-407E-A947-70E740481C1C}">
                <a14:useLocalDpi xmlns:a14="http://schemas.microsoft.com/office/drawing/2010/main" val="0"/>
              </a:ext>
            </a:extLst>
          </a:blip>
          <a:srcRect/>
          <a:stretch>
            <a:fillRect/>
          </a:stretch>
        </p:blipFill>
        <p:spPr bwMode="auto">
          <a:xfrm>
            <a:off x="2286000" y="3076315"/>
            <a:ext cx="4572000" cy="3222885"/>
          </a:xfrm>
          <a:prstGeom prst="rect">
            <a:avLst/>
          </a:prstGeom>
          <a:noFill/>
          <a:effectLst>
            <a:softEdge rad="31750"/>
          </a:effectLst>
        </p:spPr>
      </p:pic>
    </p:spTree>
    <p:extLst>
      <p:ext uri="{BB962C8B-B14F-4D97-AF65-F5344CB8AC3E}">
        <p14:creationId xmlns:p14="http://schemas.microsoft.com/office/powerpoint/2010/main" val="36942812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368842" y="1066800"/>
            <a:ext cx="8374062" cy="1143000"/>
          </a:xfrm>
        </p:spPr>
        <p:txBody>
          <a:bodyPr/>
          <a:lstStyle/>
          <a:p>
            <a:pPr>
              <a:lnSpc>
                <a:spcPct val="100000"/>
              </a:lnSpc>
            </a:pPr>
            <a:r>
              <a:rPr lang="en-US" dirty="0" smtClean="0"/>
              <a:t>Generating Random Numbers</a:t>
            </a:r>
            <a:endParaRPr lang="bg-BG" dirty="0"/>
          </a:p>
        </p:txBody>
      </p:sp>
      <p:sp>
        <p:nvSpPr>
          <p:cNvPr id="647171" name="Rectangle 3"/>
          <p:cNvSpPr>
            <a:spLocks noChangeArrowheads="1"/>
          </p:cNvSpPr>
          <p:nvPr/>
        </p:nvSpPr>
        <p:spPr bwMode="auto">
          <a:xfrm>
            <a:off x="661428" y="5721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30724" name="Picture 4" descr="http://www.knots.org/greg/random-chain.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013024" y="2318541"/>
            <a:ext cx="5073576" cy="3179918"/>
          </a:xfrm>
          <a:prstGeom prst="roundRect">
            <a:avLst>
              <a:gd name="adj" fmla="val 6592"/>
            </a:avLst>
          </a:prstGeom>
          <a:noFill/>
        </p:spPr>
      </p:pic>
    </p:spTree>
    <p:extLst>
      <p:ext uri="{BB962C8B-B14F-4D97-AF65-F5344CB8AC3E}">
        <p14:creationId xmlns:p14="http://schemas.microsoft.com/office/powerpoint/2010/main" val="156589917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noFill/>
          <a:ln/>
        </p:spPr>
        <p:txBody>
          <a:bodyPr/>
          <a:lstStyle/>
          <a:p>
            <a:r>
              <a:rPr lang="en-US" dirty="0" smtClean="0"/>
              <a:t>More Constructor </a:t>
            </a:r>
            <a:r>
              <a:rPr lang="en-US" dirty="0"/>
              <a:t>Examples</a:t>
            </a:r>
            <a:endParaRPr lang="bg-BG" dirty="0"/>
          </a:p>
        </p:txBody>
      </p:sp>
      <p:sp>
        <p:nvSpPr>
          <p:cNvPr id="646147" name="Rectangle 3"/>
          <p:cNvSpPr>
            <a:spLocks noGrp="1" noChangeArrowheads="1"/>
          </p:cNvSpPr>
          <p:nvPr>
            <p:ph idx="1"/>
          </p:nvPr>
        </p:nvSpPr>
        <p:spPr>
          <a:noFill/>
          <a:ln/>
        </p:spPr>
        <p:txBody>
          <a:bodyPr/>
          <a:lstStyle/>
          <a:p>
            <a:pPr>
              <a:lnSpc>
                <a:spcPct val="100000"/>
              </a:lnSpc>
            </a:pPr>
            <a:r>
              <a:rPr lang="en-US" dirty="0"/>
              <a:t>Creating a </a:t>
            </a:r>
            <a:r>
              <a:rPr lang="en-US" noProof="1">
                <a:solidFill>
                  <a:schemeClr val="accent5">
                    <a:lumMod val="20000"/>
                    <a:lumOff val="80000"/>
                  </a:schemeClr>
                </a:solidFill>
                <a:latin typeface="Consolas" pitchFamily="49" charset="0"/>
                <a:cs typeface="Consolas" pitchFamily="49" charset="0"/>
              </a:rPr>
              <a:t>DateTime</a:t>
            </a:r>
            <a:r>
              <a:rPr lang="en-US" dirty="0"/>
              <a:t> object for a specified date and </a:t>
            </a:r>
            <a:r>
              <a:rPr lang="en-US" dirty="0" smtClean="0"/>
              <a:t>time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pPr>
            <a:r>
              <a:rPr lang="en-US" dirty="0" smtClean="0"/>
              <a:t>Different </a:t>
            </a:r>
            <a:r>
              <a:rPr lang="en-US" dirty="0"/>
              <a:t>constructors are </a:t>
            </a:r>
            <a:r>
              <a:rPr lang="en-US" dirty="0" smtClean="0"/>
              <a:t>called </a:t>
            </a:r>
            <a:r>
              <a:rPr lang="en-US" dirty="0"/>
              <a:t>depending on the different </a:t>
            </a:r>
            <a:r>
              <a:rPr lang="en-US" dirty="0" smtClean="0"/>
              <a:t>sets of parameters</a:t>
            </a:r>
            <a:endParaRPr lang="bg-BG" dirty="0"/>
          </a:p>
        </p:txBody>
      </p:sp>
      <p:sp>
        <p:nvSpPr>
          <p:cNvPr id="646148" name="Rectangle 4"/>
          <p:cNvSpPr>
            <a:spLocks noChangeArrowheads="1"/>
          </p:cNvSpPr>
          <p:nvPr/>
        </p:nvSpPr>
        <p:spPr bwMode="auto">
          <a:xfrm>
            <a:off x="609600" y="2304633"/>
            <a:ext cx="7848600" cy="28007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31);</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Console.WriteLine(halloween);</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julyMorning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DateTime(2009,7,1</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5,52,0);</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Console.WriteLine(julyMorning);</a:t>
            </a:r>
          </a:p>
        </p:txBody>
      </p:sp>
    </p:spTree>
    <p:extLst>
      <p:ext uri="{BB962C8B-B14F-4D97-AF65-F5344CB8AC3E}">
        <p14:creationId xmlns:p14="http://schemas.microsoft.com/office/powerpoint/2010/main" val="238898008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ctrTitle"/>
          </p:nvPr>
        </p:nvSpPr>
        <p:spPr>
          <a:xfrm>
            <a:off x="541338" y="1524000"/>
            <a:ext cx="7916862" cy="1143000"/>
          </a:xfrm>
        </p:spPr>
        <p:txBody>
          <a:bodyPr/>
          <a:lstStyle/>
          <a:p>
            <a:pPr>
              <a:lnSpc>
                <a:spcPct val="100000"/>
              </a:lnSpc>
            </a:pPr>
            <a:r>
              <a:rPr lang="en-US" dirty="0"/>
              <a:t>Creating </a:t>
            </a:r>
            <a:r>
              <a:rPr lang="en-US" noProof="1">
                <a:latin typeface="Consolas" pitchFamily="49" charset="0"/>
                <a:cs typeface="Consolas" pitchFamily="49" charset="0"/>
              </a:rPr>
              <a:t>DateTime</a:t>
            </a:r>
            <a:r>
              <a:rPr lang="en-US" dirty="0"/>
              <a:t> Objects</a:t>
            </a:r>
            <a:endParaRPr lang="bg-BG" dirty="0"/>
          </a:p>
        </p:txBody>
      </p:sp>
      <p:sp>
        <p:nvSpPr>
          <p:cNvPr id="647171" name="Rectangle 3"/>
          <p:cNvSpPr>
            <a:spLocks noChangeArrowheads="1"/>
          </p:cNvSpPr>
          <p:nvPr/>
        </p:nvSpPr>
        <p:spPr bwMode="auto">
          <a:xfrm>
            <a:off x="611188" y="2673949"/>
            <a:ext cx="777716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pic>
        <p:nvPicPr>
          <p:cNvPr id="27650" name="Picture 2" descr="http://subversiveinfluence.com/images/blogposts/sept-calendar.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90600" y="3581400"/>
            <a:ext cx="7026312" cy="2438400"/>
          </a:xfrm>
          <a:prstGeom prst="roundRect">
            <a:avLst>
              <a:gd name="adj" fmla="val 9249"/>
            </a:avLst>
          </a:prstGeom>
          <a:noFill/>
        </p:spPr>
      </p:pic>
    </p:spTree>
    <p:extLst>
      <p:ext uri="{BB962C8B-B14F-4D97-AF65-F5344CB8AC3E}">
        <p14:creationId xmlns:p14="http://schemas.microsoft.com/office/powerpoint/2010/main" val="341511657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7244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526880"/>
            <a:ext cx="8229600" cy="569120"/>
          </a:xfrm>
        </p:spPr>
        <p:txBody>
          <a:bodyPr/>
          <a:lstStyle/>
          <a:p>
            <a:r>
              <a:rPr lang="en-US" dirty="0" smtClean="0"/>
              <a:t>Types Limited to a Predefined Set of Values</a:t>
            </a:r>
            <a:endParaRPr lang="en-US" dirty="0"/>
          </a:p>
        </p:txBody>
      </p:sp>
      <p:pic>
        <p:nvPicPr>
          <p:cNvPr id="1026" name="Picture 2" descr="http://www.sbi-secureit.com/Network-security-solution/network-security-auditing-solution-pic/network-security-enumeration-sol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97280"/>
            <a:ext cx="4876800" cy="3169920"/>
          </a:xfrm>
          <a:prstGeom prst="roundRect">
            <a:avLst>
              <a:gd name="adj" fmla="val 3930"/>
            </a:avLst>
          </a:prstGeom>
          <a:noFill/>
          <a:ln>
            <a:solidFill>
              <a:schemeClr val="accent5">
                <a:lumMod val="60000"/>
                <a:lumOff val="40000"/>
                <a:alpha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653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Enumerations</a:t>
            </a:r>
            <a:endParaRPr lang="en-US" dirty="0"/>
          </a:p>
        </p:txBody>
      </p:sp>
      <p:sp>
        <p:nvSpPr>
          <p:cNvPr id="3" name="Content Placeholder 2"/>
          <p:cNvSpPr>
            <a:spLocks noGrp="1"/>
          </p:cNvSpPr>
          <p:nvPr>
            <p:ph idx="1"/>
          </p:nvPr>
        </p:nvSpPr>
        <p:spPr/>
        <p:txBody>
          <a:bodyPr/>
          <a:lstStyle/>
          <a:p>
            <a:pPr>
              <a:lnSpc>
                <a:spcPct val="100000"/>
              </a:lnSpc>
            </a:pPr>
            <a:r>
              <a:rPr lang="en-US" dirty="0" smtClean="0">
                <a:solidFill>
                  <a:schemeClr val="accent5">
                    <a:lumMod val="20000"/>
                    <a:lumOff val="80000"/>
                  </a:schemeClr>
                </a:solidFill>
              </a:rPr>
              <a:t>Enumerations</a:t>
            </a:r>
            <a:r>
              <a:rPr lang="en-US" dirty="0" smtClean="0"/>
              <a:t> in C# are types whose values are limited </a:t>
            </a:r>
            <a:r>
              <a:rPr lang="en-US" dirty="0"/>
              <a:t>to a </a:t>
            </a:r>
            <a:r>
              <a:rPr lang="en-US" dirty="0" smtClean="0"/>
              <a:t>predefined set </a:t>
            </a:r>
            <a:r>
              <a:rPr lang="en-US" dirty="0"/>
              <a:t>of </a:t>
            </a:r>
            <a:r>
              <a:rPr lang="en-US" dirty="0" smtClean="0"/>
              <a:t>values</a:t>
            </a:r>
          </a:p>
          <a:p>
            <a:pPr lvl="1">
              <a:lnSpc>
                <a:spcPct val="100000"/>
              </a:lnSpc>
            </a:pPr>
            <a:r>
              <a:rPr lang="en-US" dirty="0" smtClean="0"/>
              <a:t>E.g. the days of week</a:t>
            </a:r>
          </a:p>
          <a:p>
            <a:pPr lvl="1">
              <a:lnSpc>
                <a:spcPct val="100000"/>
              </a:lnSpc>
            </a:pPr>
            <a:r>
              <a:rPr lang="en-US" dirty="0" smtClean="0"/>
              <a:t>Declared by the keyword </a:t>
            </a:r>
            <a:r>
              <a:rPr lang="en-US" noProof="1" smtClean="0">
                <a:solidFill>
                  <a:schemeClr val="accent5">
                    <a:lumMod val="20000"/>
                    <a:lumOff val="80000"/>
                  </a:schemeClr>
                </a:solidFill>
                <a:latin typeface="Consolas" pitchFamily="49" charset="0"/>
                <a:cs typeface="Consolas" pitchFamily="49" charset="0"/>
              </a:rPr>
              <a:t>enum</a:t>
            </a:r>
            <a:r>
              <a:rPr lang="en-US" dirty="0" smtClean="0"/>
              <a:t> in C#</a:t>
            </a:r>
          </a:p>
          <a:p>
            <a:pPr lvl="1">
              <a:lnSpc>
                <a:spcPct val="100000"/>
              </a:lnSpc>
            </a:pPr>
            <a:r>
              <a:rPr lang="en-US" dirty="0" smtClean="0"/>
              <a:t>Hold values from a predefined set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 name="Rectangle 5"/>
          <p:cNvSpPr>
            <a:spLocks noChangeArrowheads="1"/>
          </p:cNvSpPr>
          <p:nvPr/>
        </p:nvSpPr>
        <p:spPr bwMode="auto">
          <a:xfrm>
            <a:off x="685800" y="4267200"/>
            <a:ext cx="7772400" cy="20159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enum Color { Red, Green, Blue, Black }</a:t>
            </a:r>
          </a:p>
          <a:p>
            <a:pPr eaLnBrk="0" hangingPunct="0">
              <a:lnSpc>
                <a:spcPct val="100000"/>
              </a:lnSpc>
              <a:spcBef>
                <a:spcPts val="600"/>
              </a:spcBef>
              <a:spcAft>
                <a:spcPts val="6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color = Color.Red;</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Console.WriteLine(color); // Red</a:t>
            </a:r>
          </a:p>
          <a:p>
            <a:pPr eaLnBrk="0" hangingPunct="0">
              <a:lnSpc>
                <a:spcPct val="100000"/>
              </a:lnSpc>
              <a:spcBef>
                <a:spcPts val="6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color = 5; // Compilation error!</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094106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0"/>
            <a:ext cx="8229600" cy="685800"/>
          </a:xfrm>
        </p:spPr>
        <p:txBody>
          <a:bodyPr/>
          <a:lstStyle/>
          <a:p>
            <a:r>
              <a:rPr lang="en-US" dirty="0" smtClean="0"/>
              <a:t>Enumerations</a:t>
            </a:r>
            <a:endParaRPr lang="en-US" dirty="0"/>
          </a:p>
        </p:txBody>
      </p:sp>
      <p:sp>
        <p:nvSpPr>
          <p:cNvPr id="3" name="Subtitle 2"/>
          <p:cNvSpPr>
            <a:spLocks noGrp="1"/>
          </p:cNvSpPr>
          <p:nvPr>
            <p:ph type="subTitle" idx="1"/>
          </p:nvPr>
        </p:nvSpPr>
        <p:spPr>
          <a:xfrm>
            <a:off x="457200" y="5298280"/>
            <a:ext cx="8229600" cy="569120"/>
          </a:xfrm>
        </p:spPr>
        <p:txBody>
          <a:bodyPr/>
          <a:lstStyle/>
          <a:p>
            <a:r>
              <a:rPr lang="en-US" dirty="0" smtClean="0"/>
              <a:t>Live Demo</a:t>
            </a:r>
            <a:endParaRPr lang="en-US" dirty="0"/>
          </a:p>
        </p:txBody>
      </p:sp>
      <p:pic>
        <p:nvPicPr>
          <p:cNvPr id="3074" name="Picture 2" descr="playlis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61817">
            <a:off x="1783134" y="1402133"/>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t2.gstatic.com/images?q=tbn:ANd9GcQQMbmfRnP7FHGUFPwuQN0sN-FckYhQexsATW-QsLqh4GV2ZRdLhxqTGKKCe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9735">
            <a:off x="5027673" y="1423261"/>
            <a:ext cx="1829891" cy="2178229"/>
          </a:xfrm>
          <a:prstGeom prst="roundRect">
            <a:avLst>
              <a:gd name="adj" fmla="val 5585"/>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38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ChangeArrowheads="1"/>
          </p:cNvSpPr>
          <p:nvPr/>
        </p:nvSpPr>
        <p:spPr bwMode="auto">
          <a:xfrm>
            <a:off x="950408" y="4267200"/>
            <a:ext cx="5184775" cy="769441"/>
          </a:xfrm>
          <a:prstGeom prst="rect">
            <a:avLst/>
          </a:prstGeom>
          <a:noFill/>
          <a:ln w="9525">
            <a:noFill/>
            <a:miter lim="800000"/>
            <a:headEnd/>
            <a:tailEnd/>
          </a:ln>
          <a:effectLst/>
        </p:spPr>
        <p:txBody>
          <a:bodyPr lIns="0" tIns="0" rIns="0" bIns="0" anchor="b">
            <a:spAutoFit/>
          </a:bodyPr>
          <a:lstStyle/>
          <a:p>
            <a:pPr eaLnBrk="0" hangingPunct="0"/>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Structures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457200" y="5222080"/>
            <a:ext cx="82296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lang="en-US" sz="3200" b="1" noProof="0" dirty="0" smtClean="0">
                <a:solidFill>
                  <a:srgbClr val="EBFFD2"/>
                </a:solidFill>
                <a:effectLst>
                  <a:outerShdw blurRad="38100" dist="38100" dir="2700000" algn="tl">
                    <a:srgbClr val="000000">
                      <a:alpha val="43137"/>
                    </a:srgbClr>
                  </a:outerShdw>
                </a:effectLst>
                <a:latin typeface="+mn-lt"/>
              </a:rPr>
              <a:t>What are Structures? When to Use Them?</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5602" name="Picture 2" descr="http://kvhs.nbed.nb.ca/gallant/biology/quaternary_structur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4343400" y="1167289"/>
            <a:ext cx="3866683" cy="2566511"/>
          </a:xfrm>
          <a:prstGeom prst="roundRect">
            <a:avLst>
              <a:gd name="adj" fmla="val 3895"/>
            </a:avLst>
          </a:prstGeom>
          <a:noFill/>
        </p:spPr>
      </p:pic>
      <p:pic>
        <p:nvPicPr>
          <p:cNvPr id="4099"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95400" y="1348968"/>
            <a:ext cx="2475995" cy="2308632"/>
          </a:xfrm>
          <a:prstGeom prst="rect">
            <a:avLst/>
          </a:prstGeom>
          <a:noFill/>
          <a:ln>
            <a:noFill/>
          </a:ln>
          <a:effectLst>
            <a:glow rad="38100">
              <a:srgbClr val="808080">
                <a:alpha val="40000"/>
              </a:srgb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96910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Structures</a:t>
            </a:r>
            <a:r>
              <a:rPr lang="en-US" dirty="0"/>
              <a:t> </a:t>
            </a:r>
            <a:r>
              <a:rPr lang="en-US" dirty="0" smtClean="0"/>
              <a:t>in C# are </a:t>
            </a:r>
            <a:r>
              <a:rPr lang="en-US" dirty="0"/>
              <a:t>similar to classes</a:t>
            </a:r>
          </a:p>
          <a:p>
            <a:pPr lvl="1">
              <a:lnSpc>
                <a:spcPct val="100000"/>
              </a:lnSpc>
            </a:pPr>
            <a:r>
              <a:rPr lang="en-US" dirty="0"/>
              <a:t>Structures are </a:t>
            </a:r>
            <a:r>
              <a:rPr lang="en-US" dirty="0">
                <a:solidFill>
                  <a:schemeClr val="accent5">
                    <a:lumMod val="20000"/>
                    <a:lumOff val="80000"/>
                  </a:schemeClr>
                </a:solidFill>
              </a:rPr>
              <a:t>value </a:t>
            </a:r>
            <a:r>
              <a:rPr lang="en-US" dirty="0" smtClean="0">
                <a:solidFill>
                  <a:schemeClr val="accent5">
                    <a:lumMod val="20000"/>
                    <a:lumOff val="80000"/>
                  </a:schemeClr>
                </a:solidFill>
              </a:rPr>
              <a:t>types</a:t>
            </a:r>
            <a:r>
              <a:rPr lang="en-US" dirty="0"/>
              <a:t> </a:t>
            </a:r>
            <a:r>
              <a:rPr lang="en-US" dirty="0" smtClean="0"/>
              <a:t>(directly hold a value)</a:t>
            </a:r>
            <a:endParaRPr lang="en-US" dirty="0" smtClean="0">
              <a:solidFill>
                <a:schemeClr val="accent5">
                  <a:lumMod val="20000"/>
                  <a:lumOff val="80000"/>
                </a:schemeClr>
              </a:solidFill>
            </a:endParaRPr>
          </a:p>
          <a:p>
            <a:pPr lvl="1">
              <a:lnSpc>
                <a:spcPct val="100000"/>
              </a:lnSpc>
            </a:pPr>
            <a:r>
              <a:rPr lang="en-US" dirty="0" smtClean="0"/>
              <a:t>Classes </a:t>
            </a:r>
            <a:r>
              <a:rPr lang="en-US" dirty="0"/>
              <a:t>are </a:t>
            </a:r>
            <a:r>
              <a:rPr lang="en-US" dirty="0">
                <a:solidFill>
                  <a:schemeClr val="accent5">
                    <a:lumMod val="20000"/>
                    <a:lumOff val="80000"/>
                  </a:schemeClr>
                </a:solidFill>
              </a:rPr>
              <a:t>reference types</a:t>
            </a:r>
            <a:r>
              <a:rPr lang="en-US" dirty="0"/>
              <a:t> </a:t>
            </a:r>
            <a:r>
              <a:rPr lang="en-US" dirty="0" smtClean="0"/>
              <a:t>(pointers)</a:t>
            </a:r>
            <a:endParaRPr lang="en-US" dirty="0"/>
          </a:p>
          <a:p>
            <a:pPr>
              <a:lnSpc>
                <a:spcPct val="100000"/>
              </a:lnSpc>
            </a:pPr>
            <a:r>
              <a:rPr lang="en-US" dirty="0" smtClean="0"/>
              <a:t>Structures </a:t>
            </a:r>
            <a:r>
              <a:rPr lang="en-US" dirty="0"/>
              <a:t>are usually used for storing data structures, without any other </a:t>
            </a:r>
            <a:r>
              <a:rPr lang="en-US" dirty="0" smtClean="0"/>
              <a:t>functionality</a:t>
            </a:r>
          </a:p>
          <a:p>
            <a:pPr>
              <a:lnSpc>
                <a:spcPct val="100000"/>
              </a:lnSpc>
            </a:pPr>
            <a:r>
              <a:rPr lang="en-US" dirty="0" smtClean="0"/>
              <a:t>Structures can have fields, properties, etc.</a:t>
            </a:r>
          </a:p>
          <a:p>
            <a:pPr lvl="1">
              <a:lnSpc>
                <a:spcPct val="100000"/>
              </a:lnSpc>
            </a:pPr>
            <a:r>
              <a:rPr lang="en-US" dirty="0" smtClean="0"/>
              <a:t>Using methods is not recommended</a:t>
            </a:r>
          </a:p>
          <a:p>
            <a:pPr>
              <a:lnSpc>
                <a:spcPct val="100000"/>
              </a:lnSpc>
            </a:pPr>
            <a:r>
              <a:rPr lang="en-US" dirty="0" smtClean="0"/>
              <a:t>Example </a:t>
            </a:r>
            <a:r>
              <a:rPr lang="en-US" dirty="0"/>
              <a:t>of structure</a:t>
            </a:r>
          </a:p>
          <a:p>
            <a:pPr lvl="1">
              <a:lnSpc>
                <a:spcPct val="100000"/>
              </a:lnSpc>
            </a:pPr>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Tree>
    <p:extLst>
      <p:ext uri="{BB962C8B-B14F-4D97-AF65-F5344CB8AC3E}">
        <p14:creationId xmlns:p14="http://schemas.microsoft.com/office/powerpoint/2010/main" val="248606497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ChangeArrowheads="1"/>
          </p:cNvSpPr>
          <p:nvPr/>
        </p:nvSpPr>
        <p:spPr bwMode="auto">
          <a:xfrm>
            <a:off x="1978025" y="1219200"/>
            <a:ext cx="5184775" cy="804066"/>
          </a:xfrm>
          <a:prstGeom prst="rect">
            <a:avLst/>
          </a:prstGeom>
          <a:noFill/>
          <a:ln w="9525">
            <a:noFill/>
            <a:miter lim="800000"/>
            <a:headEnd/>
            <a:tailEnd/>
          </a:ln>
          <a:effectLst/>
        </p:spPr>
        <p:txBody>
          <a:bodyPr lIns="0" tIns="0" rIns="0" bIns="0" anchor="b">
            <a:spAutoFit/>
          </a:bodyPr>
          <a:lstStyle/>
          <a:p>
            <a:pPr algn="ctr">
              <a:lnSpc>
                <a:spcPct val="110000"/>
              </a:lnSpc>
            </a:pPr>
            <a:r>
              <a:rPr lang="en-US"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rPr>
              <a:t>Namespaces</a:t>
            </a:r>
            <a:endParaRPr lang="bg-BG" sz="5000" b="1" dirty="0">
              <a:ln w="500">
                <a:noFill/>
              </a:ln>
              <a:solidFill>
                <a:schemeClr val="tx2"/>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latin typeface="+mj-lt"/>
              <a:ea typeface="+mj-ea"/>
              <a:cs typeface="+mj-cs"/>
            </a:endParaRPr>
          </a:p>
        </p:txBody>
      </p:sp>
      <p:sp>
        <p:nvSpPr>
          <p:cNvPr id="3" name="Subtitle 2"/>
          <p:cNvSpPr txBox="1">
            <a:spLocks/>
          </p:cNvSpPr>
          <p:nvPr/>
        </p:nvSpPr>
        <p:spPr>
          <a:xfrm>
            <a:off x="381000" y="2174080"/>
            <a:ext cx="8382000" cy="569120"/>
          </a:xfrm>
          <a:prstGeom prst="rect">
            <a:avLst/>
          </a:prstGeom>
        </p:spPr>
        <p:txBody>
          <a:bodyPr/>
          <a:lstStyle/>
          <a:p>
            <a:pPr marL="282575" marR="0" lvl="0" indent="-282575" algn="ctr" defTabSz="914400" rtl="0" eaLnBrk="0" fontAlgn="base" latinLnBrk="0" hangingPunct="0">
              <a:lnSpc>
                <a:spcPts val="3800"/>
              </a:lnSpc>
              <a:spcBef>
                <a:spcPts val="600"/>
              </a:spcBef>
              <a:spcAft>
                <a:spcPts val="600"/>
              </a:spcAft>
              <a:buClr>
                <a:schemeClr val="accent5">
                  <a:lumMod val="40000"/>
                  <a:lumOff val="60000"/>
                </a:schemeClr>
              </a:buClr>
              <a:buSzPct val="70000"/>
              <a:tabLst>
                <a:tab pos="282575" algn="l"/>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Organizing Classes Logically into Namespaces</a:t>
            </a:r>
            <a:endParaRPr kumimoji="0" lang="en-US" sz="32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pic>
        <p:nvPicPr>
          <p:cNvPr id="23554" name="Picture 2" descr="http://flash.dmxzone.com/downloads/images/web_15.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834214" y="3200400"/>
            <a:ext cx="5480986" cy="2971800"/>
          </a:xfrm>
          <a:prstGeom prst="roundRect">
            <a:avLst>
              <a:gd name="adj" fmla="val 7876"/>
            </a:avLst>
          </a:prstGeom>
          <a:noFill/>
          <a:effectLst>
            <a:softEdge rad="31750"/>
          </a:effectLst>
        </p:spPr>
      </p:pic>
    </p:spTree>
    <p:extLst>
      <p:ext uri="{BB962C8B-B14F-4D97-AF65-F5344CB8AC3E}">
        <p14:creationId xmlns:p14="http://schemas.microsoft.com/office/powerpoint/2010/main" val="2363476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idx="1"/>
          </p:nvPr>
        </p:nvSpPr>
        <p:spPr>
          <a:xfrm>
            <a:off x="228600" y="914400"/>
            <a:ext cx="8686800" cy="5715000"/>
          </a:xfrm>
        </p:spPr>
        <p:txBody>
          <a:bodyPr/>
          <a:lstStyle/>
          <a:p>
            <a:pPr>
              <a:lnSpc>
                <a:spcPct val="100000"/>
              </a:lnSpc>
            </a:pPr>
            <a:r>
              <a:rPr lang="en-US" dirty="0">
                <a:solidFill>
                  <a:schemeClr val="accent5">
                    <a:lumMod val="20000"/>
                    <a:lumOff val="80000"/>
                  </a:schemeClr>
                </a:solidFill>
              </a:rPr>
              <a:t>Namespaces</a:t>
            </a:r>
            <a:r>
              <a:rPr lang="en-US" dirty="0"/>
              <a:t> are used to organize the source </a:t>
            </a:r>
            <a:r>
              <a:rPr lang="en-US" dirty="0" smtClean="0"/>
              <a:t>code into more logical and manageable way</a:t>
            </a:r>
            <a:endParaRPr lang="en-US" dirty="0"/>
          </a:p>
          <a:p>
            <a:pPr>
              <a:lnSpc>
                <a:spcPct val="100000"/>
              </a:lnSpc>
            </a:pPr>
            <a:r>
              <a:rPr lang="en-US" dirty="0"/>
              <a:t>Namespaces </a:t>
            </a:r>
            <a:r>
              <a:rPr lang="en-US" dirty="0" smtClean="0"/>
              <a:t>can contain</a:t>
            </a:r>
            <a:endParaRPr lang="en-US" dirty="0"/>
          </a:p>
          <a:p>
            <a:pPr lvl="1">
              <a:lnSpc>
                <a:spcPct val="100000"/>
              </a:lnSpc>
            </a:pPr>
            <a:r>
              <a:rPr lang="en-US" dirty="0"/>
              <a:t>Definitions of classes, </a:t>
            </a:r>
            <a:r>
              <a:rPr lang="en-US" dirty="0" smtClean="0"/>
              <a:t>structures, interfaces </a:t>
            </a:r>
            <a:r>
              <a:rPr lang="en-US" dirty="0"/>
              <a:t>and other </a:t>
            </a:r>
            <a:r>
              <a:rPr lang="en-US" dirty="0" smtClean="0"/>
              <a:t>types and other namespaces</a:t>
            </a:r>
          </a:p>
          <a:p>
            <a:pPr>
              <a:lnSpc>
                <a:spcPct val="100000"/>
              </a:lnSpc>
            </a:pPr>
            <a:r>
              <a:rPr lang="en-US" dirty="0" smtClean="0"/>
              <a:t>Namespaces can contain other namespaces</a:t>
            </a:r>
          </a:p>
          <a:p>
            <a:pPr>
              <a:lnSpc>
                <a:spcPct val="100000"/>
              </a:lnSpc>
            </a:pPr>
            <a:r>
              <a:rPr lang="en-US" dirty="0" smtClean="0"/>
              <a:t>For example:</a:t>
            </a:r>
          </a:p>
          <a:p>
            <a:pPr lvl="1">
              <a:lnSpc>
                <a:spcPct val="1000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ct val="1000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Tree>
    <p:extLst>
      <p:ext uri="{BB962C8B-B14F-4D97-AF65-F5344CB8AC3E}">
        <p14:creationId xmlns:p14="http://schemas.microsoft.com/office/powerpoint/2010/main" val="3085296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16446634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idx="1"/>
          </p:nvPr>
        </p:nvSpPr>
        <p:spPr/>
        <p:txBody>
          <a:bodyPr/>
          <a:lstStyle/>
          <a:p>
            <a:pPr>
              <a:lnSpc>
                <a:spcPct val="100000"/>
              </a:lnSpc>
            </a:pPr>
            <a:r>
              <a:rPr lang="en-US" dirty="0"/>
              <a:t>A full name of a class is the name of the class preceded by the name of </a:t>
            </a:r>
            <a:r>
              <a:rPr lang="en-US" dirty="0" smtClean="0"/>
              <a:t>its namespace</a:t>
            </a:r>
            <a:endParaRPr lang="en-US" dirty="0"/>
          </a:p>
          <a:p>
            <a:pPr>
              <a:lnSpc>
                <a:spcPct val="100000"/>
              </a:lnSpc>
              <a:buFontTx/>
              <a:buNone/>
            </a:pPr>
            <a:endParaRPr lang="en-US" dirty="0"/>
          </a:p>
          <a:p>
            <a:pPr>
              <a:lnSpc>
                <a:spcPct val="100000"/>
              </a:lnSpc>
              <a:spcBef>
                <a:spcPts val="1200"/>
              </a:spcBef>
            </a:pPr>
            <a:r>
              <a:rPr lang="en-US" dirty="0" smtClean="0"/>
              <a:t>Example:</a:t>
            </a:r>
            <a:endParaRPr lang="en-US" dirty="0"/>
          </a:p>
          <a:p>
            <a:pPr lvl="1">
              <a:lnSpc>
                <a:spcPct val="100000"/>
              </a:lnSpc>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val="19833851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idx="1"/>
          </p:nvPr>
        </p:nvSpPr>
        <p:spPr>
          <a:xfrm>
            <a:off x="228600" y="1066800"/>
            <a:ext cx="8686800" cy="5562600"/>
          </a:xfrm>
        </p:spPr>
        <p:txBody>
          <a:bodyPr/>
          <a:lstStyle/>
          <a:p>
            <a:pPr>
              <a:lnSpc>
                <a:spcPct val="100000"/>
              </a:lnSpc>
              <a:tabLst>
                <a:tab pos="271463" algn="l"/>
              </a:tabLst>
            </a:pPr>
            <a:r>
              <a:rPr lang="en-US" dirty="0"/>
              <a:t>The </a:t>
            </a:r>
            <a:r>
              <a:rPr lang="en-US" dirty="0">
                <a:solidFill>
                  <a:schemeClr val="accent5">
                    <a:lumMod val="20000"/>
                    <a:lumOff val="80000"/>
                  </a:schemeClr>
                </a:solidFill>
              </a:rPr>
              <a:t>using</a:t>
            </a:r>
            <a:r>
              <a:rPr lang="en-US" dirty="0"/>
              <a:t> </a:t>
            </a:r>
            <a:r>
              <a:rPr lang="en-US" dirty="0" smtClean="0"/>
              <a:t>directive in C#:</a:t>
            </a:r>
            <a:endParaRPr lang="en-US" dirty="0"/>
          </a:p>
          <a:p>
            <a:pPr>
              <a:lnSpc>
                <a:spcPct val="100000"/>
              </a:lnSpc>
              <a:tabLst>
                <a:tab pos="271463" algn="l"/>
              </a:tabLst>
            </a:pPr>
            <a:endParaRPr lang="en-US" dirty="0"/>
          </a:p>
          <a:p>
            <a:pPr>
              <a:lnSpc>
                <a:spcPct val="100000"/>
              </a:lnSpc>
              <a:tabLst>
                <a:tab pos="271463" algn="l"/>
              </a:tabLst>
            </a:pPr>
            <a:r>
              <a:rPr lang="en-US" dirty="0" smtClean="0"/>
              <a:t>Allows using types </a:t>
            </a:r>
            <a:r>
              <a:rPr lang="en-US" dirty="0"/>
              <a:t>in a namespace, without specifying </a:t>
            </a:r>
            <a:r>
              <a:rPr lang="en-US" dirty="0" smtClean="0"/>
              <a:t>their </a:t>
            </a:r>
            <a:r>
              <a:rPr lang="en-US" dirty="0"/>
              <a:t>full name</a:t>
            </a:r>
          </a:p>
          <a:p>
            <a:pPr>
              <a:lnSpc>
                <a:spcPct val="100000"/>
              </a:lnSpc>
              <a:buFontTx/>
              <a:buNone/>
              <a:tabLst>
                <a:tab pos="271463" algn="l"/>
              </a:tabLst>
            </a:pPr>
            <a:r>
              <a:rPr lang="en-US" dirty="0"/>
              <a:t>	Example:</a:t>
            </a:r>
          </a:p>
          <a:p>
            <a:pPr>
              <a:lnSpc>
                <a:spcPct val="100000"/>
              </a:lnSpc>
            </a:pPr>
            <a:endParaRPr lang="en-US" dirty="0"/>
          </a:p>
          <a:p>
            <a:pPr>
              <a:lnSpc>
                <a:spcPct val="100000"/>
              </a:lnSpc>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val="90039188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657600" y="2362200"/>
            <a:ext cx="5334000" cy="685800"/>
          </a:xfrm>
        </p:spPr>
        <p:txBody>
          <a:bodyPr/>
          <a:lstStyle/>
          <a:p>
            <a:r>
              <a:rPr lang="en-US" dirty="0" smtClean="0"/>
              <a:t>The </a:t>
            </a:r>
            <a:r>
              <a:rPr lang="en-US" dirty="0" smtClean="0">
                <a:solidFill>
                  <a:schemeClr val="accent5">
                    <a:lumMod val="20000"/>
                    <a:lumOff val="80000"/>
                  </a:schemeClr>
                </a:solidFill>
              </a:rPr>
              <a:t>Random</a:t>
            </a:r>
            <a:r>
              <a:rPr lang="en-US" dirty="0" smtClean="0"/>
              <a:t> Class</a:t>
            </a:r>
            <a:endParaRPr lang="en-US" dirty="0"/>
          </a:p>
        </p:txBody>
      </p:sp>
      <p:sp>
        <p:nvSpPr>
          <p:cNvPr id="6" name="Subtitle 5"/>
          <p:cNvSpPr>
            <a:spLocks noGrp="1"/>
          </p:cNvSpPr>
          <p:nvPr>
            <p:ph type="subTitle" idx="1"/>
          </p:nvPr>
        </p:nvSpPr>
        <p:spPr>
          <a:xfrm>
            <a:off x="4572000" y="3088480"/>
            <a:ext cx="4419600" cy="569120"/>
          </a:xfrm>
        </p:spPr>
        <p:txBody>
          <a:bodyPr/>
          <a:lstStyle/>
          <a:p>
            <a:r>
              <a:rPr lang="en-US" dirty="0" smtClean="0"/>
              <a:t>Password Generator Demo</a:t>
            </a:r>
            <a:endParaRPr lang="en-US" dirty="0"/>
          </a:p>
        </p:txBody>
      </p:sp>
      <p:sp>
        <p:nvSpPr>
          <p:cNvPr id="4" name="Slide Number Placeholder 3"/>
          <p:cNvSpPr>
            <a:spLocks noGrp="1"/>
          </p:cNvSpPr>
          <p:nvPr>
            <p:ph type="sldNum" sz="quarter" idx="4294967295"/>
          </p:nvPr>
        </p:nvSpPr>
        <p:spPr>
          <a:xfrm>
            <a:off x="8686800" y="6553200"/>
            <a:ext cx="457200" cy="228600"/>
          </a:xfrm>
          <a:prstGeom prst="rect">
            <a:avLst/>
          </a:prstGeom>
        </p:spPr>
        <p:txBody>
          <a:bodyPr/>
          <a:lstStyle/>
          <a:p>
            <a:pPr>
              <a:defRPr/>
            </a:pPr>
            <a:fld id="{58452FF4-89E3-4D1B-9927-2DBDC00E58D7}" type="slidenum">
              <a:rPr lang="en-US" smtClean="0"/>
              <a:pPr>
                <a:defRPr/>
              </a:pPr>
              <a:t>52</a:t>
            </a:fld>
            <a:endParaRPr lang="en-US" dirty="0"/>
          </a:p>
        </p:txBody>
      </p:sp>
      <p:pic>
        <p:nvPicPr>
          <p:cNvPr id="1026" name="Picture 2" descr="http://luxrerum.icmm.csic.es/files/images/random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32395"/>
            <a:ext cx="2895600" cy="2939033"/>
          </a:xfrm>
          <a:prstGeom prst="roundRect">
            <a:avLst>
              <a:gd name="adj" fmla="val 10395"/>
            </a:avLst>
          </a:prstGeom>
          <a:noFill/>
          <a:extLst>
            <a:ext uri="{909E8E84-426E-40DD-AFC4-6F175D3DCCD1}">
              <a14:hiddenFill xmlns:a14="http://schemas.microsoft.com/office/drawing/2010/main">
                <a:solidFill>
                  <a:srgbClr val="FFFFFF"/>
                </a:solidFill>
              </a14:hiddenFill>
            </a:ext>
          </a:extLst>
        </p:spPr>
      </p:pic>
      <p:pic>
        <p:nvPicPr>
          <p:cNvPr id="1028" name="Picture 4" descr="http://t3.gstatic.com/images?q=tbn:ANd9GcRd_QuaWiigYUod_kdBUqiu4YN3J7FliEI8MvIqYCMw_MZlHarZ&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9874">
            <a:off x="1108619" y="880019"/>
            <a:ext cx="2187216" cy="2187216"/>
          </a:xfrm>
          <a:prstGeom prst="ellipse">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2" name="Picture 8" descr="http://itickr.com/wp-content/uploads/2009/03/300_password0.jpg"/>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rot="411225">
            <a:off x="5214994" y="4097246"/>
            <a:ext cx="1980984" cy="2116716"/>
          </a:xfrm>
          <a:prstGeom prst="roundRect">
            <a:avLst>
              <a:gd name="adj" fmla="val 5182"/>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565057">
            <a:off x="4956647" y="279745"/>
            <a:ext cx="1764157" cy="1706879"/>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464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smtClean="0">
                <a:latin typeface="Consolas" pitchFamily="49" charset="0"/>
                <a:cs typeface="Consolas" pitchFamily="49" charset="0"/>
              </a:rPr>
              <a:t>Random</a:t>
            </a:r>
            <a:r>
              <a:rPr lang="en-US" dirty="0" smtClean="0"/>
              <a:t> Class</a:t>
            </a:r>
            <a:endParaRPr lang="en-US" dirty="0"/>
          </a:p>
        </p:txBody>
      </p:sp>
      <p:sp>
        <p:nvSpPr>
          <p:cNvPr id="5" name="Content Placeholder 4"/>
          <p:cNvSpPr>
            <a:spLocks noGrp="1"/>
          </p:cNvSpPr>
          <p:nvPr>
            <p:ph idx="1"/>
          </p:nvPr>
        </p:nvSpPr>
        <p:spPr>
          <a:xfrm>
            <a:off x="381000" y="990600"/>
            <a:ext cx="8382000" cy="1295400"/>
          </a:xfrm>
        </p:spPr>
        <p:txBody>
          <a:bodyPr/>
          <a:lstStyle/>
          <a:p>
            <a:pPr>
              <a:lnSpc>
                <a:spcPct val="100000"/>
              </a:lnSpc>
            </a:pPr>
            <a:r>
              <a:rPr lang="en-US" dirty="0" smtClean="0"/>
              <a:t>The </a:t>
            </a:r>
            <a:r>
              <a:rPr lang="en-US" dirty="0" smtClean="0">
                <a:solidFill>
                  <a:schemeClr val="accent5">
                    <a:lumMod val="20000"/>
                    <a:lumOff val="80000"/>
                  </a:schemeClr>
                </a:solidFill>
                <a:latin typeface="Consolas" pitchFamily="49" charset="0"/>
                <a:cs typeface="Consolas" pitchFamily="49" charset="0"/>
              </a:rPr>
              <a:t>Random</a:t>
            </a:r>
            <a:r>
              <a:rPr lang="en-US" dirty="0" smtClean="0">
                <a:solidFill>
                  <a:schemeClr val="accent5">
                    <a:lumMod val="20000"/>
                    <a:lumOff val="80000"/>
                  </a:schemeClr>
                </a:solidFill>
              </a:rPr>
              <a:t> </a:t>
            </a:r>
            <a:r>
              <a:rPr lang="en-US" dirty="0" smtClean="0"/>
              <a:t>class</a:t>
            </a:r>
          </a:p>
          <a:p>
            <a:pPr lvl="1">
              <a:lnSpc>
                <a:spcPct val="100000"/>
              </a:lnSpc>
            </a:pPr>
            <a:r>
              <a:rPr lang="en-US" dirty="0" smtClean="0"/>
              <a:t>Generates random integer numbers</a:t>
            </a:r>
          </a:p>
        </p:txBody>
      </p:sp>
      <p:sp>
        <p:nvSpPr>
          <p:cNvPr id="6" name="Rectangle 4"/>
          <p:cNvSpPr>
            <a:spLocks noChangeArrowheads="1"/>
          </p:cNvSpPr>
          <p:nvPr/>
        </p:nvSpPr>
        <p:spPr bwMode="auto">
          <a:xfrm>
            <a:off x="685800" y="2438400"/>
            <a:ext cx="7696200" cy="21236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Random rand = new Random();</a:t>
            </a:r>
          </a:p>
          <a:p>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for (int number = 1; number &lt;= 6; 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nt </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randomNumber = rand.Next(49) + 1;</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bg-BG"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("{0} ", randomNumber);</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r>
              <a:rPr lang="en-US" sz="22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dirty="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Content Placeholder 4"/>
          <p:cNvSpPr txBox="1">
            <a:spLocks/>
          </p:cNvSpPr>
          <p:nvPr/>
        </p:nvSpPr>
        <p:spPr>
          <a:xfrm>
            <a:off x="381000" y="4800600"/>
            <a:ext cx="8382000" cy="1905000"/>
          </a:xfrm>
          <a:prstGeom prst="rect">
            <a:avLst/>
          </a:prstGeom>
        </p:spPr>
        <p:txBody>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smtClean="0"/>
              <a:t>This generates 6 random </a:t>
            </a:r>
            <a:r>
              <a:rPr lang="en-US" dirty="0" err="1" smtClean="0"/>
              <a:t>int</a:t>
            </a:r>
            <a:r>
              <a:rPr lang="en-US" dirty="0" smtClean="0"/>
              <a:t> in range [</a:t>
            </a:r>
            <a:r>
              <a:rPr lang="en-US" dirty="0" smtClean="0">
                <a:latin typeface="Consolas" pitchFamily="49" charset="0"/>
                <a:cs typeface="Consolas" pitchFamily="49" charset="0"/>
              </a:rPr>
              <a:t>1</a:t>
            </a:r>
            <a:r>
              <a:rPr lang="en-US" dirty="0" smtClean="0"/>
              <a:t>..</a:t>
            </a:r>
            <a:r>
              <a:rPr lang="en-US" dirty="0" smtClean="0">
                <a:latin typeface="Consolas" pitchFamily="49" charset="0"/>
                <a:cs typeface="Consolas" pitchFamily="49" charset="0"/>
              </a:rPr>
              <a:t>49</a:t>
            </a:r>
            <a:r>
              <a:rPr lang="en-US" dirty="0" smtClean="0"/>
              <a:t>]</a:t>
            </a:r>
          </a:p>
          <a:p>
            <a:pPr>
              <a:lnSpc>
                <a:spcPct val="100000"/>
              </a:lnSpc>
            </a:pPr>
            <a:r>
              <a:rPr lang="en-US" dirty="0" smtClean="0"/>
              <a:t>Always use a single </a:t>
            </a:r>
            <a:r>
              <a:rPr lang="en-US" dirty="0" smtClean="0">
                <a:solidFill>
                  <a:schemeClr val="accent5">
                    <a:lumMod val="20000"/>
                    <a:lumOff val="80000"/>
                  </a:schemeClr>
                </a:solidFill>
                <a:latin typeface="Consolas" pitchFamily="49" charset="0"/>
                <a:cs typeface="Consolas" pitchFamily="49" charset="0"/>
              </a:rPr>
              <a:t>Random</a:t>
            </a:r>
            <a:r>
              <a:rPr lang="en-US" dirty="0" smtClean="0"/>
              <a:t> instance!</a:t>
            </a:r>
          </a:p>
          <a:p>
            <a:pPr lvl="1">
              <a:lnSpc>
                <a:spcPct val="100000"/>
              </a:lnSpc>
            </a:pPr>
            <a:r>
              <a:rPr lang="en-US" dirty="0" smtClean="0"/>
              <a:t>This will avoid abnormalities</a:t>
            </a:r>
          </a:p>
        </p:txBody>
      </p:sp>
    </p:spTree>
    <p:extLst>
      <p:ext uri="{BB962C8B-B14F-4D97-AF65-F5344CB8AC3E}">
        <p14:creationId xmlns:p14="http://schemas.microsoft.com/office/powerpoint/2010/main" val="1791364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900" dirty="0" smtClean="0"/>
              <a:t>Password Generator – Example </a:t>
            </a:r>
            <a:endParaRPr lang="en-US" sz="3900" dirty="0"/>
          </a:p>
        </p:txBody>
      </p:sp>
      <p:sp>
        <p:nvSpPr>
          <p:cNvPr id="6" name="Content Placeholder 5"/>
          <p:cNvSpPr>
            <a:spLocks noGrp="1"/>
          </p:cNvSpPr>
          <p:nvPr>
            <p:ph idx="1"/>
          </p:nvPr>
        </p:nvSpPr>
        <p:spPr>
          <a:xfrm>
            <a:off x="304800" y="990600"/>
            <a:ext cx="8534400" cy="5638800"/>
          </a:xfrm>
        </p:spPr>
        <p:txBody>
          <a:bodyPr/>
          <a:lstStyle/>
          <a:p>
            <a:pPr>
              <a:lnSpc>
                <a:spcPct val="95000"/>
              </a:lnSpc>
            </a:pPr>
            <a:r>
              <a:rPr lang="en-US" sz="3000" dirty="0" smtClean="0"/>
              <a:t>Write a program to generate a random password between </a:t>
            </a:r>
            <a:r>
              <a:rPr lang="en-US" sz="3000" dirty="0" smtClean="0">
                <a:latin typeface="Consolas" pitchFamily="49" charset="0"/>
                <a:cs typeface="Consolas" pitchFamily="49" charset="0"/>
              </a:rPr>
              <a:t>8</a:t>
            </a:r>
            <a:r>
              <a:rPr lang="en-US" sz="3000" dirty="0" smtClean="0"/>
              <a:t> and </a:t>
            </a:r>
            <a:r>
              <a:rPr lang="en-US" sz="3000" dirty="0" smtClean="0">
                <a:latin typeface="Consolas" pitchFamily="49" charset="0"/>
                <a:cs typeface="Consolas" pitchFamily="49" charset="0"/>
              </a:rPr>
              <a:t>15</a:t>
            </a:r>
            <a:r>
              <a:rPr lang="en-US" sz="3000" dirty="0" smtClean="0"/>
              <a:t> characters</a:t>
            </a:r>
          </a:p>
          <a:p>
            <a:pPr lvl="1">
              <a:lnSpc>
                <a:spcPct val="95000"/>
              </a:lnSpc>
            </a:pPr>
            <a:r>
              <a:rPr lang="en-US" sz="2700" dirty="0" smtClean="0"/>
              <a:t>The password contains of at least two capital letters, two small letters, one digit and  three special </a:t>
            </a:r>
            <a:r>
              <a:rPr lang="en-US" sz="2700" dirty="0"/>
              <a:t>characters</a:t>
            </a:r>
            <a:endParaRPr lang="en-US" sz="2700" dirty="0" smtClean="0"/>
          </a:p>
          <a:p>
            <a:pPr>
              <a:lnSpc>
                <a:spcPct val="95000"/>
              </a:lnSpc>
            </a:pPr>
            <a:r>
              <a:rPr lang="en-US" sz="3000" dirty="0" smtClean="0"/>
              <a:t>Constructing the password generator class:</a:t>
            </a:r>
          </a:p>
          <a:p>
            <a:pPr lvl="1">
              <a:lnSpc>
                <a:spcPct val="95000"/>
              </a:lnSpc>
            </a:pPr>
            <a:r>
              <a:rPr lang="en-US" sz="2700" dirty="0" smtClean="0"/>
              <a:t>Start from an empty password</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capital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2</a:t>
            </a:r>
            <a:r>
              <a:rPr lang="en-US" sz="2700" dirty="0" smtClean="0"/>
              <a:t> random small letters at random positions</a:t>
            </a:r>
          </a:p>
          <a:p>
            <a:pPr lvl="1">
              <a:lnSpc>
                <a:spcPct val="95000"/>
              </a:lnSpc>
            </a:pPr>
            <a:r>
              <a:rPr lang="en-US" sz="2700" dirty="0" smtClean="0"/>
              <a:t>Place </a:t>
            </a:r>
            <a:r>
              <a:rPr lang="en-US" sz="2700" dirty="0" smtClean="0">
                <a:latin typeface="Consolas" pitchFamily="49" charset="0"/>
                <a:cs typeface="Consolas" pitchFamily="49" charset="0"/>
              </a:rPr>
              <a:t>1</a:t>
            </a:r>
            <a:r>
              <a:rPr lang="en-US" sz="2700" dirty="0" smtClean="0"/>
              <a:t> random digit at random positions</a:t>
            </a:r>
          </a:p>
          <a:p>
            <a:pPr lvl="1">
              <a:lnSpc>
                <a:spcPct val="95000"/>
              </a:lnSpc>
            </a:pPr>
            <a:r>
              <a:rPr lang="en-US" sz="2700" dirty="0" smtClean="0"/>
              <a:t>Place </a:t>
            </a:r>
            <a:r>
              <a:rPr lang="en-US" sz="2700" dirty="0" smtClean="0">
                <a:latin typeface="Consolas" pitchFamily="49" charset="0"/>
                <a:cs typeface="Consolas" pitchFamily="49" charset="0"/>
              </a:rPr>
              <a:t>3</a:t>
            </a:r>
            <a:r>
              <a:rPr lang="en-US" sz="2700" dirty="0" smtClean="0"/>
              <a:t> special characters at random positions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9020806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Password Generator (2)</a:t>
            </a:r>
            <a:endParaRPr lang="en-US" dirty="0"/>
          </a:p>
        </p:txBody>
      </p:sp>
      <p:sp>
        <p:nvSpPr>
          <p:cNvPr id="6" name="Content Placeholder 5"/>
          <p:cNvSpPr>
            <a:spLocks noGrp="1"/>
          </p:cNvSpPr>
          <p:nvPr>
            <p:ph idx="1"/>
          </p:nvPr>
        </p:nvSpPr>
        <p:spPr>
          <a:xfrm>
            <a:off x="228600" y="1066800"/>
            <a:ext cx="8686800" cy="3276600"/>
          </a:xfrm>
        </p:spPr>
        <p:txBody>
          <a:bodyPr/>
          <a:lstStyle/>
          <a:p>
            <a:pPr>
              <a:lnSpc>
                <a:spcPct val="100000"/>
              </a:lnSpc>
            </a:pPr>
            <a:r>
              <a:rPr lang="en-US" dirty="0"/>
              <a:t>Now we have exactly </a:t>
            </a:r>
            <a:r>
              <a:rPr lang="en-US" dirty="0">
                <a:latin typeface="Consolas" pitchFamily="49" charset="0"/>
                <a:cs typeface="Consolas" pitchFamily="49" charset="0"/>
              </a:rPr>
              <a:t>8</a:t>
            </a:r>
            <a:r>
              <a:rPr lang="en-US" dirty="0"/>
              <a:t> characters</a:t>
            </a:r>
          </a:p>
          <a:p>
            <a:pPr lvl="1">
              <a:lnSpc>
                <a:spcPct val="100000"/>
              </a:lnSpc>
            </a:pPr>
            <a:r>
              <a:rPr lang="en-US" dirty="0"/>
              <a:t>To make the </a:t>
            </a:r>
            <a:r>
              <a:rPr lang="en-US" dirty="0" smtClean="0"/>
              <a:t>password length </a:t>
            </a:r>
            <a:r>
              <a:rPr lang="en-US" dirty="0"/>
              <a:t>between </a:t>
            </a:r>
            <a:r>
              <a:rPr lang="en-US" dirty="0">
                <a:latin typeface="Consolas" pitchFamily="49" charset="0"/>
                <a:cs typeface="Consolas" pitchFamily="49" charset="0"/>
              </a:rPr>
              <a:t>8</a:t>
            </a:r>
            <a:r>
              <a:rPr lang="en-US" dirty="0"/>
              <a:t> and </a:t>
            </a:r>
            <a:r>
              <a:rPr lang="en-US" dirty="0">
                <a:latin typeface="Consolas" pitchFamily="49" charset="0"/>
                <a:cs typeface="Consolas" pitchFamily="49" charset="0"/>
              </a:rPr>
              <a:t>15</a:t>
            </a:r>
            <a:r>
              <a:rPr lang="en-US" dirty="0"/>
              <a:t> we </a:t>
            </a:r>
            <a:r>
              <a:rPr lang="en-US" dirty="0" smtClean="0"/>
              <a:t>add between </a:t>
            </a:r>
            <a:r>
              <a:rPr lang="en-US" dirty="0">
                <a:latin typeface="Consolas" pitchFamily="49" charset="0"/>
                <a:cs typeface="Consolas" pitchFamily="49" charset="0"/>
              </a:rPr>
              <a:t>0</a:t>
            </a:r>
            <a:r>
              <a:rPr lang="en-US" dirty="0"/>
              <a:t> and </a:t>
            </a:r>
            <a:r>
              <a:rPr lang="en-US" dirty="0" smtClean="0">
                <a:latin typeface="Consolas" pitchFamily="49" charset="0"/>
                <a:cs typeface="Consolas" pitchFamily="49" charset="0"/>
              </a:rPr>
              <a:t>7</a:t>
            </a:r>
            <a:r>
              <a:rPr lang="en-US" dirty="0" smtClean="0"/>
              <a:t> random characters</a:t>
            </a:r>
          </a:p>
          <a:p>
            <a:pPr lvl="2">
              <a:lnSpc>
                <a:spcPct val="100000"/>
              </a:lnSpc>
            </a:pPr>
            <a:r>
              <a:rPr lang="en-US" dirty="0" smtClean="0"/>
              <a:t>Capital </a:t>
            </a:r>
            <a:r>
              <a:rPr lang="en-US" dirty="0"/>
              <a:t>/ small letters / digits / special character</a:t>
            </a:r>
          </a:p>
          <a:p>
            <a:pPr lvl="2">
              <a:lnSpc>
                <a:spcPct val="100000"/>
              </a:lnSpc>
            </a:pPr>
            <a:r>
              <a:rPr lang="en-US" dirty="0" smtClean="0"/>
              <a:t>Inserts each of them at random position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05751">
            <a:off x="1271475" y="4490123"/>
            <a:ext cx="2773360" cy="159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http://www.password-protect-software.com/pics/password-gener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02293">
            <a:off x="5164345" y="4196698"/>
            <a:ext cx="3123693" cy="2140873"/>
          </a:xfrm>
          <a:prstGeom prst="roundRect">
            <a:avLst>
              <a:gd name="adj" fmla="val 2065"/>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3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Generator Class</a:t>
            </a:r>
            <a:endParaRPr lang="en-US" dirty="0"/>
          </a:p>
        </p:txBody>
      </p:sp>
      <p:sp>
        <p:nvSpPr>
          <p:cNvPr id="5" name="Content Placeholder 4"/>
          <p:cNvSpPr>
            <a:spLocks noGrp="1" noChangeArrowheads="1"/>
          </p:cNvSpPr>
          <p:nvPr>
            <p:ph idx="1"/>
          </p:nvPr>
        </p:nvSpPr>
        <p:spPr bwMode="auto">
          <a:xfrm>
            <a:off x="609600" y="1211282"/>
            <a:ext cx="7924800"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class RandomPasswordGenerator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SmallLetters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abcdefghijklmnopqrstuvwxyz";</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Digits</a:t>
            </a:r>
            <a:r>
              <a:rPr lang="bg-BG" sz="1800" dirty="0">
                <a:solidFill>
                  <a:srgbClr val="8CF4F2"/>
                </a:solidFill>
                <a:latin typeface="Consolas" pitchFamily="49" charset="0"/>
                <a:cs typeface="Consolas" pitchFamily="49" charset="0"/>
              </a:rPr>
              <a:t> = "0123456789";</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p</a:t>
            </a:r>
            <a:r>
              <a:rPr lang="bg-BG" sz="1800" dirty="0" smtClean="0">
                <a:solidFill>
                  <a:srgbClr val="8CF4F2"/>
                </a:solidFill>
                <a:latin typeface="Consolas" pitchFamily="49" charset="0"/>
                <a:cs typeface="Consolas" pitchFamily="49" charset="0"/>
              </a:rPr>
              <a:t>rivate </a:t>
            </a:r>
            <a:r>
              <a:rPr lang="bg-BG" sz="1800" dirty="0">
                <a:solidFill>
                  <a:srgbClr val="8CF4F2"/>
                </a:solidFill>
                <a:latin typeface="Consolas" pitchFamily="49" charset="0"/>
                <a:cs typeface="Consolas" pitchFamily="49" charset="0"/>
              </a:rPr>
              <a:t>const string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"~!@#$%^&amp;*()_+=`{}[]\\|':;.,/?&lt;&gt;";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const string </a:t>
            </a:r>
            <a:r>
              <a:rPr lang="en-US" sz="1800" dirty="0" smtClean="0">
                <a:solidFill>
                  <a:srgbClr val="8CF4F2"/>
                </a:solidFill>
                <a:latin typeface="Consolas" pitchFamily="49" charset="0"/>
                <a:cs typeface="Consolas" pitchFamily="49" charset="0"/>
              </a:rPr>
              <a:t>AllChars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CapitalLetters</a:t>
            </a:r>
            <a:r>
              <a:rPr lang="bg-BG"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SmallLetters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Digits </a:t>
            </a: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SpecialChars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Random rnd = new Random();</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a:solidFill>
                  <a:srgbClr val="8CF4F2"/>
                </a:solidFill>
                <a:latin typeface="Consolas" pitchFamily="49" charset="0"/>
                <a:cs typeface="Consolas" pitchFamily="49" charset="0"/>
              </a:rPr>
              <a:t> </a:t>
            </a:r>
            <a:r>
              <a:rPr lang="en-US" sz="1800" dirty="0">
                <a:solidFill>
                  <a:srgbClr val="8CF4F2"/>
                </a:solidFill>
                <a:latin typeface="Consolas" pitchFamily="49" charset="0"/>
                <a:cs typeface="Consolas" pitchFamily="49" charset="0"/>
              </a:rPr>
              <a:t>// the example continues</a:t>
            </a:r>
            <a:r>
              <a:rPr lang="en-US"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0424224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(2)</a:t>
            </a:r>
            <a:endParaRPr lang="en-US" dirty="0"/>
          </a:p>
        </p:txBody>
      </p:sp>
      <p:sp>
        <p:nvSpPr>
          <p:cNvPr id="5" name="Content Placeholder 4"/>
          <p:cNvSpPr>
            <a:spLocks noGrp="1" noChangeArrowheads="1"/>
          </p:cNvSpPr>
          <p:nvPr>
            <p:ph idx="1"/>
          </p:nvPr>
        </p:nvSpPr>
        <p:spPr bwMode="auto">
          <a:xfrm>
            <a:off x="609600" y="1066800"/>
            <a:ext cx="7924800" cy="54107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static void Main()</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password = new StringBuilder();</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f</a:t>
            </a:r>
            <a:r>
              <a:rPr lang="bg-BG" sz="1800" dirty="0" smtClean="0">
                <a:solidFill>
                  <a:srgbClr val="8CF4F2"/>
                </a:solidFill>
                <a:latin typeface="Consolas" pitchFamily="49" charset="0"/>
                <a:cs typeface="Consolas" pitchFamily="49" charset="0"/>
              </a:rPr>
              <a:t>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capitalLetter = GenerateChar(</a:t>
            </a:r>
            <a:r>
              <a:rPr lang="en-US" sz="1800" dirty="0" err="1" smtClean="0">
                <a:solidFill>
                  <a:srgbClr val="8CF4F2"/>
                </a:solidFill>
                <a:latin typeface="Consolas" pitchFamily="49" charset="0"/>
                <a:cs typeface="Consolas" pitchFamily="49" charset="0"/>
              </a:rPr>
              <a:t>CapitalLetters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capitalLetter);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2;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smallLetter = GenerateChar(</a:t>
            </a:r>
            <a:r>
              <a:rPr lang="en-US" sz="1800" dirty="0" err="1" smtClean="0">
                <a:solidFill>
                  <a:srgbClr val="8CF4F2"/>
                </a:solidFill>
                <a:latin typeface="Consolas" pitchFamily="49" charset="0"/>
                <a:cs typeface="Consolas" pitchFamily="49" charset="0"/>
              </a:rPr>
              <a:t>SmallLetters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smallLetter);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digit = GenerateChar(</a:t>
            </a:r>
            <a:r>
              <a:rPr lang="en-US" sz="1800" dirty="0" smtClean="0">
                <a:solidFill>
                  <a:srgbClr val="8CF4F2"/>
                </a:solidFill>
                <a:latin typeface="Consolas" pitchFamily="49" charset="0"/>
                <a:cs typeface="Consolas" pitchFamily="49" charset="0"/>
              </a:rPr>
              <a:t>Digits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digit);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(int i = 1; i &lt;= 3; i++)</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specialChar = GenerateChar(</a:t>
            </a:r>
            <a:r>
              <a:rPr lang="en-US" sz="1800" dirty="0" smtClean="0">
                <a:solidFill>
                  <a:srgbClr val="8CF4F2"/>
                </a:solidFill>
                <a:latin typeface="Consolas" pitchFamily="49" charset="0"/>
                <a:cs typeface="Consolas" pitchFamily="49" charset="0"/>
              </a:rPr>
              <a:t>SpecialChars</a:t>
            </a:r>
            <a:r>
              <a:rPr lang="bg-BG" sz="1800" dirty="0" smtClean="0">
                <a:solidFill>
                  <a:srgbClr val="8CF4F2"/>
                </a:solidFill>
                <a:latin typeface="Consolas" pitchFamily="49" charset="0"/>
                <a:cs typeface="Consolas" pitchFamily="49" charset="0"/>
              </a:rPr>
              <a:t>);</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 specialChar);</a:t>
            </a:r>
            <a:endParaRPr lang="en-US" sz="1800" dirty="0" smtClean="0">
              <a:solidFill>
                <a:srgbClr val="8CF4F2"/>
              </a:solidFill>
              <a:latin typeface="Consolas" pitchFamily="49" charset="0"/>
              <a:cs typeface="Consolas" pitchFamily="49" charset="0"/>
            </a:endParaRPr>
          </a:p>
          <a:p>
            <a:pPr marL="0" indent="0">
              <a:lnSpc>
                <a:spcPct val="7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 </a:t>
            </a:r>
            <a:endParaRPr lang="en-US" sz="1800" dirty="0" smtClean="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the example continues…</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extLst>
      <p:ext uri="{BB962C8B-B14F-4D97-AF65-F5344CB8AC3E}">
        <p14:creationId xmlns:p14="http://schemas.microsoft.com/office/powerpoint/2010/main" val="20163333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a:t>
            </a:r>
            <a:r>
              <a:rPr lang="en-US" smtClean="0"/>
              <a:t>Generator Class (3)</a:t>
            </a:r>
            <a:endParaRPr lang="en-US" dirty="0"/>
          </a:p>
        </p:txBody>
      </p:sp>
      <p:sp>
        <p:nvSpPr>
          <p:cNvPr id="5" name="Content Placeholder 4"/>
          <p:cNvSpPr>
            <a:spLocks noGrp="1" noChangeArrowheads="1"/>
          </p:cNvSpPr>
          <p:nvPr>
            <p:ph idx="1"/>
          </p:nvPr>
        </p:nvSpPr>
        <p:spPr bwMode="auto">
          <a:xfrm>
            <a:off x="609600" y="1219200"/>
            <a:ext cx="7924800" cy="51090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count = rnd.Next(8);</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for </a:t>
            </a:r>
            <a:r>
              <a:rPr lang="bg-BG" sz="1800" dirty="0">
                <a:solidFill>
                  <a:srgbClr val="8CF4F2"/>
                </a:solidFill>
                <a:latin typeface="Consolas" pitchFamily="49" charset="0"/>
                <a:cs typeface="Consolas" pitchFamily="49" charset="0"/>
              </a:rPr>
              <a:t>(int i = 1; i &lt;= count; i++)</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specialChar = GenerateChar(</a:t>
            </a:r>
            <a:r>
              <a:rPr lang="en-US" sz="1800" dirty="0">
                <a:solidFill>
                  <a:srgbClr val="8CF4F2"/>
                </a:solidFill>
                <a:latin typeface="Consolas" pitchFamily="49" charset="0"/>
                <a:cs typeface="Consolas" pitchFamily="49" charset="0"/>
              </a:rPr>
              <a:t>AllChars</a:t>
            </a:r>
            <a:r>
              <a:rPr lang="bg-BG" sz="1800" dirty="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InsertAtRandomPosition(password</a:t>
            </a:r>
            <a:r>
              <a:rPr lang="bg-BG" sz="1800" dirty="0">
                <a:solidFill>
                  <a:srgbClr val="8CF4F2"/>
                </a:solidFill>
                <a:latin typeface="Consolas" pitchFamily="49" charset="0"/>
                <a:cs typeface="Consolas" pitchFamily="49" charset="0"/>
              </a:rPr>
              <a:t>, specialChar);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a:solidFill>
                  <a:srgbClr val="8CF4F2"/>
                </a:solidFill>
                <a:latin typeface="Consolas" pitchFamily="49" charset="0"/>
                <a:cs typeface="Consolas" pitchFamily="49" charset="0"/>
              </a:rPr>
              <a:t>  </a:t>
            </a:r>
            <a:r>
              <a:rPr lang="en-US" sz="1800" dirty="0" smtClean="0">
                <a:solidFill>
                  <a:srgbClr val="8CF4F2"/>
                </a:solidFill>
                <a:latin typeface="Consolas" pitchFamily="49" charset="0"/>
                <a:cs typeface="Consolas" pitchFamily="49" charset="0"/>
              </a:rPr>
              <a:t> </a:t>
            </a:r>
            <a:r>
              <a:rPr lang="bg-BG" sz="1800" dirty="0">
                <a:solidFill>
                  <a:srgbClr val="8CF4F2"/>
                </a:solidFill>
                <a:latin typeface="Consolas" pitchFamily="49" charset="0"/>
                <a:cs typeface="Consolas" pitchFamily="49" charset="0"/>
              </a:rPr>
              <a:t>Console.WriteLine(password);</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r>
              <a:rPr lang="bg-BG" sz="1800" dirty="0">
                <a:solidFill>
                  <a:srgbClr val="8CF4F2"/>
                </a:solidFill>
                <a:latin typeface="Consolas" pitchFamily="49" charset="0"/>
                <a:cs typeface="Consolas" pitchFamily="49" charset="0"/>
              </a:rPr>
              <a:t>	</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void InsertAtRandomPosition(</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StringBuilder </a:t>
            </a:r>
            <a:r>
              <a:rPr lang="bg-BG" sz="1800" dirty="0">
                <a:solidFill>
                  <a:srgbClr val="8CF4F2"/>
                </a:solidFill>
                <a:latin typeface="Consolas" pitchFamily="49" charset="0"/>
                <a:cs typeface="Consolas" pitchFamily="49" charset="0"/>
              </a:rPr>
              <a:t>password, char character)</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int </a:t>
            </a:r>
            <a:r>
              <a:rPr lang="bg-BG" sz="1800" dirty="0">
                <a:solidFill>
                  <a:srgbClr val="8CF4F2"/>
                </a:solidFill>
                <a:latin typeface="Consolas" pitchFamily="49" charset="0"/>
                <a:cs typeface="Consolas" pitchFamily="49" charset="0"/>
              </a:rPr>
              <a:t>randomPosition = rnd.Next(password.Length + 1);</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password.Insert(randomPosition</a:t>
            </a:r>
            <a:r>
              <a:rPr lang="bg-BG" sz="1800" dirty="0">
                <a:solidFill>
                  <a:srgbClr val="8CF4F2"/>
                </a:solidFill>
                <a:latin typeface="Consolas" pitchFamily="49" charset="0"/>
                <a:cs typeface="Consolas" pitchFamily="49" charset="0"/>
              </a:rPr>
              <a:t>, character);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100000"/>
              </a:lnSpc>
              <a:spcBef>
                <a:spcPts val="1200"/>
              </a:spcBef>
              <a:spcAft>
                <a:spcPct val="0"/>
              </a:spcAft>
              <a:buNone/>
            </a:pPr>
            <a:r>
              <a:rPr lang="bg-BG" sz="1800" dirty="0" smtClean="0">
                <a:solidFill>
                  <a:srgbClr val="8CF4F2"/>
                </a:solidFill>
                <a:latin typeface="Consolas" pitchFamily="49" charset="0"/>
                <a:cs typeface="Consolas" pitchFamily="49" charset="0"/>
              </a:rPr>
              <a:t>private </a:t>
            </a:r>
            <a:r>
              <a:rPr lang="bg-BG" sz="1800" dirty="0">
                <a:solidFill>
                  <a:srgbClr val="8CF4F2"/>
                </a:solidFill>
                <a:latin typeface="Consolas" pitchFamily="49" charset="0"/>
                <a:cs typeface="Consolas" pitchFamily="49" charset="0"/>
              </a:rPr>
              <a:t>static char GenerateChar(string availableChars)</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en-US" sz="1800" dirty="0" smtClean="0">
                <a:solidFill>
                  <a:srgbClr val="8CF4F2"/>
                </a:solidFill>
                <a:latin typeface="Consolas" pitchFamily="49" charset="0"/>
                <a:cs typeface="Consolas" pitchFamily="49" charset="0"/>
              </a:rPr>
              <a:t>   i</a:t>
            </a:r>
            <a:r>
              <a:rPr lang="bg-BG" sz="1800" dirty="0" smtClean="0">
                <a:solidFill>
                  <a:srgbClr val="8CF4F2"/>
                </a:solidFill>
                <a:latin typeface="Consolas" pitchFamily="49" charset="0"/>
                <a:cs typeface="Consolas" pitchFamily="49" charset="0"/>
              </a:rPr>
              <a:t>nt </a:t>
            </a:r>
            <a:r>
              <a:rPr lang="bg-BG" sz="1800" dirty="0">
                <a:solidFill>
                  <a:srgbClr val="8CF4F2"/>
                </a:solidFill>
                <a:latin typeface="Consolas" pitchFamily="49" charset="0"/>
                <a:cs typeface="Consolas" pitchFamily="49" charset="0"/>
              </a:rPr>
              <a:t>randomIndex = rnd.Next(availableChars.Length);</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char </a:t>
            </a:r>
            <a:r>
              <a:rPr lang="bg-BG" sz="1800" dirty="0">
                <a:solidFill>
                  <a:srgbClr val="8CF4F2"/>
                </a:solidFill>
                <a:latin typeface="Consolas" pitchFamily="49" charset="0"/>
                <a:cs typeface="Consolas" pitchFamily="49" charset="0"/>
              </a:rPr>
              <a:t>randomChar = availableChars[randomIndex];</a:t>
            </a:r>
            <a:endParaRPr lang="en-US" sz="1800" dirty="0">
              <a:solidFill>
                <a:srgbClr val="8CF4F2"/>
              </a:solidFill>
              <a:latin typeface="Consolas" pitchFamily="49" charset="0"/>
              <a:cs typeface="Consolas" pitchFamily="49" charset="0"/>
            </a:endParaRPr>
          </a:p>
          <a:p>
            <a:pPr marL="0" indent="0">
              <a:lnSpc>
                <a:spcPct val="100000"/>
              </a:lnSpc>
              <a:spcBef>
                <a:spcPts val="0"/>
              </a:spcBef>
              <a:spcAft>
                <a:spcPct val="0"/>
              </a:spcAft>
              <a:buNone/>
            </a:pPr>
            <a:r>
              <a:rPr lang="en-US" sz="1800" dirty="0" smtClean="0">
                <a:solidFill>
                  <a:srgbClr val="8CF4F2"/>
                </a:solidFill>
                <a:latin typeface="Consolas" pitchFamily="49" charset="0"/>
                <a:cs typeface="Consolas" pitchFamily="49" charset="0"/>
              </a:rPr>
              <a:t>   </a:t>
            </a:r>
            <a:r>
              <a:rPr lang="bg-BG" sz="1800" dirty="0" smtClean="0">
                <a:solidFill>
                  <a:srgbClr val="8CF4F2"/>
                </a:solidFill>
                <a:latin typeface="Consolas" pitchFamily="49" charset="0"/>
                <a:cs typeface="Consolas" pitchFamily="49" charset="0"/>
              </a:rPr>
              <a:t>return </a:t>
            </a:r>
            <a:r>
              <a:rPr lang="bg-BG" sz="1800" dirty="0">
                <a:solidFill>
                  <a:srgbClr val="8CF4F2"/>
                </a:solidFill>
                <a:latin typeface="Consolas" pitchFamily="49" charset="0"/>
                <a:cs typeface="Consolas" pitchFamily="49" charset="0"/>
              </a:rPr>
              <a:t>randomChar;</a:t>
            </a:r>
            <a:endParaRPr lang="en-US" sz="1800" dirty="0">
              <a:solidFill>
                <a:srgbClr val="8CF4F2"/>
              </a:solidFill>
              <a:latin typeface="Consolas" pitchFamily="49" charset="0"/>
              <a:cs typeface="Consolas" pitchFamily="49" charset="0"/>
            </a:endParaRPr>
          </a:p>
          <a:p>
            <a:pPr marL="0" indent="0">
              <a:lnSpc>
                <a:spcPct val="50000"/>
              </a:lnSpc>
              <a:spcBef>
                <a:spcPts val="0"/>
              </a:spcBef>
              <a:spcAft>
                <a:spcPct val="0"/>
              </a:spcAft>
              <a:buNone/>
            </a:pPr>
            <a:r>
              <a:rPr lang="bg-BG" sz="1800" dirty="0" smtClean="0">
                <a:solidFill>
                  <a:srgbClr val="8CF4F2"/>
                </a:solidFill>
                <a:latin typeface="Consolas" pitchFamily="49" charset="0"/>
                <a:cs typeface="Consolas" pitchFamily="49" charset="0"/>
              </a:rPr>
              <a:t>}</a:t>
            </a:r>
            <a:endParaRPr lang="en-US" sz="1800" dirty="0">
              <a:solidFill>
                <a:srgbClr val="8CF4F2"/>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extLst>
      <p:ext uri="{BB962C8B-B14F-4D97-AF65-F5344CB8AC3E}">
        <p14:creationId xmlns:p14="http://schemas.microsoft.com/office/powerpoint/2010/main" val="35198628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ctrTitle"/>
          </p:nvPr>
        </p:nvSpPr>
        <p:spPr>
          <a:xfrm>
            <a:off x="588438" y="1828800"/>
            <a:ext cx="7859714" cy="1066800"/>
          </a:xfrm>
          <a:noFill/>
          <a:ln/>
        </p:spPr>
        <p:txBody>
          <a:bodyPr/>
          <a:lstStyle/>
          <a:p>
            <a:pPr>
              <a:lnSpc>
                <a:spcPct val="100000"/>
              </a:lnSpc>
            </a:pPr>
            <a:r>
              <a:rPr lang="en-US" dirty="0">
                <a:effectLst>
                  <a:outerShdw blurRad="38100" dist="38100" dir="2700000" algn="tl">
                    <a:srgbClr val="000000">
                      <a:alpha val="43137"/>
                    </a:srgbClr>
                  </a:outerShdw>
                  <a:reflection blurRad="12000" stA="25000" endPos="49000" dist="5000" dir="5400000" sy="-100000" algn="bl" rotWithShape="0"/>
                </a:effectLst>
              </a:rPr>
              <a:t>.NET Common Type System</a:t>
            </a:r>
            <a:endParaRPr lang="bg-BG" dirty="0">
              <a:effectLst>
                <a:outerShdw blurRad="38100" dist="38100" dir="2700000" algn="tl">
                  <a:srgbClr val="000000">
                    <a:alpha val="43137"/>
                  </a:srgbClr>
                </a:outerShdw>
                <a:reflection blurRad="12000" stA="25000" endPos="49000" dist="5000" dir="5400000" sy="-100000" algn="bl" rotWithShape="0"/>
              </a:effectLst>
            </a:endParaRPr>
          </a:p>
        </p:txBody>
      </p:sp>
      <p:sp>
        <p:nvSpPr>
          <p:cNvPr id="567299" name="Rectangle 3"/>
          <p:cNvSpPr>
            <a:spLocks noChangeArrowheads="1"/>
          </p:cNvSpPr>
          <p:nvPr/>
        </p:nvSpPr>
        <p:spPr bwMode="auto">
          <a:xfrm>
            <a:off x="1281111" y="302319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Brief Introduction</a:t>
            </a:r>
            <a:endParaRPr lang="bg-BG" sz="2800" b="1" dirty="0">
              <a:effectLst>
                <a:outerShdw blurRad="38100" dist="38100" dir="2700000" algn="tl">
                  <a:srgbClr val="000000">
                    <a:alpha val="43137"/>
                  </a:srgbClr>
                </a:outerShdw>
              </a:effectLst>
            </a:endParaRPr>
          </a:p>
        </p:txBody>
      </p:sp>
      <p:pic>
        <p:nvPicPr>
          <p:cNvPr id="19458" name="Picture 2" descr="http://www.kicit.com/images/online_vb.net.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208086" y="3854450"/>
            <a:ext cx="6648450" cy="1905000"/>
          </a:xfrm>
          <a:prstGeom prst="roundRect">
            <a:avLst>
              <a:gd name="adj" fmla="val 11776"/>
            </a:avLst>
          </a:prstGeom>
          <a:noFill/>
        </p:spPr>
      </p:pic>
    </p:spTree>
    <p:extLst>
      <p:ext uri="{BB962C8B-B14F-4D97-AF65-F5344CB8AC3E}">
        <p14:creationId xmlns:p14="http://schemas.microsoft.com/office/powerpoint/2010/main" val="19776685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real-world objects?</a:t>
            </a:r>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159632185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idx="1"/>
          </p:nvPr>
        </p:nvSpPr>
        <p:spPr>
          <a:xfrm>
            <a:off x="228600" y="1143000"/>
            <a:ext cx="8686800" cy="5562600"/>
          </a:xfrm>
        </p:spPr>
        <p:txBody>
          <a:bodyPr/>
          <a:lstStyle/>
          <a:p>
            <a:pPr>
              <a:lnSpc>
                <a:spcPct val="100000"/>
              </a:lnSpc>
            </a:pPr>
            <a:r>
              <a:rPr lang="en-US" dirty="0">
                <a:solidFill>
                  <a:schemeClr val="accent5">
                    <a:lumMod val="20000"/>
                    <a:lumOff val="80000"/>
                  </a:schemeClr>
                </a:solidFill>
              </a:rPr>
              <a:t>CTS</a:t>
            </a:r>
            <a:r>
              <a:rPr lang="en-US" dirty="0"/>
              <a:t> defines </a:t>
            </a:r>
            <a:r>
              <a:rPr lang="en-US" dirty="0" smtClean="0"/>
              <a:t>all </a:t>
            </a:r>
            <a:r>
              <a:rPr lang="en-US" dirty="0" smtClean="0">
                <a:solidFill>
                  <a:schemeClr val="accent5">
                    <a:lumMod val="20000"/>
                    <a:lumOff val="80000"/>
                  </a:schemeClr>
                </a:solidFill>
              </a:rPr>
              <a:t>data</a:t>
            </a:r>
            <a:r>
              <a:rPr lang="en-US" dirty="0" smtClean="0"/>
              <a:t> </a:t>
            </a:r>
            <a:r>
              <a:rPr lang="en-US" dirty="0">
                <a:solidFill>
                  <a:schemeClr val="accent5">
                    <a:lumMod val="20000"/>
                    <a:lumOff val="80000"/>
                  </a:schemeClr>
                </a:solidFill>
              </a:rPr>
              <a:t>types</a:t>
            </a:r>
            <a:r>
              <a:rPr lang="en-US" dirty="0"/>
              <a:t> supported in .NET Framework</a:t>
            </a:r>
          </a:p>
          <a:p>
            <a:pPr lvl="1">
              <a:lnSpc>
                <a:spcPct val="100000"/>
              </a:lnSpc>
            </a:pPr>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lnSpc>
                <a:spcPct val="100000"/>
              </a:lnSpc>
            </a:pPr>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lnSpc>
                <a:spcPct val="100000"/>
              </a:lnSpc>
            </a:pPr>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lnSpc>
                <a:spcPct val="100000"/>
              </a:lnSpc>
            </a:pPr>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lnSpc>
                <a:spcPct val="100000"/>
              </a:lnSpc>
            </a:pPr>
            <a:r>
              <a:rPr lang="en-US" dirty="0"/>
              <a:t>Etc</a:t>
            </a:r>
            <a:r>
              <a:rPr lang="en-US" dirty="0" smtClean="0"/>
              <a:t>.</a:t>
            </a:r>
            <a:endParaRPr lang="en-US" dirty="0"/>
          </a:p>
          <a:p>
            <a:pPr>
              <a:lnSpc>
                <a:spcPct val="100000"/>
              </a:lnSpc>
            </a:pPr>
            <a:r>
              <a:rPr lang="en-US" dirty="0" smtClean="0"/>
              <a:t>Object-oriented by design</a:t>
            </a:r>
            <a:endParaRPr lang="en-US" dirty="0"/>
          </a:p>
        </p:txBody>
      </p:sp>
    </p:spTree>
    <p:extLst>
      <p:ext uri="{BB962C8B-B14F-4D97-AF65-F5344CB8AC3E}">
        <p14:creationId xmlns:p14="http://schemas.microsoft.com/office/powerpoint/2010/main" val="37939316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idx="1"/>
          </p:nvPr>
        </p:nvSpPr>
        <p:spPr/>
        <p:txBody>
          <a:bodyPr/>
          <a:lstStyle/>
          <a:p>
            <a:pPr>
              <a:lnSpc>
                <a:spcPct val="100000"/>
              </a:lnSpc>
            </a:pPr>
            <a:r>
              <a:rPr lang="en-US" dirty="0"/>
              <a:t>CTS is common for all .NET languages</a:t>
            </a:r>
          </a:p>
          <a:p>
            <a:pPr lvl="1">
              <a:lnSpc>
                <a:spcPct val="100000"/>
              </a:lnSpc>
            </a:pPr>
            <a:r>
              <a:rPr lang="en-US" dirty="0"/>
              <a:t>C#, VB.NET, J#, </a:t>
            </a:r>
            <a:r>
              <a:rPr lang="en-US" noProof="1"/>
              <a:t>JScript.NET</a:t>
            </a:r>
            <a:r>
              <a:rPr lang="en-US" dirty="0"/>
              <a:t>, ...</a:t>
            </a:r>
          </a:p>
          <a:p>
            <a:pPr>
              <a:lnSpc>
                <a:spcPct val="100000"/>
              </a:lnSpc>
            </a:pPr>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6648586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noProof="1" smtClean="0"/>
              <a:t>System.Object: CTS Base Type</a:t>
            </a:r>
            <a:endParaRPr lang="en-US" noProof="1"/>
          </a:p>
        </p:txBody>
      </p:sp>
      <p:sp>
        <p:nvSpPr>
          <p:cNvPr id="594947" name="Rectangle 3"/>
          <p:cNvSpPr>
            <a:spLocks noGrp="1" noChangeArrowheads="1"/>
          </p:cNvSpPr>
          <p:nvPr>
            <p:ph idx="1"/>
          </p:nvPr>
        </p:nvSpPr>
        <p:spPr/>
        <p:txBody>
          <a:bodyPr/>
          <a:lstStyle/>
          <a:p>
            <a:pPr>
              <a:lnSpc>
                <a:spcPct val="100000"/>
              </a:lnSpc>
            </a:pPr>
            <a:r>
              <a:rPr lang="en-US" noProof="1">
                <a:solidFill>
                  <a:schemeClr val="accent5">
                    <a:lumMod val="20000"/>
                    <a:lumOff val="80000"/>
                  </a:schemeClr>
                </a:solidFill>
                <a:latin typeface="Consolas" pitchFamily="49" charset="0"/>
                <a:cs typeface="Consolas" pitchFamily="49" charset="0"/>
              </a:rPr>
              <a:t>System.Object</a:t>
            </a:r>
            <a:r>
              <a:rPr lang="en-US" noProof="1"/>
              <a:t> </a:t>
            </a:r>
            <a:r>
              <a:rPr lang="en-US" noProof="1" smtClean="0"/>
              <a:t>(</a:t>
            </a:r>
            <a:r>
              <a:rPr lang="en-US" noProof="1" smtClean="0">
                <a:solidFill>
                  <a:schemeClr val="accent5">
                    <a:lumMod val="20000"/>
                    <a:lumOff val="80000"/>
                  </a:schemeClr>
                </a:solidFill>
                <a:latin typeface="Consolas" pitchFamily="49" charset="0"/>
                <a:cs typeface="Consolas" pitchFamily="49" charset="0"/>
              </a:rPr>
              <a:t>object</a:t>
            </a:r>
            <a:r>
              <a:rPr lang="en-US" noProof="1" smtClean="0"/>
              <a:t> in C#) is </a:t>
            </a:r>
            <a:r>
              <a:rPr lang="en-US" noProof="1"/>
              <a:t>a base </a:t>
            </a:r>
            <a:r>
              <a:rPr lang="en-US" dirty="0"/>
              <a:t>type </a:t>
            </a:r>
            <a:r>
              <a:rPr lang="en-US" noProof="1"/>
              <a:t>for all other types</a:t>
            </a:r>
            <a:r>
              <a:rPr lang="en-US" dirty="0"/>
              <a:t> in CTS</a:t>
            </a:r>
          </a:p>
          <a:p>
            <a:pPr lvl="1">
              <a:lnSpc>
                <a:spcPct val="100000"/>
              </a:lnSpc>
            </a:pPr>
            <a:r>
              <a:rPr lang="en-US" dirty="0"/>
              <a:t>Can </a:t>
            </a:r>
            <a:r>
              <a:rPr lang="en-US" dirty="0" smtClean="0"/>
              <a:t>hold values </a:t>
            </a:r>
            <a:r>
              <a:rPr lang="en-US" dirty="0"/>
              <a:t>of any other type:</a:t>
            </a:r>
          </a:p>
          <a:p>
            <a:pPr lvl="1">
              <a:lnSpc>
                <a:spcPct val="100000"/>
              </a:lnSpc>
            </a:pPr>
            <a:endParaRPr lang="en-US" dirty="0"/>
          </a:p>
          <a:p>
            <a:pPr lvl="1">
              <a:lnSpc>
                <a:spcPct val="100000"/>
              </a:lnSpc>
            </a:pPr>
            <a:endParaRPr lang="en-US" noProof="1"/>
          </a:p>
          <a:p>
            <a:pPr>
              <a:lnSpc>
                <a:spcPct val="100000"/>
              </a:lnSpc>
              <a:spcBef>
                <a:spcPts val="0"/>
              </a:spcBef>
            </a:pPr>
            <a:r>
              <a:rPr lang="en-US" noProof="1"/>
              <a:t>All </a:t>
            </a:r>
            <a:r>
              <a:rPr lang="en-US" noProof="1" smtClean="0"/>
              <a:t>.NET types derive common methods from </a:t>
            </a:r>
            <a:r>
              <a:rPr lang="en-US" noProof="1" smtClean="0">
                <a:solidFill>
                  <a:schemeClr val="accent5">
                    <a:lumMod val="20000"/>
                    <a:lumOff val="80000"/>
                  </a:schemeClr>
                </a:solidFill>
                <a:latin typeface="Consolas" pitchFamily="49" charset="0"/>
                <a:cs typeface="Consolas" pitchFamily="49" charset="0"/>
              </a:rPr>
              <a:t>System.Object</a:t>
            </a:r>
            <a:r>
              <a:rPr lang="en-US" noProof="1" smtClean="0"/>
              <a:t>, e.g. </a:t>
            </a:r>
            <a:r>
              <a:rPr lang="en-US" noProof="1">
                <a:solidFill>
                  <a:schemeClr val="accent5">
                    <a:lumMod val="20000"/>
                    <a:lumOff val="80000"/>
                  </a:schemeClr>
                </a:solidFill>
                <a:latin typeface="Consolas" pitchFamily="49" charset="0"/>
                <a:cs typeface="Consolas" pitchFamily="49" charset="0"/>
              </a:rPr>
              <a:t>ToString()</a:t>
            </a:r>
          </a:p>
        </p:txBody>
      </p:sp>
      <p:sp>
        <p:nvSpPr>
          <p:cNvPr id="594948" name="Rectangle 4"/>
          <p:cNvSpPr>
            <a:spLocks noChangeArrowheads="1"/>
          </p:cNvSpPr>
          <p:nvPr/>
        </p:nvSpPr>
        <p:spPr bwMode="auto">
          <a:xfrm>
            <a:off x="755650" y="2895600"/>
            <a:ext cx="7561263" cy="7869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"test";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obj = s;</a:t>
            </a:r>
          </a:p>
        </p:txBody>
      </p:sp>
      <p:sp>
        <p:nvSpPr>
          <p:cNvPr id="594949" name="Rectangle 5"/>
          <p:cNvSpPr>
            <a:spLocks noChangeArrowheads="1"/>
          </p:cNvSpPr>
          <p:nvPr/>
        </p:nvSpPr>
        <p:spPr bwMode="auto">
          <a:xfrm>
            <a:off x="755650" y="5242021"/>
            <a:ext cx="7561263" cy="11587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nowInWords = now.ToString</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Console.WriteLine(nowInWords);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853535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idx="1"/>
          </p:nvPr>
        </p:nvSpPr>
        <p:spPr>
          <a:xfrm>
            <a:off x="323850" y="1066800"/>
            <a:ext cx="8496300" cy="5502275"/>
          </a:xfrm>
        </p:spPr>
        <p:txBody>
          <a:bodyPr/>
          <a:lstStyle/>
          <a:p>
            <a:pPr>
              <a:lnSpc>
                <a:spcPct val="100000"/>
              </a:lnSpc>
            </a:pPr>
            <a:r>
              <a:rPr lang="en-US" dirty="0"/>
              <a:t>In CTS there are two categories of types</a:t>
            </a:r>
          </a:p>
          <a:p>
            <a:pPr lvl="1">
              <a:lnSpc>
                <a:spcPct val="100000"/>
              </a:lnSpc>
            </a:pPr>
            <a:r>
              <a:rPr lang="en-US" dirty="0">
                <a:solidFill>
                  <a:schemeClr val="accent5">
                    <a:lumMod val="20000"/>
                    <a:lumOff val="80000"/>
                  </a:schemeClr>
                </a:solidFill>
              </a:rPr>
              <a:t>Value</a:t>
            </a:r>
            <a:r>
              <a:rPr lang="en-US" i="1" dirty="0">
                <a:solidFill>
                  <a:schemeClr val="accent5">
                    <a:lumMod val="20000"/>
                    <a:lumOff val="80000"/>
                  </a:schemeClr>
                </a:solidFill>
              </a:rPr>
              <a:t> </a:t>
            </a:r>
            <a:r>
              <a:rPr lang="en-US" dirty="0">
                <a:solidFill>
                  <a:schemeClr val="accent5">
                    <a:lumMod val="20000"/>
                    <a:lumOff val="80000"/>
                  </a:schemeClr>
                </a:solidFill>
              </a:rPr>
              <a:t>types</a:t>
            </a:r>
          </a:p>
          <a:p>
            <a:pPr lvl="1">
              <a:lnSpc>
                <a:spcPct val="100000"/>
              </a:lnSpc>
            </a:pPr>
            <a:r>
              <a:rPr lang="en-US" dirty="0">
                <a:solidFill>
                  <a:schemeClr val="accent5">
                    <a:lumMod val="20000"/>
                    <a:lumOff val="80000"/>
                  </a:schemeClr>
                </a:solidFill>
              </a:rPr>
              <a:t>Reference types</a:t>
            </a:r>
          </a:p>
          <a:p>
            <a:pPr>
              <a:lnSpc>
                <a:spcPct val="100000"/>
              </a:lnSpc>
            </a:pPr>
            <a:r>
              <a:rPr lang="en-US" dirty="0"/>
              <a:t>Placed in different areas of memory</a:t>
            </a:r>
          </a:p>
          <a:p>
            <a:pPr lvl="1">
              <a:lnSpc>
                <a:spcPct val="100000"/>
              </a:lnSpc>
            </a:pPr>
            <a:r>
              <a:rPr lang="en-US" dirty="0"/>
              <a:t>Value types live in the </a:t>
            </a:r>
            <a:r>
              <a:rPr lang="en-US" dirty="0">
                <a:solidFill>
                  <a:schemeClr val="accent5">
                    <a:lumMod val="20000"/>
                    <a:lumOff val="80000"/>
                  </a:schemeClr>
                </a:solidFill>
              </a:rPr>
              <a:t>execution stack</a:t>
            </a:r>
          </a:p>
          <a:p>
            <a:pPr lvl="2">
              <a:lnSpc>
                <a:spcPct val="100000"/>
              </a:lnSpc>
            </a:pPr>
            <a:r>
              <a:rPr lang="en-US" dirty="0"/>
              <a:t>Freed when become out of scope</a:t>
            </a:r>
          </a:p>
          <a:p>
            <a:pPr lvl="1">
              <a:lnSpc>
                <a:spcPct val="100000"/>
              </a:lnSpc>
            </a:pPr>
            <a:r>
              <a:rPr lang="en-US" dirty="0"/>
              <a:t>Reference types live in the </a:t>
            </a:r>
            <a:r>
              <a:rPr lang="en-US" dirty="0">
                <a:solidFill>
                  <a:schemeClr val="accent5">
                    <a:lumMod val="20000"/>
                    <a:lumOff val="80000"/>
                  </a:schemeClr>
                </a:solidFill>
              </a:rPr>
              <a:t>managed heap </a:t>
            </a:r>
            <a:r>
              <a:rPr lang="en-US" dirty="0"/>
              <a:t>(dynamic memory)</a:t>
            </a:r>
          </a:p>
          <a:p>
            <a:pPr lvl="2">
              <a:lnSpc>
                <a:spcPct val="100000"/>
              </a:lnSpc>
            </a:pPr>
            <a:r>
              <a:rPr lang="en-US" dirty="0"/>
              <a:t>Freed by the </a:t>
            </a:r>
            <a:r>
              <a:rPr lang="en-US" dirty="0">
                <a:solidFill>
                  <a:schemeClr val="accent5">
                    <a:lumMod val="20000"/>
                    <a:lumOff val="80000"/>
                  </a:schemeClr>
                </a:solidFill>
              </a:rPr>
              <a:t>garbage collector</a:t>
            </a:r>
          </a:p>
        </p:txBody>
      </p:sp>
    </p:spTree>
    <p:extLst>
      <p:ext uri="{BB962C8B-B14F-4D97-AF65-F5344CB8AC3E}">
        <p14:creationId xmlns:p14="http://schemas.microsoft.com/office/powerpoint/2010/main" val="215577314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idx="1"/>
          </p:nvPr>
        </p:nvSpPr>
        <p:spPr>
          <a:xfrm>
            <a:off x="228600" y="1066800"/>
            <a:ext cx="8686800" cy="5486400"/>
          </a:xfrm>
        </p:spPr>
        <p:txBody>
          <a:bodyPr/>
          <a:lstStyle/>
          <a:p>
            <a:pPr>
              <a:lnSpc>
                <a:spcPct val="100000"/>
              </a:lnSpc>
            </a:pPr>
            <a:r>
              <a:rPr lang="en-US" dirty="0">
                <a:solidFill>
                  <a:schemeClr val="accent5">
                    <a:lumMod val="20000"/>
                    <a:lumOff val="80000"/>
                  </a:schemeClr>
                </a:solidFill>
              </a:rPr>
              <a:t>Value types</a:t>
            </a:r>
          </a:p>
          <a:p>
            <a:pPr lvl="1">
              <a:lnSpc>
                <a:spcPct val="100000"/>
              </a:lnSpc>
            </a:pPr>
            <a:r>
              <a:rPr lang="en-US" dirty="0"/>
              <a:t>Most of the primitive types</a:t>
            </a:r>
          </a:p>
          <a:p>
            <a:pPr lvl="1">
              <a:lnSpc>
                <a:spcPct val="100000"/>
              </a:lnSpc>
            </a:pPr>
            <a:r>
              <a:rPr lang="en-US" dirty="0"/>
              <a:t>Structures</a:t>
            </a:r>
          </a:p>
          <a:p>
            <a:pPr lvl="1">
              <a:lnSpc>
                <a:spcPct val="1000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ct val="100000"/>
              </a:lnSpc>
            </a:pPr>
            <a:r>
              <a:rPr lang="en-US" dirty="0">
                <a:solidFill>
                  <a:schemeClr val="accent5">
                    <a:lumMod val="20000"/>
                    <a:lumOff val="80000"/>
                  </a:schemeClr>
                </a:solidFill>
              </a:rPr>
              <a:t>Reference types</a:t>
            </a:r>
          </a:p>
          <a:p>
            <a:pPr lvl="1">
              <a:lnSpc>
                <a:spcPct val="100000"/>
              </a:lnSpc>
            </a:pPr>
            <a:r>
              <a:rPr lang="en-US" dirty="0"/>
              <a:t>Classes and </a:t>
            </a:r>
            <a:r>
              <a:rPr lang="en-US" dirty="0" smtClean="0"/>
              <a:t>interfaces</a:t>
            </a:r>
            <a:endParaRPr lang="en-US" dirty="0"/>
          </a:p>
          <a:p>
            <a:pPr lvl="1">
              <a:lnSpc>
                <a:spcPct val="100000"/>
              </a:lnSpc>
            </a:pPr>
            <a:r>
              <a:rPr lang="en-US" dirty="0"/>
              <a:t>Strings</a:t>
            </a:r>
          </a:p>
          <a:p>
            <a:pPr lvl="1">
              <a:lnSpc>
                <a:spcPct val="100000"/>
              </a:lnSpc>
            </a:pPr>
            <a:r>
              <a:rPr lang="en-US" dirty="0"/>
              <a:t>Arrays</a:t>
            </a:r>
          </a:p>
          <a:p>
            <a:pPr lvl="1">
              <a:lnSpc>
                <a:spcPct val="1000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217544917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Types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27" name="Content Placeholder 4"/>
          <p:cNvSpPr txBox="1">
            <a:spLocks noChangeArrowheads="1"/>
          </p:cNvSpPr>
          <p:nvPr/>
        </p:nvSpPr>
        <p:spPr bwMode="auto">
          <a:xfrm>
            <a:off x="609600" y="1100316"/>
            <a:ext cx="7924800" cy="12618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intNum = 5;</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DateTime date = DateTime.Now;</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int[] intArr = new int[] {5, 6, 7};</a:t>
            </a:r>
          </a:p>
          <a:p>
            <a:pPr marL="0" indent="0">
              <a:lnSpc>
                <a:spcPct val="100000"/>
              </a:lnSpc>
              <a:spcBef>
                <a:spcPts val="0"/>
              </a:spcBef>
              <a:spcAft>
                <a:spcPct val="0"/>
              </a:spcAft>
              <a:buFont typeface="Wingdings 2" pitchFamily="18" charset="2"/>
              <a:buNone/>
            </a:pPr>
            <a:r>
              <a:rPr lang="en-US" sz="1900" noProof="1" smtClean="0">
                <a:solidFill>
                  <a:srgbClr val="8CF4F2"/>
                </a:solidFill>
                <a:latin typeface="Consolas" pitchFamily="49" charset="0"/>
                <a:cs typeface="Consolas" pitchFamily="49" charset="0"/>
              </a:rPr>
              <a:t>string str = "telerik";</a:t>
            </a:r>
            <a:endParaRPr lang="en-US" sz="1900" noProof="1">
              <a:solidFill>
                <a:srgbClr val="8CF4F2"/>
              </a:solidFill>
              <a:latin typeface="Consolas" pitchFamily="49" charset="0"/>
              <a:cs typeface="Consolas" pitchFamily="49" charset="0"/>
            </a:endParaRPr>
          </a:p>
        </p:txBody>
      </p:sp>
      <p:sp>
        <p:nvSpPr>
          <p:cNvPr id="28" name="Content Placeholder 4"/>
          <p:cNvSpPr txBox="1">
            <a:spLocks noChangeArrowheads="1"/>
          </p:cNvSpPr>
          <p:nvPr/>
        </p:nvSpPr>
        <p:spPr bwMode="auto">
          <a:xfrm>
            <a:off x="609600" y="2743200"/>
            <a:ext cx="28956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Stack</a:t>
            </a:r>
            <a:endParaRPr lang="en-US" sz="2000" noProof="1">
              <a:solidFill>
                <a:schemeClr val="tx1">
                  <a:lumMod val="20000"/>
                  <a:lumOff val="80000"/>
                </a:schemeClr>
              </a:solidFill>
              <a:cs typeface="Consolas" pitchFamily="49" charset="0"/>
            </a:endParaRPr>
          </a:p>
        </p:txBody>
      </p:sp>
      <p:sp>
        <p:nvSpPr>
          <p:cNvPr id="29" name="Content Placeholder 4"/>
          <p:cNvSpPr txBox="1">
            <a:spLocks noChangeArrowheads="1"/>
          </p:cNvSpPr>
          <p:nvPr/>
        </p:nvSpPr>
        <p:spPr bwMode="auto">
          <a:xfrm>
            <a:off x="609600" y="3145664"/>
            <a:ext cx="28956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2" name="Content Placeholder 4"/>
          <p:cNvSpPr txBox="1">
            <a:spLocks noChangeArrowheads="1"/>
          </p:cNvSpPr>
          <p:nvPr/>
        </p:nvSpPr>
        <p:spPr bwMode="auto">
          <a:xfrm>
            <a:off x="4800600" y="2743200"/>
            <a:ext cx="3733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ct val="0"/>
              </a:spcAft>
              <a:buFont typeface="Wingdings 2" pitchFamily="18" charset="2"/>
              <a:buNone/>
            </a:pPr>
            <a:r>
              <a:rPr lang="en-US" sz="2000" noProof="1" smtClean="0">
                <a:solidFill>
                  <a:schemeClr val="tx1">
                    <a:lumMod val="20000"/>
                    <a:lumOff val="80000"/>
                  </a:schemeClr>
                </a:solidFill>
                <a:cs typeface="Consolas" pitchFamily="49" charset="0"/>
              </a:rPr>
              <a:t>Heap</a:t>
            </a:r>
            <a:endParaRPr lang="en-US" sz="2000" noProof="1">
              <a:solidFill>
                <a:schemeClr val="tx1">
                  <a:lumMod val="20000"/>
                  <a:lumOff val="80000"/>
                </a:schemeClr>
              </a:solidFill>
              <a:cs typeface="Consolas" pitchFamily="49" charset="0"/>
            </a:endParaRPr>
          </a:p>
        </p:txBody>
      </p:sp>
      <p:sp>
        <p:nvSpPr>
          <p:cNvPr id="33" name="Content Placeholder 4"/>
          <p:cNvSpPr txBox="1">
            <a:spLocks noChangeArrowheads="1"/>
          </p:cNvSpPr>
          <p:nvPr/>
        </p:nvSpPr>
        <p:spPr bwMode="auto">
          <a:xfrm>
            <a:off x="4800600" y="3145664"/>
            <a:ext cx="3733800" cy="3331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nSpc>
                <a:spcPct val="100000"/>
              </a:lnSpc>
              <a:spcBef>
                <a:spcPts val="0"/>
              </a:spcBef>
              <a:spcAft>
                <a:spcPct val="0"/>
              </a:spcAft>
              <a:buFont typeface="Wingdings 2" pitchFamily="18" charset="2"/>
              <a:buNone/>
            </a:pPr>
            <a:endParaRPr lang="en-US" sz="2000" noProof="1">
              <a:solidFill>
                <a:srgbClr val="8CF4F2"/>
              </a:solidFill>
              <a:latin typeface="Consolas" pitchFamily="49" charset="0"/>
              <a:cs typeface="Consolas" pitchFamily="49" charset="0"/>
            </a:endParaRPr>
          </a:p>
        </p:txBody>
      </p:sp>
      <p:sp>
        <p:nvSpPr>
          <p:cNvPr id="37" name="Rectangle 36"/>
          <p:cNvSpPr/>
          <p:nvPr/>
        </p:nvSpPr>
        <p:spPr>
          <a:xfrm>
            <a:off x="838200" y="3615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5</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39" name="Rectangle 38"/>
          <p:cNvSpPr/>
          <p:nvPr/>
        </p:nvSpPr>
        <p:spPr>
          <a:xfrm>
            <a:off x="735805" y="3228893"/>
            <a:ext cx="1854995"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intNum</a:t>
            </a:r>
            <a:r>
              <a:rPr lang="en-US" sz="1800" b="1" noProof="1" smtClean="0"/>
              <a:t> (</a:t>
            </a:r>
            <a:r>
              <a:rPr lang="en-US" sz="1800" b="1" noProof="1" smtClean="0">
                <a:latin typeface="Consolas" pitchFamily="49" charset="0"/>
                <a:cs typeface="Consolas" pitchFamily="49" charset="0"/>
              </a:rPr>
              <a:t>4</a:t>
            </a:r>
            <a:r>
              <a:rPr lang="en-US" sz="1800" b="1" noProof="1" smtClean="0"/>
              <a:t> bytes)</a:t>
            </a:r>
            <a:endParaRPr lang="en-US" sz="1800" b="1" noProof="1"/>
          </a:p>
        </p:txBody>
      </p:sp>
      <p:sp>
        <p:nvSpPr>
          <p:cNvPr id="40" name="Rectangle 39"/>
          <p:cNvSpPr/>
          <p:nvPr/>
        </p:nvSpPr>
        <p:spPr>
          <a:xfrm>
            <a:off x="838200" y="4336682"/>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17.01.2012 13:39</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1" name="Rectangle 40"/>
          <p:cNvSpPr/>
          <p:nvPr/>
        </p:nvSpPr>
        <p:spPr>
          <a:xfrm>
            <a:off x="735805" y="3950525"/>
            <a:ext cx="2113079"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dateTime</a:t>
            </a:r>
            <a:r>
              <a:rPr lang="en-US" sz="1800" b="1" noProof="1" smtClean="0"/>
              <a:t> (</a:t>
            </a:r>
            <a:r>
              <a:rPr lang="en-US" sz="1800" b="1" noProof="1" smtClean="0">
                <a:latin typeface="Consolas" pitchFamily="49" charset="0"/>
                <a:cs typeface="Consolas" pitchFamily="49" charset="0"/>
              </a:rPr>
              <a:t>8</a:t>
            </a:r>
            <a:r>
              <a:rPr lang="en-US" sz="1800" b="1" noProof="1" smtClean="0"/>
              <a:t> bytes)</a:t>
            </a:r>
            <a:endParaRPr lang="en-US" sz="1800" b="1" noProof="1"/>
          </a:p>
        </p:txBody>
      </p:sp>
      <p:sp>
        <p:nvSpPr>
          <p:cNvPr id="42" name="Rectangle 41"/>
          <p:cNvSpPr/>
          <p:nvPr/>
        </p:nvSpPr>
        <p:spPr>
          <a:xfrm>
            <a:off x="838200" y="51291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0214e058</a:t>
            </a:r>
          </a:p>
        </p:txBody>
      </p:sp>
      <p:sp>
        <p:nvSpPr>
          <p:cNvPr id="43" name="Rectangle 42"/>
          <p:cNvSpPr/>
          <p:nvPr/>
        </p:nvSpPr>
        <p:spPr>
          <a:xfrm>
            <a:off x="735805" y="4742993"/>
            <a:ext cx="2566728"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intArr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4" name="Rectangle 43"/>
          <p:cNvSpPr/>
          <p:nvPr/>
        </p:nvSpPr>
        <p:spPr>
          <a:xfrm>
            <a:off x="840645" y="5901050"/>
            <a:ext cx="2438400" cy="323600"/>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smtClean="0">
                <a:solidFill>
                  <a:schemeClr val="bg1"/>
                </a:solidFill>
                <a:effectLst>
                  <a:outerShdw blurRad="38100" dist="38100" dir="2700000" algn="tl">
                    <a:srgbClr val="FFFFFF">
                      <a:alpha val="42745"/>
                    </a:srgbClr>
                  </a:outerShdw>
                </a:effectLst>
                <a:latin typeface="Consolas" pitchFamily="49" charset="0"/>
                <a:cs typeface="Consolas" pitchFamily="49" charset="0"/>
              </a:rPr>
              <a:t>024e4df4</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5" name="Rectangle 44"/>
          <p:cNvSpPr/>
          <p:nvPr/>
        </p:nvSpPr>
        <p:spPr>
          <a:xfrm>
            <a:off x="738250" y="5514893"/>
            <a:ext cx="2186817"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a:t>
            </a:r>
            <a:r>
              <a:rPr lang="en-US" sz="1800" b="1" noProof="1" smtClean="0"/>
              <a:t> (</a:t>
            </a:r>
            <a:r>
              <a:rPr lang="en-US" sz="1800" b="1" noProof="1" smtClean="0">
                <a:latin typeface="Consolas" pitchFamily="49" charset="0"/>
                <a:cs typeface="Consolas" pitchFamily="49" charset="0"/>
              </a:rPr>
              <a:t>4</a:t>
            </a:r>
            <a:r>
              <a:rPr lang="en-US" sz="1800" b="1" noProof="1" smtClean="0"/>
              <a:t>-byte pointer)</a:t>
            </a:r>
            <a:endParaRPr lang="en-US" sz="1800" b="1" noProof="1"/>
          </a:p>
        </p:txBody>
      </p:sp>
      <p:sp>
        <p:nvSpPr>
          <p:cNvPr id="47" name="Rectangle 46"/>
          <p:cNvSpPr/>
          <p:nvPr/>
        </p:nvSpPr>
        <p:spPr>
          <a:xfrm>
            <a:off x="5055394" y="3738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b8 28 80 5d 03 00 00 00 05 00 00 00 06 00 00 00 07 00 00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48" name="Rectangle 47"/>
          <p:cNvSpPr/>
          <p:nvPr/>
        </p:nvSpPr>
        <p:spPr>
          <a:xfrm>
            <a:off x="4953000" y="3352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int[3]</a:t>
            </a:r>
            <a:r>
              <a:rPr lang="en-US" sz="1800" b="1" noProof="1" smtClean="0"/>
              <a:t> (</a:t>
            </a:r>
            <a:r>
              <a:rPr lang="en-US" sz="1800" b="1" noProof="1" smtClean="0">
                <a:latin typeface="Consolas" pitchFamily="49" charset="0"/>
                <a:cs typeface="Consolas" pitchFamily="49" charset="0"/>
              </a:rPr>
              <a:t>20</a:t>
            </a:r>
            <a:r>
              <a:rPr lang="en-US" sz="1800" b="1" noProof="1" smtClean="0"/>
              <a:t> bytes)</a:t>
            </a:r>
            <a:endParaRPr lang="en-US" sz="1800" b="1" noProof="1"/>
          </a:p>
        </p:txBody>
      </p:sp>
      <p:cxnSp>
        <p:nvCxnSpPr>
          <p:cNvPr id="50" name="Straight Arrow Connector 49"/>
          <p:cNvCxnSpPr/>
          <p:nvPr/>
        </p:nvCxnSpPr>
        <p:spPr>
          <a:xfrm flipV="1">
            <a:off x="3326283" y="4135191"/>
            <a:ext cx="1625727" cy="1155761"/>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055394" y="5262956"/>
            <a:ext cx="3174206" cy="909244"/>
          </a:xfrm>
          <a:prstGeom prst="rect">
            <a:avLst/>
          </a:prstGeom>
          <a:solidFill>
            <a:srgbClr val="F9FCFD">
              <a:alpha val="90000"/>
            </a:srgbClr>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800" b="1" dirty="0">
                <a:solidFill>
                  <a:schemeClr val="bg1"/>
                </a:solidFill>
                <a:effectLst>
                  <a:outerShdw blurRad="38100" dist="38100" dir="2700000" algn="tl">
                    <a:srgbClr val="FFFFFF">
                      <a:alpha val="42745"/>
                    </a:srgbClr>
                  </a:outerShdw>
                </a:effectLst>
                <a:latin typeface="Consolas" pitchFamily="49" charset="0"/>
                <a:cs typeface="Consolas" pitchFamily="49" charset="0"/>
              </a:rPr>
              <a:t>2c f9 7f 5d 07 00 00 00 74 00 65 00 6c 00 65 00 72 00 69 00 6b 00</a:t>
            </a:r>
            <a:endParaRPr lang="en-US" sz="1800" b="1" dirty="0">
              <a:solidFill>
                <a:schemeClr val="bg1"/>
              </a:solidFill>
              <a:effectLst>
                <a:outerShdw blurRad="38100" dist="38100" dir="2700000" algn="tl">
                  <a:srgbClr val="FFFFFF">
                    <a:alpha val="42745"/>
                  </a:srgbClr>
                </a:outerShdw>
              </a:effectLst>
              <a:latin typeface="Consolas" pitchFamily="49" charset="0"/>
              <a:cs typeface="Consolas" pitchFamily="49" charset="0"/>
            </a:endParaRPr>
          </a:p>
        </p:txBody>
      </p:sp>
      <p:sp>
        <p:nvSpPr>
          <p:cNvPr id="57" name="Rectangle 56"/>
          <p:cNvSpPr/>
          <p:nvPr/>
        </p:nvSpPr>
        <p:spPr>
          <a:xfrm>
            <a:off x="4953000" y="4876800"/>
            <a:ext cx="1986441" cy="369332"/>
          </a:xfrm>
          <a:prstGeom prst="rect">
            <a:avLst/>
          </a:prstGeom>
        </p:spPr>
        <p:txBody>
          <a:bodyPr wrap="none">
            <a:spAutoFit/>
          </a:bodyPr>
          <a:lstStyle/>
          <a:p>
            <a:r>
              <a:rPr lang="en-US" sz="1800" b="1" noProof="1" smtClean="0">
                <a:solidFill>
                  <a:schemeClr val="accent5">
                    <a:lumMod val="20000"/>
                    <a:lumOff val="80000"/>
                  </a:schemeClr>
                </a:solidFill>
                <a:latin typeface="Consolas" pitchFamily="49" charset="0"/>
                <a:cs typeface="Consolas" pitchFamily="49" charset="0"/>
              </a:rPr>
              <a:t>string</a:t>
            </a:r>
            <a:r>
              <a:rPr lang="en-US" sz="1800" b="1" noProof="1" smtClean="0"/>
              <a:t> (</a:t>
            </a:r>
            <a:r>
              <a:rPr lang="en-US" sz="1800" b="1" noProof="1" smtClean="0">
                <a:latin typeface="Consolas" pitchFamily="49" charset="0"/>
                <a:cs typeface="Consolas" pitchFamily="49" charset="0"/>
              </a:rPr>
              <a:t>22</a:t>
            </a:r>
            <a:r>
              <a:rPr lang="en-US" sz="1800" b="1" noProof="1" smtClean="0"/>
              <a:t> bytes)</a:t>
            </a:r>
            <a:endParaRPr lang="en-US" sz="1800" b="1" noProof="1"/>
          </a:p>
        </p:txBody>
      </p:sp>
      <p:cxnSp>
        <p:nvCxnSpPr>
          <p:cNvPr id="59" name="Straight Arrow Connector 58"/>
          <p:cNvCxnSpPr/>
          <p:nvPr/>
        </p:nvCxnSpPr>
        <p:spPr>
          <a:xfrm flipV="1">
            <a:off x="3327273" y="5717578"/>
            <a:ext cx="1625727" cy="345273"/>
          </a:xfrm>
          <a:prstGeom prst="straightConnector1">
            <a:avLst/>
          </a:prstGeom>
          <a:ln w="31750">
            <a:solidFill>
              <a:schemeClr val="accent5">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27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228600" y="990600"/>
            <a:ext cx="8686800" cy="5562600"/>
          </a:xfrm>
        </p:spPr>
        <p:txBody>
          <a:bodyPr/>
          <a:lstStyle/>
          <a:p>
            <a:pPr>
              <a:lnSpc>
                <a:spcPct val="100000"/>
              </a:lnSpc>
            </a:pPr>
            <a:r>
              <a:rPr kumimoji="0" lang="en-US" dirty="0"/>
              <a:t>Classes provide the structure for objects</a:t>
            </a:r>
          </a:p>
          <a:p>
            <a:pPr>
              <a:lnSpc>
                <a:spcPct val="100000"/>
              </a:lnSpc>
            </a:pPr>
            <a:r>
              <a:rPr lang="en-US" dirty="0"/>
              <a:t>Objects are particular instances of classes</a:t>
            </a:r>
          </a:p>
          <a:p>
            <a:pPr>
              <a:lnSpc>
                <a:spcPct val="100000"/>
              </a:lnSpc>
            </a:pPr>
            <a:r>
              <a:rPr lang="en-US" dirty="0"/>
              <a:t>Classes have </a:t>
            </a:r>
            <a:r>
              <a:rPr lang="en-US" dirty="0" smtClean="0"/>
              <a:t>different members</a:t>
            </a:r>
          </a:p>
          <a:p>
            <a:pPr lvl="1">
              <a:lnSpc>
                <a:spcPct val="100000"/>
              </a:lnSpc>
            </a:pPr>
            <a:r>
              <a:rPr lang="en-US" dirty="0" smtClean="0"/>
              <a:t>Methods, fields, properties, etc.</a:t>
            </a:r>
            <a:endParaRPr lang="en-US" dirty="0"/>
          </a:p>
          <a:p>
            <a:pPr lvl="1">
              <a:lnSpc>
                <a:spcPct val="100000"/>
              </a:lnSpc>
            </a:pPr>
            <a:r>
              <a:rPr lang="en-US" dirty="0"/>
              <a:t>Instance and </a:t>
            </a:r>
            <a:r>
              <a:rPr lang="en-US" dirty="0" smtClean="0"/>
              <a:t>static members</a:t>
            </a:r>
            <a:endParaRPr lang="en-US" dirty="0"/>
          </a:p>
          <a:p>
            <a:pPr lvl="1">
              <a:lnSpc>
                <a:spcPct val="100000"/>
              </a:lnSpc>
            </a:pPr>
            <a:r>
              <a:rPr lang="en-US" dirty="0"/>
              <a:t>Members can be </a:t>
            </a:r>
            <a:r>
              <a:rPr lang="en-US" dirty="0" smtClean="0"/>
              <a:t>accessed</a:t>
            </a:r>
          </a:p>
          <a:p>
            <a:pPr lvl="1">
              <a:lnSpc>
                <a:spcPct val="100000"/>
              </a:lnSpc>
            </a:pPr>
            <a:r>
              <a:rPr lang="en-US" dirty="0" smtClean="0"/>
              <a:t>Methods can be called</a:t>
            </a:r>
            <a:endParaRPr lang="en-US" dirty="0"/>
          </a:p>
          <a:p>
            <a:pPr>
              <a:lnSpc>
                <a:spcPct val="100000"/>
              </a:lnSpc>
            </a:pPr>
            <a:r>
              <a:rPr lang="en-US" dirty="0"/>
              <a:t>Structures are used for storing </a:t>
            </a:r>
            <a:r>
              <a:rPr lang="en-US" dirty="0" smtClean="0"/>
              <a:t>data</a:t>
            </a:r>
          </a:p>
          <a:p>
            <a:pPr>
              <a:lnSpc>
                <a:spcPct val="100000"/>
              </a:lnSpc>
            </a:pPr>
            <a:r>
              <a:rPr lang="en-US" dirty="0" smtClean="0"/>
              <a:t>Namespaces group related classes</a:t>
            </a:r>
            <a:endParaRPr lang="en-US" dirty="0"/>
          </a:p>
        </p:txBody>
      </p:sp>
      <p:pic>
        <p:nvPicPr>
          <p:cNvPr id="12290" name="Picture 2" descr="http://www.tokai-caster.co.jp/tkc_02_img/summary.jpg"/>
          <p:cNvPicPr>
            <a:picLocks noChangeAspect="1" noChangeArrowheads="1"/>
          </p:cNvPicPr>
          <p:nvPr/>
        </p:nvPicPr>
        <p:blipFill>
          <a:blip r:embed="rId3" cstate="screen">
            <a:lum contrast="40000"/>
            <a:extLst>
              <a:ext uri="{28A0092B-C50C-407E-A947-70E740481C1C}">
                <a14:useLocalDpi xmlns:a14="http://schemas.microsoft.com/office/drawing/2010/main" val="0"/>
              </a:ext>
            </a:extLst>
          </a:blip>
          <a:srcRect/>
          <a:stretch>
            <a:fillRect/>
          </a:stretch>
        </p:blipFill>
        <p:spPr bwMode="auto">
          <a:xfrm>
            <a:off x="6781800" y="2590800"/>
            <a:ext cx="1828800" cy="25400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16130550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Summary (2)</a:t>
            </a:r>
            <a:endParaRPr lang="bg-BG" dirty="0"/>
          </a:p>
        </p:txBody>
      </p:sp>
      <p:sp>
        <p:nvSpPr>
          <p:cNvPr id="614403" name="Rectangle 3"/>
          <p:cNvSpPr>
            <a:spLocks noGrp="1" noChangeArrowheads="1"/>
          </p:cNvSpPr>
          <p:nvPr>
            <p:ph idx="1"/>
          </p:nvPr>
        </p:nvSpPr>
        <p:spPr/>
        <p:txBody>
          <a:bodyPr/>
          <a:lstStyle/>
          <a:p>
            <a:pPr>
              <a:spcBef>
                <a:spcPct val="35000"/>
              </a:spcBef>
            </a:pPr>
            <a:r>
              <a:rPr lang="en-US" dirty="0" smtClean="0"/>
              <a:t>Namespaces help organizing the classes</a:t>
            </a:r>
          </a:p>
          <a:p>
            <a:pPr>
              <a:spcBef>
                <a:spcPct val="35000"/>
              </a:spcBef>
            </a:pPr>
            <a:r>
              <a:rPr lang="en-US" dirty="0" smtClean="0"/>
              <a:t>Common </a:t>
            </a:r>
            <a:r>
              <a:rPr lang="en-US" dirty="0"/>
              <a:t>Type System (CTS) defines the types for all .NET languages</a:t>
            </a:r>
          </a:p>
          <a:p>
            <a:pPr lvl="1">
              <a:spcBef>
                <a:spcPct val="35000"/>
              </a:spcBef>
            </a:pPr>
            <a:r>
              <a:rPr lang="en-US" dirty="0"/>
              <a:t>Values types</a:t>
            </a:r>
          </a:p>
          <a:p>
            <a:pPr lvl="1">
              <a:spcBef>
                <a:spcPct val="35000"/>
              </a:spcBef>
            </a:pPr>
            <a:r>
              <a:rPr lang="en-US" dirty="0"/>
              <a:t>Reference types</a:t>
            </a:r>
            <a:endParaRPr lang="bg-BG" dirty="0"/>
          </a:p>
        </p:txBody>
      </p:sp>
      <p:pic>
        <p:nvPicPr>
          <p:cNvPr id="10242" name="Picture 2" descr="http://www.alleganynutrition.com/images/upload/leaf---water-droplet.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6477000" y="2971800"/>
            <a:ext cx="2162872" cy="2895600"/>
          </a:xfrm>
          <a:prstGeom prst="roundRect">
            <a:avLst>
              <a:gd name="adj" fmla="val 9245"/>
            </a:avLst>
          </a:prstGeom>
          <a:noFill/>
        </p:spPr>
      </p:pic>
    </p:spTree>
    <p:extLst>
      <p:ext uri="{BB962C8B-B14F-4D97-AF65-F5344CB8AC3E}">
        <p14:creationId xmlns:p14="http://schemas.microsoft.com/office/powerpoint/2010/main" val="20632781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dirty="0"/>
              <a:t>Using Classes and Objects</a:t>
            </a:r>
            <a:endParaRPr lang="bg-BG" dirty="0"/>
          </a:p>
        </p:txBody>
      </p:sp>
      <p:sp>
        <p:nvSpPr>
          <p:cNvPr id="11"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143944057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Exercises</a:t>
            </a:r>
            <a:endParaRPr lang="bg-BG" dirty="0"/>
          </a:p>
        </p:txBody>
      </p:sp>
      <p:sp>
        <p:nvSpPr>
          <p:cNvPr id="425987" name="Rectangle 3"/>
          <p:cNvSpPr>
            <a:spLocks noGrp="1" noChangeArrowheads="1"/>
          </p:cNvSpPr>
          <p:nvPr>
            <p:ph idx="1"/>
          </p:nvPr>
        </p:nvSpPr>
        <p:spPr>
          <a:xfrm>
            <a:off x="228600" y="990600"/>
            <a:ext cx="8686800" cy="5715000"/>
          </a:xfrm>
        </p:spPr>
        <p:txBody>
          <a:bodyPr/>
          <a:lstStyle/>
          <a:p>
            <a:pPr marL="361950" indent="-361950">
              <a:buFontTx/>
              <a:buAutoNum type="arabicPeriod"/>
            </a:pPr>
            <a:r>
              <a:rPr lang="en-US" sz="2800" dirty="0"/>
              <a:t>Write a program that reads a year from the console and checks whether it is a leap</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DateTime</a:t>
            </a:r>
            <a:r>
              <a:rPr lang="en-US" sz="2800" dirty="0" smtClean="0"/>
              <a:t>.</a:t>
            </a:r>
            <a:endParaRPr lang="en-US" sz="2800" dirty="0"/>
          </a:p>
          <a:p>
            <a:pPr marL="361950" indent="-361950">
              <a:buFontTx/>
              <a:buAutoNum type="arabicPeriod"/>
            </a:pPr>
            <a:r>
              <a:rPr lang="en-US" sz="2800" dirty="0"/>
              <a:t>Write a program that generates and prints to the console 10 random values in the range [100, 200].</a:t>
            </a:r>
          </a:p>
          <a:p>
            <a:pPr marL="361950" indent="-361950">
              <a:buFontTx/>
              <a:buAutoNum type="arabicPeriod"/>
            </a:pPr>
            <a:r>
              <a:rPr lang="en-US" sz="2800" dirty="0"/>
              <a:t>Write a program that </a:t>
            </a:r>
            <a:r>
              <a:rPr lang="en-US" sz="2800" dirty="0" smtClean="0"/>
              <a:t>prints </a:t>
            </a:r>
            <a:r>
              <a:rPr lang="en-US" sz="2800" dirty="0"/>
              <a:t>to the console which day of the week is today</a:t>
            </a:r>
            <a:r>
              <a:rPr lang="en-US" sz="2800" dirty="0" smtClean="0"/>
              <a:t>. Use </a:t>
            </a:r>
            <a:r>
              <a:rPr lang="en-US" sz="2800" noProof="1" smtClean="0">
                <a:solidFill>
                  <a:schemeClr val="accent5">
                    <a:lumMod val="20000"/>
                    <a:lumOff val="80000"/>
                  </a:schemeClr>
                </a:solidFill>
                <a:latin typeface="Consolas" pitchFamily="49" charset="0"/>
                <a:cs typeface="Consolas" pitchFamily="49" charset="0"/>
              </a:rPr>
              <a:t>System.DateTime</a:t>
            </a:r>
            <a:r>
              <a:rPr lang="en-US" sz="2800" dirty="0" smtClean="0"/>
              <a:t>.</a:t>
            </a:r>
            <a:endParaRPr lang="en-US" sz="2800" dirty="0"/>
          </a:p>
          <a:p>
            <a:pPr marL="361950" indent="-361950">
              <a:buFontTx/>
              <a:buAutoNum type="arabicPeriod" startAt="4"/>
            </a:pPr>
            <a:r>
              <a:rPr lang="en-US" sz="2800" dirty="0"/>
              <a:t>Write methods that calculate the surface of a triangle by given:</a:t>
            </a:r>
          </a:p>
          <a:p>
            <a:pPr marL="712788" lvl="1" indent="-350838">
              <a:spcBef>
                <a:spcPct val="20000"/>
              </a:spcBef>
            </a:pPr>
            <a:r>
              <a:rPr lang="en-US" sz="2800" dirty="0"/>
              <a:t>Side and an altitude to it; Three sides; Two sides and an angle between </a:t>
            </a:r>
            <a:r>
              <a:rPr lang="en-US" sz="2800" dirty="0" smtClean="0"/>
              <a:t>them. Use </a:t>
            </a:r>
            <a:r>
              <a:rPr lang="en-US" sz="2800" noProof="1" smtClean="0">
                <a:solidFill>
                  <a:schemeClr val="accent5">
                    <a:lumMod val="20000"/>
                    <a:lumOff val="80000"/>
                  </a:schemeClr>
                </a:solidFill>
                <a:latin typeface="Consolas" pitchFamily="49" charset="0"/>
                <a:cs typeface="Consolas" pitchFamily="49" charset="0"/>
              </a:rPr>
              <a:t>System.Math</a:t>
            </a:r>
            <a:r>
              <a:rPr lang="en-US" sz="2800" dirty="0" smtClean="0"/>
              <a:t>.</a:t>
            </a:r>
            <a:endParaRPr lang="en-US" sz="2800" dirty="0"/>
          </a:p>
        </p:txBody>
      </p:sp>
    </p:spTree>
    <p:extLst>
      <p:ext uri="{BB962C8B-B14F-4D97-AF65-F5344CB8AC3E}">
        <p14:creationId xmlns:p14="http://schemas.microsoft.com/office/powerpoint/2010/main" val="23910154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dirty="0">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36404222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(2)</a:t>
            </a:r>
            <a:endParaRPr lang="bg-BG" dirty="0"/>
          </a:p>
        </p:txBody>
      </p:sp>
      <p:sp>
        <p:nvSpPr>
          <p:cNvPr id="465923" name="Rectangle 3"/>
          <p:cNvSpPr>
            <a:spLocks noGrp="1" noChangeArrowheads="1"/>
          </p:cNvSpPr>
          <p:nvPr>
            <p:ph idx="1"/>
          </p:nvPr>
        </p:nvSpPr>
        <p:spPr/>
        <p:txBody>
          <a:bodyPr/>
          <a:lstStyle/>
          <a:p>
            <a:pPr marL="361950" indent="-361950">
              <a:buFont typeface="+mj-lt"/>
              <a:buAutoNum type="arabicPeriod" startAt="5"/>
              <a:tabLst/>
            </a:pPr>
            <a:r>
              <a:rPr lang="en-US" sz="2800" dirty="0"/>
              <a:t>Write a </a:t>
            </a:r>
            <a:r>
              <a:rPr lang="en-US" sz="2800" dirty="0" smtClean="0"/>
              <a:t>method that </a:t>
            </a:r>
            <a:r>
              <a:rPr lang="en-US" sz="2800" dirty="0"/>
              <a:t>calculates the number of workdays </a:t>
            </a:r>
            <a:r>
              <a:rPr lang="en-US" sz="2800" dirty="0" smtClean="0"/>
              <a:t>between today and given date</a:t>
            </a:r>
            <a:r>
              <a:rPr lang="en-US" sz="2800" dirty="0"/>
              <a:t>, passed as parameter. Consider that </a:t>
            </a:r>
            <a:r>
              <a:rPr lang="en-US" sz="2800" dirty="0" smtClean="0"/>
              <a:t>workdays are all </a:t>
            </a:r>
            <a:r>
              <a:rPr lang="en-US" sz="2800" dirty="0"/>
              <a:t>days </a:t>
            </a:r>
            <a:r>
              <a:rPr lang="en-US" sz="2800" dirty="0" smtClean="0"/>
              <a:t>from </a:t>
            </a:r>
            <a:r>
              <a:rPr lang="en-US" sz="2800" dirty="0"/>
              <a:t>Monday to Friday except a fixed </a:t>
            </a:r>
            <a:r>
              <a:rPr lang="en-US" sz="2800" dirty="0" smtClean="0"/>
              <a:t>list of </a:t>
            </a:r>
            <a:r>
              <a:rPr lang="en-US" sz="2800" dirty="0"/>
              <a:t>public </a:t>
            </a:r>
            <a:r>
              <a:rPr lang="en-US" sz="2800" dirty="0" smtClean="0"/>
              <a:t>holidays specified preliminary as array.</a:t>
            </a:r>
            <a:endParaRPr lang="en-US" sz="2800" dirty="0"/>
          </a:p>
          <a:p>
            <a:pPr marL="361950" indent="-361950">
              <a:buFontTx/>
              <a:buAutoNum type="arabicPeriod" startAt="5"/>
              <a:tabLst/>
            </a:pPr>
            <a:r>
              <a:rPr lang="en-US" sz="2800" dirty="0" smtClean="0"/>
              <a:t>You are given a sequence of positive </a:t>
            </a:r>
            <a:r>
              <a:rPr lang="en-US" sz="2800" dirty="0"/>
              <a:t>integer values </a:t>
            </a:r>
            <a:r>
              <a:rPr lang="en-US" sz="2800" dirty="0" smtClean="0"/>
              <a:t>written </a:t>
            </a:r>
            <a:r>
              <a:rPr lang="en-US" sz="2800" dirty="0"/>
              <a:t>into a string, separated by spaces. Write a function that reads these values from </a:t>
            </a:r>
            <a:r>
              <a:rPr lang="en-US" sz="2800" dirty="0" smtClean="0"/>
              <a:t>given string </a:t>
            </a:r>
            <a:r>
              <a:rPr lang="en-US" sz="2800" dirty="0"/>
              <a:t>and calculates their sum. Example:</a:t>
            </a:r>
          </a:p>
          <a:p>
            <a:pPr marL="361950" lvl="1" indent="-361950">
              <a:buFontTx/>
              <a:buNone/>
            </a:pPr>
            <a:r>
              <a:rPr lang="en-US" sz="2600" dirty="0"/>
              <a:t>	</a:t>
            </a:r>
            <a:r>
              <a:rPr lang="en-US" sz="2600" dirty="0" smtClean="0"/>
              <a:t>	string </a:t>
            </a:r>
            <a:r>
              <a:rPr lang="en-US" sz="2600" dirty="0"/>
              <a:t>= "</a:t>
            </a:r>
            <a:r>
              <a:rPr lang="en-US" sz="2600" dirty="0">
                <a:latin typeface="Consolas" pitchFamily="49" charset="0"/>
                <a:cs typeface="Consolas" pitchFamily="49" charset="0"/>
              </a:rPr>
              <a:t>43 68 9 23 318</a:t>
            </a:r>
            <a:r>
              <a:rPr lang="en-US" sz="2600" dirty="0"/>
              <a:t>" </a:t>
            </a:r>
            <a:r>
              <a:rPr lang="en-US" sz="2600" dirty="0">
                <a:sym typeface="Wingdings" pitchFamily="2" charset="2"/>
              </a:rPr>
              <a:t> </a:t>
            </a:r>
            <a:r>
              <a:rPr lang="en-US" sz="2600" dirty="0"/>
              <a:t>result = </a:t>
            </a:r>
            <a:r>
              <a:rPr lang="en-US" sz="2600" dirty="0">
                <a:latin typeface="Consolas" pitchFamily="49" charset="0"/>
                <a:cs typeface="Consolas" pitchFamily="49" charset="0"/>
              </a:rPr>
              <a:t>461</a:t>
            </a:r>
          </a:p>
        </p:txBody>
      </p:sp>
    </p:spTree>
    <p:extLst>
      <p:ext uri="{BB962C8B-B14F-4D97-AF65-F5344CB8AC3E}">
        <p14:creationId xmlns:p14="http://schemas.microsoft.com/office/powerpoint/2010/main" val="286943990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smtClean="0"/>
              <a:t>Exercises (3)</a:t>
            </a:r>
            <a:endParaRPr lang="bg-BG" dirty="0"/>
          </a:p>
        </p:txBody>
      </p:sp>
      <p:sp>
        <p:nvSpPr>
          <p:cNvPr id="616451" name="Rectangle 3"/>
          <p:cNvSpPr>
            <a:spLocks noGrp="1" noChangeArrowheads="1"/>
          </p:cNvSpPr>
          <p:nvPr>
            <p:ph idx="1"/>
          </p:nvPr>
        </p:nvSpPr>
        <p:spPr>
          <a:xfrm>
            <a:off x="228600" y="1030792"/>
            <a:ext cx="8686800" cy="5638800"/>
          </a:xfrm>
        </p:spPr>
        <p:txBody>
          <a:bodyPr/>
          <a:lstStyle/>
          <a:p>
            <a:pPr marL="361950" indent="-361950" defTabSz="982663">
              <a:lnSpc>
                <a:spcPts val="3000"/>
              </a:lnSpc>
              <a:spcAft>
                <a:spcPts val="300"/>
              </a:spcAft>
              <a:buFont typeface="+mj-lt"/>
              <a:buAutoNum type="arabicPeriod" startAt="7"/>
              <a:tabLst/>
            </a:pPr>
            <a:r>
              <a:rPr lang="en-US" sz="2800" dirty="0" smtClean="0"/>
              <a:t>* Write </a:t>
            </a:r>
            <a:r>
              <a:rPr lang="en-US" sz="2800" dirty="0"/>
              <a:t>a program that calculates the value of given arithmetical expression. The expression can contain the following elements only:</a:t>
            </a:r>
          </a:p>
          <a:p>
            <a:pPr marL="542925" indent="350838" defTabSz="982663">
              <a:lnSpc>
                <a:spcPts val="3000"/>
              </a:lnSpc>
              <a:spcBef>
                <a:spcPct val="20000"/>
              </a:spcBef>
              <a:spcAft>
                <a:spcPts val="300"/>
              </a:spcAft>
              <a:tabLst/>
            </a:pPr>
            <a:r>
              <a:rPr lang="en-US" sz="2600" dirty="0"/>
              <a:t>Real numbers, e.g. </a:t>
            </a:r>
            <a:r>
              <a:rPr lang="en-US" sz="2600" dirty="0">
                <a:solidFill>
                  <a:schemeClr val="accent5">
                    <a:lumMod val="20000"/>
                    <a:lumOff val="80000"/>
                  </a:schemeClr>
                </a:solidFill>
                <a:latin typeface="Consolas" pitchFamily="49" charset="0"/>
                <a:cs typeface="Consolas" pitchFamily="49" charset="0"/>
              </a:rPr>
              <a:t>5</a:t>
            </a:r>
            <a:r>
              <a:rPr lang="en-US" sz="2600" dirty="0"/>
              <a:t>, </a:t>
            </a:r>
            <a:r>
              <a:rPr lang="en-US" sz="2600" dirty="0">
                <a:solidFill>
                  <a:schemeClr val="accent5">
                    <a:lumMod val="20000"/>
                    <a:lumOff val="80000"/>
                  </a:schemeClr>
                </a:solidFill>
                <a:latin typeface="Consolas" pitchFamily="49" charset="0"/>
                <a:cs typeface="Consolas" pitchFamily="49" charset="0"/>
              </a:rPr>
              <a:t>18.33</a:t>
            </a:r>
            <a:r>
              <a:rPr lang="en-US" sz="2600" dirty="0"/>
              <a:t>, </a:t>
            </a:r>
            <a:r>
              <a:rPr lang="en-US" sz="2600" dirty="0">
                <a:solidFill>
                  <a:schemeClr val="accent5">
                    <a:lumMod val="20000"/>
                    <a:lumOff val="80000"/>
                  </a:schemeClr>
                </a:solidFill>
                <a:latin typeface="Consolas" pitchFamily="49" charset="0"/>
                <a:cs typeface="Consolas" pitchFamily="49" charset="0"/>
              </a:rPr>
              <a:t>3.14159</a:t>
            </a:r>
            <a:r>
              <a:rPr lang="en-US" sz="2600" dirty="0"/>
              <a:t>, </a:t>
            </a:r>
            <a:r>
              <a:rPr lang="en-US" sz="2600" dirty="0">
                <a:solidFill>
                  <a:schemeClr val="accent5">
                    <a:lumMod val="20000"/>
                    <a:lumOff val="80000"/>
                  </a:schemeClr>
                </a:solidFill>
                <a:latin typeface="Consolas" pitchFamily="49" charset="0"/>
                <a:cs typeface="Consolas" pitchFamily="49" charset="0"/>
              </a:rPr>
              <a:t>12.6</a:t>
            </a:r>
          </a:p>
          <a:p>
            <a:pPr marL="542925" indent="350838" defTabSz="982663">
              <a:lnSpc>
                <a:spcPts val="3000"/>
              </a:lnSpc>
              <a:spcBef>
                <a:spcPct val="20000"/>
              </a:spcBef>
              <a:spcAft>
                <a:spcPts val="300"/>
              </a:spcAft>
              <a:tabLst/>
            </a:pPr>
            <a:r>
              <a:rPr lang="en-US" sz="2600" dirty="0"/>
              <a:t>Arithmetic operators: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a:solidFill>
                  <a:schemeClr val="accent5">
                    <a:lumMod val="20000"/>
                    <a:lumOff val="80000"/>
                  </a:schemeClr>
                </a:solidFill>
                <a:latin typeface="Consolas" pitchFamily="49" charset="0"/>
                <a:cs typeface="Consolas" pitchFamily="49" charset="0"/>
              </a:rPr>
              <a:t>*</a:t>
            </a:r>
            <a:r>
              <a:rPr lang="en-US" sz="2600" dirty="0"/>
              <a:t>, </a:t>
            </a:r>
            <a:r>
              <a:rPr lang="en-US" sz="2600" dirty="0" smtClean="0">
                <a:solidFill>
                  <a:schemeClr val="accent5">
                    <a:lumMod val="20000"/>
                    <a:lumOff val="80000"/>
                  </a:schemeClr>
                </a:solidFill>
                <a:latin typeface="Consolas" pitchFamily="49" charset="0"/>
                <a:cs typeface="Consolas" pitchFamily="49" charset="0"/>
              </a:rPr>
              <a:t>/</a:t>
            </a:r>
            <a:r>
              <a:rPr lang="en-US" sz="2600" dirty="0" smtClean="0"/>
              <a:t> (standard priorities)</a:t>
            </a:r>
            <a:endParaRPr lang="en-US" sz="2600" dirty="0"/>
          </a:p>
          <a:p>
            <a:pPr marL="542925" indent="350838" defTabSz="982663">
              <a:lnSpc>
                <a:spcPts val="3000"/>
              </a:lnSpc>
              <a:spcBef>
                <a:spcPct val="20000"/>
              </a:spcBef>
              <a:spcAft>
                <a:spcPts val="300"/>
              </a:spcAft>
              <a:tabLst/>
            </a:pPr>
            <a:r>
              <a:rPr lang="en-US" sz="2600" dirty="0"/>
              <a:t>Mathematical functions: </a:t>
            </a:r>
            <a:r>
              <a:rPr lang="en-US" sz="2600" noProof="1">
                <a:solidFill>
                  <a:schemeClr val="accent5">
                    <a:lumMod val="20000"/>
                    <a:lumOff val="80000"/>
                  </a:schemeClr>
                </a:solidFill>
                <a:latin typeface="Consolas" pitchFamily="49" charset="0"/>
                <a:cs typeface="Consolas" pitchFamily="49" charset="0"/>
              </a:rPr>
              <a:t>ln(x)</a:t>
            </a:r>
            <a:r>
              <a:rPr lang="en-US" sz="2600" noProof="1"/>
              <a:t>, </a:t>
            </a:r>
            <a:r>
              <a:rPr lang="en-US" sz="2600" noProof="1">
                <a:solidFill>
                  <a:schemeClr val="accent5">
                    <a:lumMod val="20000"/>
                    <a:lumOff val="80000"/>
                  </a:schemeClr>
                </a:solidFill>
                <a:latin typeface="Consolas" pitchFamily="49" charset="0"/>
                <a:cs typeface="Consolas" pitchFamily="49" charset="0"/>
              </a:rPr>
              <a:t>sqrt(x)</a:t>
            </a:r>
            <a:r>
              <a:rPr lang="en-US" sz="2600" noProof="1"/>
              <a:t>, </a:t>
            </a:r>
            <a:r>
              <a:rPr lang="en-US" sz="2600" noProof="1">
                <a:solidFill>
                  <a:schemeClr val="accent5">
                    <a:lumMod val="20000"/>
                    <a:lumOff val="80000"/>
                  </a:schemeClr>
                </a:solidFill>
                <a:latin typeface="Consolas" pitchFamily="49" charset="0"/>
                <a:cs typeface="Consolas" pitchFamily="49" charset="0"/>
              </a:rPr>
              <a:t>pow(x,y)</a:t>
            </a:r>
          </a:p>
          <a:p>
            <a:pPr marL="542925" indent="350838" defTabSz="982663">
              <a:lnSpc>
                <a:spcPts val="3000"/>
              </a:lnSpc>
              <a:spcBef>
                <a:spcPct val="20000"/>
              </a:spcBef>
              <a:spcAft>
                <a:spcPts val="300"/>
              </a:spcAft>
              <a:tabLst/>
            </a:pPr>
            <a:r>
              <a:rPr lang="en-US" sz="2600" dirty="0" smtClean="0"/>
              <a:t>Brackets (for </a:t>
            </a:r>
            <a:r>
              <a:rPr lang="en-US" sz="2600" dirty="0"/>
              <a:t>changing the </a:t>
            </a:r>
            <a:r>
              <a:rPr lang="en-US" sz="2600" dirty="0" smtClean="0"/>
              <a:t>default priorities)</a:t>
            </a:r>
            <a:endParaRPr lang="en-US" sz="2600" dirty="0"/>
          </a:p>
          <a:p>
            <a:pPr marL="361950" indent="-361950" defTabSz="982663">
              <a:lnSpc>
                <a:spcPts val="3000"/>
              </a:lnSpc>
              <a:spcAft>
                <a:spcPts val="300"/>
              </a:spcAft>
              <a:buFontTx/>
              <a:buNone/>
              <a:tabLst/>
            </a:pPr>
            <a:r>
              <a:rPr lang="en-US" sz="2800" dirty="0"/>
              <a:t>	Examples:</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(3+5.3)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2.7</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ln(22)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pow(2.2,</a:t>
            </a:r>
            <a:r>
              <a:rPr lang="en-US" sz="2100" noProof="1" smtClean="0">
                <a:cs typeface="Consolas" pitchFamily="49" charset="0"/>
              </a:rPr>
              <a:t> </a:t>
            </a:r>
            <a:r>
              <a:rPr lang="en-US" sz="2100" noProof="1" smtClean="0">
                <a:latin typeface="Consolas" pitchFamily="49" charset="0"/>
                <a:cs typeface="Consolas" pitchFamily="49" charset="0"/>
              </a:rPr>
              <a:t>-1.7)</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10.6</a:t>
            </a:r>
          </a:p>
          <a:p>
            <a:pPr marL="542925" lvl="1" indent="-542925" defTabSz="982663">
              <a:lnSpc>
                <a:spcPts val="3000"/>
              </a:lnSpc>
              <a:spcBef>
                <a:spcPct val="20000"/>
              </a:spcBef>
              <a:spcAft>
                <a:spcPts val="300"/>
              </a:spcAft>
              <a:buFontTx/>
              <a:buNone/>
            </a:pPr>
            <a:r>
              <a:rPr lang="en-US" sz="2100" noProof="1" smtClean="0">
                <a:latin typeface="Consolas" pitchFamily="49" charset="0"/>
                <a:cs typeface="Consolas" pitchFamily="49" charset="0"/>
              </a:rPr>
              <a:t>	pow(2,</a:t>
            </a:r>
            <a:r>
              <a:rPr lang="en-US" sz="2100" noProof="1" smtClean="0">
                <a:cs typeface="Consolas" pitchFamily="49" charset="0"/>
              </a:rPr>
              <a:t> </a:t>
            </a:r>
            <a:r>
              <a:rPr lang="en-US" sz="2100" noProof="1" smtClean="0">
                <a:latin typeface="Consolas" pitchFamily="49" charset="0"/>
                <a:cs typeface="Consolas" pitchFamily="49" charset="0"/>
              </a:rPr>
              <a:t>3.14)</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sqrt(2)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3.2)</a:t>
            </a:r>
            <a:r>
              <a:rPr lang="en-US" sz="2100" noProof="1" smtClean="0">
                <a:cs typeface="Consolas" pitchFamily="49" charset="0"/>
              </a:rPr>
              <a:t> </a:t>
            </a:r>
            <a:r>
              <a:rPr lang="en-US" sz="2100" noProof="1" smtClean="0">
                <a:latin typeface="Consolas" pitchFamily="49" charset="0"/>
                <a:cs typeface="Consolas" pitchFamily="49" charset="0"/>
              </a:rPr>
              <a:t>+</a:t>
            </a:r>
            <a:r>
              <a:rPr lang="en-US" sz="2100" noProof="1" smtClean="0">
                <a:cs typeface="Consolas" pitchFamily="49" charset="0"/>
              </a:rPr>
              <a:t> </a:t>
            </a:r>
            <a:r>
              <a:rPr lang="en-US" sz="2100" noProof="1" smtClean="0">
                <a:latin typeface="Consolas" pitchFamily="49" charset="0"/>
                <a:cs typeface="Consolas" pitchFamily="49" charset="0"/>
              </a:rPr>
              <a:t>1.5*0.3)</a:t>
            </a:r>
            <a:r>
              <a:rPr lang="en-US" sz="2100" noProof="1" smtClean="0">
                <a:cs typeface="Consolas" pitchFamily="49" charset="0"/>
              </a:rPr>
              <a:t> </a:t>
            </a:r>
            <a:r>
              <a:rPr lang="en-US" sz="2100" noProof="1" smtClean="0">
                <a:latin typeface="Consolas" pitchFamily="49" charset="0"/>
                <a:cs typeface="Consolas" pitchFamily="49" charset="0"/>
                <a:sym typeface="Wingdings" pitchFamily="2" charset="2"/>
              </a:rPr>
              <a:t></a:t>
            </a:r>
            <a:r>
              <a:rPr lang="en-US" sz="2100" noProof="1" smtClean="0">
                <a:cs typeface="Consolas" pitchFamily="49" charset="0"/>
                <a:sym typeface="Wingdings" pitchFamily="2" charset="2"/>
              </a:rPr>
              <a:t> </a:t>
            </a:r>
            <a:r>
              <a:rPr lang="en-US" sz="2100" noProof="1" smtClean="0">
                <a:latin typeface="Consolas" pitchFamily="49" charset="0"/>
                <a:cs typeface="Consolas" pitchFamily="49" charset="0"/>
                <a:sym typeface="Wingdings" pitchFamily="2" charset="2"/>
              </a:rPr>
              <a:t>~ 21.22</a:t>
            </a:r>
          </a:p>
          <a:p>
            <a:pPr marL="361950" indent="-361950" defTabSz="982663">
              <a:lnSpc>
                <a:spcPts val="3000"/>
              </a:lnSpc>
              <a:spcAft>
                <a:spcPts val="300"/>
              </a:spcAft>
              <a:buFontTx/>
              <a:buNone/>
              <a:tabLst/>
            </a:pPr>
            <a:r>
              <a:rPr lang="en-US" sz="2800" dirty="0"/>
              <a:t>	Hint: Use </a:t>
            </a:r>
            <a:r>
              <a:rPr lang="en-US" sz="2800" dirty="0" smtClean="0"/>
              <a:t>the classical </a:t>
            </a:r>
            <a:r>
              <a:rPr lang="en-US" sz="2800" dirty="0" smtClean="0">
                <a:hlinkClick r:id="rId3"/>
              </a:rPr>
              <a:t>"shunting yard" algorithm</a:t>
            </a:r>
            <a:r>
              <a:rPr lang="en-US" sz="2800" dirty="0" smtClean="0"/>
              <a:t> and </a:t>
            </a:r>
            <a:r>
              <a:rPr lang="en-US" sz="2800" dirty="0" smtClean="0">
                <a:hlinkClick r:id="rId4"/>
              </a:rPr>
              <a:t>"reverse Polish notation"</a:t>
            </a:r>
            <a:r>
              <a:rPr lang="en-US" sz="2800" dirty="0" smtClean="0"/>
              <a:t>.</a:t>
            </a:r>
            <a:endParaRPr lang="en-US" sz="2800" dirty="0"/>
          </a:p>
        </p:txBody>
      </p:sp>
    </p:spTree>
    <p:extLst>
      <p:ext uri="{BB962C8B-B14F-4D97-AF65-F5344CB8AC3E}">
        <p14:creationId xmlns:p14="http://schemas.microsoft.com/office/powerpoint/2010/main" val="32608070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a Class</a:t>
            </a:r>
            <a:r>
              <a:rPr lang="en-US" dirty="0"/>
              <a:t>?</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extLst>
      <p:ext uri="{BB962C8B-B14F-4D97-AF65-F5344CB8AC3E}">
        <p14:creationId xmlns:p14="http://schemas.microsoft.com/office/powerpoint/2010/main" val="187465844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val="390928512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3702</Words>
  <Application>Microsoft Office PowerPoint</Application>
  <PresentationFormat>On-screen Show (4:3)</PresentationFormat>
  <Paragraphs>702</Paragraphs>
  <Slides>72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Calibri</vt:lpstr>
      <vt:lpstr>Cambria</vt:lpstr>
      <vt:lpstr>Consolas</vt:lpstr>
      <vt:lpstr>Corbel</vt:lpstr>
      <vt:lpstr>Courier New</vt:lpstr>
      <vt:lpstr>Monotype Sorts</vt:lpstr>
      <vt:lpstr>Wingdings</vt:lpstr>
      <vt:lpstr>Wingdings 2</vt:lpstr>
      <vt:lpstr>Telerik Academy</vt:lpstr>
      <vt:lpstr>Using Classes and Objects</vt:lpstr>
      <vt:lpstr>Table of Contents</vt:lpstr>
      <vt:lpstr>Table of Contents (2)</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Classes in C#</vt:lpstr>
      <vt:lpstr>Classes in C#</vt:lpstr>
      <vt:lpstr>Classes in C# – Examples</vt:lpstr>
      <vt:lpstr>Declaring Objects</vt:lpstr>
      <vt:lpstr>Fields and Properties </vt:lpstr>
      <vt:lpstr>Fields</vt:lpstr>
      <vt:lpstr>Accessing Fields</vt:lpstr>
      <vt:lpstr>Properties</vt:lpstr>
      <vt:lpstr>Properties (2)</vt:lpstr>
      <vt:lpstr>Accessing Properties and Fields – Example</vt:lpstr>
      <vt:lpstr>Accessing Properties and Fields</vt:lpstr>
      <vt:lpstr>Instance and Static Members</vt:lpstr>
      <vt:lpstr>Instance and Static Members</vt:lpstr>
      <vt:lpstr>Accessing Members – Syntax</vt:lpstr>
      <vt:lpstr>Instance and Static Members – Examples</vt:lpstr>
      <vt:lpstr>Methods</vt:lpstr>
      <vt:lpstr>Methods</vt:lpstr>
      <vt:lpstr>Instance Methods</vt:lpstr>
      <vt:lpstr>Calling Instance Methods –  Examples</vt:lpstr>
      <vt:lpstr>Calling Instance Methods</vt:lpstr>
      <vt:lpstr>Static Methods</vt:lpstr>
      <vt:lpstr>Calling Static Methods – Examples</vt:lpstr>
      <vt:lpstr>Calling Static Methods</vt:lpstr>
      <vt:lpstr>Constructors</vt:lpstr>
      <vt:lpstr>Constructors (2)</vt:lpstr>
      <vt:lpstr>Parameterless Constructors</vt:lpstr>
      <vt:lpstr>Constructor with Parameters</vt:lpstr>
      <vt:lpstr>Generating Random Numbers</vt:lpstr>
      <vt:lpstr>More Constructor Examples</vt:lpstr>
      <vt:lpstr>Creating DateTime Objects</vt:lpstr>
      <vt:lpstr>Enumerations</vt:lpstr>
      <vt:lpstr>Enumerations</vt:lpstr>
      <vt:lpstr>Enumerations</vt:lpstr>
      <vt:lpstr>PowerPoint Presentation</vt:lpstr>
      <vt:lpstr>Structures</vt:lpstr>
      <vt:lpstr>PowerPoint Presentation</vt:lpstr>
      <vt:lpstr>What is a Namespace?</vt:lpstr>
      <vt:lpstr>Full Class Names</vt:lpstr>
      <vt:lpstr>Including Namespaces</vt:lpstr>
      <vt:lpstr>The Random Class</vt:lpstr>
      <vt:lpstr>The Random Class</vt:lpstr>
      <vt:lpstr>Password Generator – Example </vt:lpstr>
      <vt:lpstr>Password Generator (2)</vt:lpstr>
      <vt:lpstr>Password Generator Class</vt:lpstr>
      <vt:lpstr>Password Generator Class (2)</vt:lpstr>
      <vt:lpstr>Password Generator Class (3)</vt:lpstr>
      <vt:lpstr>.NET Common Type System</vt:lpstr>
      <vt:lpstr>Common Type System (CTS)</vt:lpstr>
      <vt:lpstr>CTS and Different Languages</vt:lpstr>
      <vt:lpstr>System.Object: CTS Base Type</vt:lpstr>
      <vt:lpstr>Value and Reference Types</vt:lpstr>
      <vt:lpstr>Value and Reference Types – Examples</vt:lpstr>
      <vt:lpstr>Value and Reference Types</vt:lpstr>
      <vt:lpstr>Summary</vt:lpstr>
      <vt:lpstr>Summary (2)</vt:lpstr>
      <vt:lpstr>Using Classes and Objects</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Classes and Objects</dc:title>
  <dc:subject>Telerik Software Academy</dc:subject>
  <dc:creator>Svetlin Nakov</dc:creator>
  <cp:keywords>classes, objects, OOP, C#, C# course, programming, course, telerik software academy, free courses for developers</cp:keywords>
  <cp:lastModifiedBy>Svetlin Nakov</cp:lastModifiedBy>
  <cp:revision>309</cp:revision>
  <dcterms:created xsi:type="dcterms:W3CDTF">2007-12-08T16:03:35Z</dcterms:created>
  <dcterms:modified xsi:type="dcterms:W3CDTF">2012-12-18T19:19:15Z</dcterms:modified>
  <cp:category>software engineering</cp:category>
</cp:coreProperties>
</file>