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65"/>
  </p:notesMasterIdLst>
  <p:handoutMasterIdLst>
    <p:handoutMasterId r:id="rId66"/>
  </p:handout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87" r:id="rId16"/>
    <p:sldId id="288" r:id="rId17"/>
    <p:sldId id="289" r:id="rId18"/>
    <p:sldId id="290" r:id="rId19"/>
    <p:sldId id="291" r:id="rId20"/>
    <p:sldId id="292" r:id="rId21"/>
    <p:sldId id="295" r:id="rId22"/>
    <p:sldId id="293" r:id="rId23"/>
    <p:sldId id="326" r:id="rId24"/>
    <p:sldId id="294" r:id="rId25"/>
    <p:sldId id="272" r:id="rId26"/>
    <p:sldId id="273" r:id="rId27"/>
    <p:sldId id="274" r:id="rId28"/>
    <p:sldId id="275" r:id="rId29"/>
    <p:sldId id="276" r:id="rId30"/>
    <p:sldId id="277" r:id="rId31"/>
    <p:sldId id="300" r:id="rId32"/>
    <p:sldId id="301" r:id="rId33"/>
    <p:sldId id="278" r:id="rId34"/>
    <p:sldId id="318" r:id="rId35"/>
    <p:sldId id="317" r:id="rId36"/>
    <p:sldId id="302" r:id="rId37"/>
    <p:sldId id="303" r:id="rId38"/>
    <p:sldId id="304" r:id="rId39"/>
    <p:sldId id="279" r:id="rId40"/>
    <p:sldId id="280" r:id="rId41"/>
    <p:sldId id="281" r:id="rId42"/>
    <p:sldId id="282" r:id="rId43"/>
    <p:sldId id="307" r:id="rId44"/>
    <p:sldId id="308" r:id="rId45"/>
    <p:sldId id="309" r:id="rId46"/>
    <p:sldId id="310" r:id="rId47"/>
    <p:sldId id="311" r:id="rId48"/>
    <p:sldId id="312" r:id="rId49"/>
    <p:sldId id="316" r:id="rId50"/>
    <p:sldId id="315" r:id="rId51"/>
    <p:sldId id="313" r:id="rId52"/>
    <p:sldId id="283" r:id="rId53"/>
    <p:sldId id="319" r:id="rId54"/>
    <p:sldId id="320" r:id="rId55"/>
    <p:sldId id="321" r:id="rId56"/>
    <p:sldId id="284" r:id="rId57"/>
    <p:sldId id="285" r:id="rId58"/>
    <p:sldId id="286" r:id="rId59"/>
    <p:sldId id="322" r:id="rId60"/>
    <p:sldId id="323" r:id="rId61"/>
    <p:sldId id="324" r:id="rId62"/>
    <p:sldId id="325" r:id="rId63"/>
    <p:sldId id="314" r:id="rId64"/>
  </p:sldIdLst>
  <p:sldSz cx="9144000" cy="6858000" type="screen4x3"/>
  <p:notesSz cx="6881813" cy="9296400"/>
  <p:custDataLst>
    <p:tags r:id="rId67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9BCC00"/>
    <a:srgbClr val="9ED000"/>
    <a:srgbClr val="F4FCD8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59" autoAdjust="0"/>
    <p:restoredTop sz="94421" autoAdjust="0"/>
  </p:normalViewPr>
  <p:slideViewPr>
    <p:cSldViewPr>
      <p:cViewPr varScale="1">
        <p:scale>
          <a:sx n="106" d="100"/>
          <a:sy n="106" d="100"/>
        </p:scale>
        <p:origin x="-104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gs" Target="tags/tag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2/5/2014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2/5/2014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F5DD86-E20B-4931-9ABE-DFC67D8EB857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351250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3369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A85A11-35F1-411F-86C6-EFDFFEE79B89}" type="slidenum">
              <a:rPr lang="en-US"/>
              <a:pPr/>
              <a:t>52</a:t>
            </a:fld>
            <a:r>
              <a:rPr lang="en-US" dirty="0"/>
              <a:t>##</a:t>
            </a:r>
          </a:p>
        </p:txBody>
      </p:sp>
      <p:sp>
        <p:nvSpPr>
          <p:cNvPr id="527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7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257206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E3FFBF4-B5CC-4BEF-BC2C-38FD381D9156}" type="slidenum">
              <a:rPr lang="en-US"/>
              <a:pPr/>
              <a:t>53</a:t>
            </a:fld>
            <a:r>
              <a:rPr lang="en-US" dirty="0"/>
              <a:t>##</a:t>
            </a:r>
          </a:p>
        </p:txBody>
      </p:sp>
      <p:sp>
        <p:nvSpPr>
          <p:cNvPr id="497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7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540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097D57-0746-439A-B0F8-04E16211A840}" type="slidenum">
              <a:rPr lang="en-US"/>
              <a:pPr/>
              <a:t>57</a:t>
            </a:fld>
            <a:r>
              <a:rPr lang="en-US" dirty="0"/>
              <a:t>##</a:t>
            </a:r>
          </a:p>
        </p:txBody>
      </p:sp>
      <p:sp>
        <p:nvSpPr>
          <p:cNvPr id="427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7179703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AD80CE-EE49-42F1-9EA8-C4AFAED62202}" type="slidenum">
              <a:rPr lang="en-US"/>
              <a:pPr/>
              <a:t>58</a:t>
            </a:fld>
            <a:r>
              <a:rPr lang="en-US" dirty="0"/>
              <a:t>##</a:t>
            </a:r>
          </a:p>
        </p:txBody>
      </p:sp>
      <p:sp>
        <p:nvSpPr>
          <p:cNvPr id="541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1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1811024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AD80CE-EE49-42F1-9EA8-C4AFAED62202}" type="slidenum">
              <a:rPr lang="en-US"/>
              <a:pPr/>
              <a:t>59</a:t>
            </a:fld>
            <a:r>
              <a:rPr lang="en-US" dirty="0"/>
              <a:t>##</a:t>
            </a:r>
          </a:p>
        </p:txBody>
      </p:sp>
      <p:sp>
        <p:nvSpPr>
          <p:cNvPr id="541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1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1811024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AD80CE-EE49-42F1-9EA8-C4AFAED62202}" type="slidenum">
              <a:rPr lang="en-US"/>
              <a:pPr/>
              <a:t>60</a:t>
            </a:fld>
            <a:r>
              <a:rPr lang="en-US" dirty="0"/>
              <a:t>##</a:t>
            </a:r>
          </a:p>
        </p:txBody>
      </p:sp>
      <p:sp>
        <p:nvSpPr>
          <p:cNvPr id="541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1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1811024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AD80CE-EE49-42F1-9EA8-C4AFAED62202}" type="slidenum">
              <a:rPr lang="en-US"/>
              <a:pPr/>
              <a:t>61</a:t>
            </a:fld>
            <a:r>
              <a:rPr lang="en-US" dirty="0"/>
              <a:t>##</a:t>
            </a:r>
          </a:p>
        </p:txBody>
      </p:sp>
      <p:sp>
        <p:nvSpPr>
          <p:cNvPr id="541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1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1811024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AD80CE-EE49-42F1-9EA8-C4AFAED62202}" type="slidenum">
              <a:rPr lang="en-US"/>
              <a:pPr/>
              <a:t>62</a:t>
            </a:fld>
            <a:r>
              <a:rPr lang="en-US" dirty="0"/>
              <a:t>##</a:t>
            </a:r>
          </a:p>
        </p:txBody>
      </p:sp>
      <p:sp>
        <p:nvSpPr>
          <p:cNvPr id="541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1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181102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024C800-527C-48C6-9E1D-0DF98F736630}" type="slidenum">
              <a:rPr lang="en-US"/>
              <a:pPr/>
              <a:t>3</a:t>
            </a:fld>
            <a:r>
              <a:rPr lang="en-US" dirty="0"/>
              <a:t>##</a:t>
            </a:r>
          </a:p>
        </p:txBody>
      </p:sp>
      <p:sp>
        <p:nvSpPr>
          <p:cNvPr id="481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0973606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23D2F8-8966-4BD6-9C71-BC5C91F6B7AC}" type="slidenum">
              <a:rPr lang="en-US"/>
              <a:pPr/>
              <a:t>8</a:t>
            </a:fld>
            <a:r>
              <a:rPr lang="en-US" dirty="0"/>
              <a:t>##</a:t>
            </a:r>
          </a:p>
        </p:txBody>
      </p:sp>
      <p:sp>
        <p:nvSpPr>
          <p:cNvPr id="493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3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4839922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823D46-FE71-4750-A545-10D210E8D4D7}" type="slidenum">
              <a:rPr lang="en-US"/>
              <a:pPr/>
              <a:t>9</a:t>
            </a:fld>
            <a:r>
              <a:rPr lang="en-US" dirty="0"/>
              <a:t>##</a:t>
            </a:r>
          </a:p>
        </p:txBody>
      </p:sp>
      <p:sp>
        <p:nvSpPr>
          <p:cNvPr id="510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0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7719978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F96005-2DBD-46E6-85AE-8A3ACA76625A}" type="slidenum">
              <a:rPr lang="en-US"/>
              <a:pPr/>
              <a:t>14</a:t>
            </a:fld>
            <a:r>
              <a:rPr lang="en-US" dirty="0"/>
              <a:t>##</a:t>
            </a:r>
          </a:p>
        </p:txBody>
      </p:sp>
      <p:sp>
        <p:nvSpPr>
          <p:cNvPr id="516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6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4287315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FE61EF-9B86-4737-BB0F-33274236F929}" type="slidenum">
              <a:rPr lang="en-US"/>
              <a:pPr/>
              <a:t>25</a:t>
            </a:fld>
            <a:r>
              <a:rPr lang="en-US" dirty="0"/>
              <a:t>##</a:t>
            </a:r>
          </a:p>
        </p:txBody>
      </p:sp>
      <p:sp>
        <p:nvSpPr>
          <p:cNvPr id="518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8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7438398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FCAC81-0289-4C8C-889E-AD327AF4A76C}" type="slidenum">
              <a:rPr lang="en-US"/>
              <a:pPr/>
              <a:t>33</a:t>
            </a:fld>
            <a:r>
              <a:rPr lang="en-US" dirty="0"/>
              <a:t>##</a:t>
            </a:r>
          </a:p>
        </p:txBody>
      </p:sp>
      <p:sp>
        <p:nvSpPr>
          <p:cNvPr id="522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4263569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EB06EDD-DA58-4CEC-8FAE-477FD9274FA7}" type="slidenum">
              <a:rPr lang="en-US"/>
              <a:pPr/>
              <a:t>36</a:t>
            </a:fld>
            <a:r>
              <a:rPr lang="en-US" dirty="0"/>
              <a:t>##</a:t>
            </a:r>
          </a:p>
        </p:txBody>
      </p:sp>
      <p:sp>
        <p:nvSpPr>
          <p:cNvPr id="502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2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2019624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3369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61327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  <p:sldLayoutId id="2147483705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jpe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gi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jpe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3.png"/><Relationship Id="rId4" Type="http://schemas.openxmlformats.org/officeDocument/2006/relationships/image" Target="../media/image35.gif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library/w369ty8x.aspx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39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41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4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219200"/>
            <a:ext cx="8229600" cy="1524000"/>
          </a:xfrm>
        </p:spPr>
        <p:txBody>
          <a:bodyPr/>
          <a:lstStyle/>
          <a:p>
            <a:r>
              <a:rPr lang="en-US" sz="5100" dirty="0" smtClean="0"/>
              <a:t>Extension Methods, Lambda Expressions and LINQ</a:t>
            </a:r>
            <a:endParaRPr lang="en-US" sz="51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0148" y="2895600"/>
            <a:ext cx="8134350" cy="95488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/>
              <a:t>Extension Methods, Anonymous </a:t>
            </a:r>
            <a:r>
              <a:rPr lang="en-US" dirty="0" smtClean="0"/>
              <a:t>Types,</a:t>
            </a:r>
            <a:br>
              <a:rPr lang="en-US" dirty="0" smtClean="0"/>
            </a:br>
            <a:r>
              <a:rPr lang="en-US" dirty="0" smtClean="0"/>
              <a:t> Delegates, </a:t>
            </a:r>
            <a:r>
              <a:rPr lang="en-US" dirty="0"/>
              <a:t>Lambda </a:t>
            </a:r>
            <a:r>
              <a:rPr lang="en-US" dirty="0" smtClean="0"/>
              <a:t>Expressions, LINQ, Dynamic</a:t>
            </a:r>
            <a:endParaRPr lang="bg-BG" dirty="0"/>
          </a:p>
        </p:txBody>
      </p:sp>
      <p:pic>
        <p:nvPicPr>
          <p:cNvPr id="10" name="Picture 6" descr="http://www.3dwallpapers.in/images/wallpapers/3d%20smilies__2560x1600-972334.jpe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5638800" y="4572000"/>
            <a:ext cx="2924174" cy="1828051"/>
          </a:xfrm>
          <a:prstGeom prst="roundRect">
            <a:avLst>
              <a:gd name="adj" fmla="val 5157"/>
            </a:avLst>
          </a:prstGeom>
          <a:noFill/>
        </p:spPr>
      </p:pic>
      <p:pic>
        <p:nvPicPr>
          <p:cNvPr id="2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3773" y="4191000"/>
            <a:ext cx="1476780" cy="1611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5166844"/>
            <a:ext cx="4090987" cy="1225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58055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Anonymous Types</a:t>
            </a:r>
            <a:endParaRPr lang="bg-BG" dirty="0"/>
          </a:p>
        </p:txBody>
      </p:sp>
      <p:sp>
        <p:nvSpPr>
          <p:cNvPr id="5120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Anonymous types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Encapsulate a set of read-only properties and their value into a single object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No need to explicitly define a type </a:t>
            </a:r>
            <a:r>
              <a:rPr lang="en-US" dirty="0"/>
              <a:t>first</a:t>
            </a:r>
          </a:p>
          <a:p>
            <a:pPr>
              <a:lnSpc>
                <a:spcPct val="100000"/>
              </a:lnSpc>
            </a:pPr>
            <a:r>
              <a:rPr lang="en-US" dirty="0"/>
              <a:t>To define an anonymous type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Use of the new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var</a:t>
            </a:r>
            <a:r>
              <a:rPr lang="en-US" dirty="0"/>
              <a:t> keyword in conjunction with the object initialization </a:t>
            </a:r>
            <a:r>
              <a:rPr lang="en-US" dirty="0" smtClean="0"/>
              <a:t>syntax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49300" y="5410200"/>
            <a:ext cx="7480300" cy="55666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108000" bIns="108000">
            <a:spAutoFit/>
          </a:bodyPr>
          <a:lstStyle/>
          <a:p>
            <a:pPr marL="147600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point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new {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};</a:t>
            </a: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80282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Anonymous Types </a:t>
            </a:r>
            <a:r>
              <a:rPr lang="en-US" dirty="0" smtClean="0"/>
              <a:t>– Example</a:t>
            </a:r>
            <a:endParaRPr lang="bg-BG" dirty="0"/>
          </a:p>
        </p:txBody>
      </p:sp>
      <p:sp>
        <p:nvSpPr>
          <p:cNvPr id="513027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3357563"/>
            <a:ext cx="8496300" cy="32400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At compile time, the C# compiler will </a:t>
            </a:r>
            <a:r>
              <a:rPr lang="en-US" noProof="1"/>
              <a:t>autogenerate</a:t>
            </a:r>
            <a:r>
              <a:rPr lang="en-US" dirty="0"/>
              <a:t> </a:t>
            </a:r>
            <a:r>
              <a:rPr lang="en-US" dirty="0" smtClean="0"/>
              <a:t>an </a:t>
            </a:r>
            <a:r>
              <a:rPr lang="en-US" dirty="0"/>
              <a:t>uniquely named class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The class </a:t>
            </a:r>
            <a:r>
              <a:rPr lang="en-US" dirty="0"/>
              <a:t>name is not visible from C</a:t>
            </a:r>
            <a:r>
              <a:rPr lang="en-US" dirty="0" smtClean="0"/>
              <a:t>#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Using implicit </a:t>
            </a:r>
            <a:r>
              <a:rPr lang="en-US" dirty="0"/>
              <a:t>typing </a:t>
            </a:r>
            <a:r>
              <a:rPr lang="en-US" dirty="0" smtClean="0"/>
              <a:t>(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var</a:t>
            </a:r>
            <a:r>
              <a:rPr lang="en-US" dirty="0" smtClean="0"/>
              <a:t> keyword) is mandatory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13028" name="Rectangle 4"/>
          <p:cNvSpPr>
            <a:spLocks noChangeArrowheads="1"/>
          </p:cNvSpPr>
          <p:nvPr/>
        </p:nvSpPr>
        <p:spPr bwMode="auto">
          <a:xfrm>
            <a:off x="619126" y="1219200"/>
            <a:ext cx="7839074" cy="18620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rIns="108000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Use</a:t>
            </a:r>
            <a:r>
              <a:rPr lang="bg-BG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an anonymous type representing a car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myCar = </a:t>
            </a:r>
            <a:endParaRPr lang="en-US" sz="21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{ Color = "</a:t>
            </a: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Red</a:t>
            </a:r>
            <a:r>
              <a:rPr lang="bg-BG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", </a:t>
            </a: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Brand</a:t>
            </a:r>
            <a:r>
              <a:rPr lang="bg-BG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"</a:t>
            </a: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BMW</a:t>
            </a:r>
            <a:r>
              <a:rPr lang="bg-BG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", Speed = </a:t>
            </a: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180 </a:t>
            </a:r>
            <a:r>
              <a:rPr lang="bg-BG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};</a:t>
            </a:r>
            <a:endParaRPr lang="en-US" sz="21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Console.WriteLine("My car is a {0} {1}.",</a:t>
            </a:r>
            <a:endParaRPr lang="en-US" sz="21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myCar.Color, myCar.</a:t>
            </a: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Brand</a:t>
            </a:r>
            <a:r>
              <a:rPr lang="bg-BG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US" sz="21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32610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Anonymous Types </a:t>
            </a:r>
            <a:r>
              <a:rPr lang="en-US" dirty="0" smtClean="0"/>
              <a:t>– Properties</a:t>
            </a:r>
            <a:endParaRPr lang="bg-BG" dirty="0"/>
          </a:p>
        </p:txBody>
      </p:sp>
      <p:sp>
        <p:nvSpPr>
          <p:cNvPr id="5140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Anonymous types are reference types directly derived from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</a:rPr>
              <a:t>System.Object</a:t>
            </a:r>
            <a:endParaRPr lang="en-US" noProof="1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>
              <a:lnSpc>
                <a:spcPct val="100000"/>
              </a:lnSpc>
            </a:pPr>
            <a:r>
              <a:rPr lang="en-US" dirty="0" smtClean="0"/>
              <a:t>Have overridden </a:t>
            </a:r>
            <a:r>
              <a:rPr lang="en-US" dirty="0"/>
              <a:t>version of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Equals()</a:t>
            </a:r>
            <a:r>
              <a:rPr lang="en-US" dirty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GetHashCode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()</a:t>
            </a:r>
            <a:r>
              <a:rPr lang="en-US" dirty="0" smtClean="0"/>
              <a:t>, </a:t>
            </a:r>
            <a:r>
              <a:rPr lang="en-US" dirty="0"/>
              <a:t>and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ToString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()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dirty="0" smtClean="0"/>
              <a:t>Do not have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==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!=</a:t>
            </a:r>
            <a:r>
              <a:rPr lang="en-US" dirty="0" smtClean="0"/>
              <a:t> operators overloaded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49300" y="4114800"/>
            <a:ext cx="7480300" cy="16606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 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new {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};</a:t>
            </a: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q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new {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};</a:t>
            </a: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Console.WriteLine(p == q); // false</a:t>
            </a: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Console.WriteLine(p.Equals(q)); // true</a:t>
            </a:r>
          </a:p>
        </p:txBody>
      </p:sp>
    </p:spTree>
    <p:extLst>
      <p:ext uri="{BB962C8B-B14F-4D97-AF65-F5344CB8AC3E}">
        <p14:creationId xmlns:p14="http://schemas.microsoft.com/office/powerpoint/2010/main" val="39748846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 of Anonymous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define and use arrays of anonymous types through the following syntax: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49300" y="2443009"/>
            <a:ext cx="7480300" cy="322317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arr = new[] { new { X = 3, Y = 5 },</a:t>
            </a: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new { X = 1, Y = 2 }, new { X = 0, Y = 7 } };</a:t>
            </a: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 (var item in arr)</a:t>
            </a: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Console.WriteLine("({0}, {1})",</a:t>
            </a: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item.X, item.Y);</a:t>
            </a: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601057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1447800"/>
            <a:ext cx="7467600" cy="685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4800" dirty="0"/>
              <a:t>Anonymous Types</a:t>
            </a:r>
            <a:endParaRPr lang="bg-BG" sz="48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838200" y="2250280"/>
            <a:ext cx="7467600" cy="569120"/>
          </a:xfrm>
        </p:spPr>
        <p:txBody>
          <a:bodyPr/>
          <a:lstStyle/>
          <a:p>
            <a:r>
              <a:rPr dirty="0" smtClean="0"/>
              <a:t>Live Demo</a:t>
            </a:r>
            <a:endParaRPr lang="bg-BG" dirty="0"/>
          </a:p>
        </p:txBody>
      </p:sp>
      <p:pic>
        <p:nvPicPr>
          <p:cNvPr id="16388" name="Picture 4" descr="http://traction.untergrund.net/common/img/screenshot/pouet/17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4600" y="3048000"/>
            <a:ext cx="4114800" cy="3086100"/>
          </a:xfrm>
          <a:prstGeom prst="roundRect">
            <a:avLst>
              <a:gd name="adj" fmla="val 3927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42271057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7800" y="1066800"/>
            <a:ext cx="6248400" cy="1447800"/>
          </a:xfrm>
        </p:spPr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Delegates in .NET Framework</a:t>
            </a:r>
            <a:endParaRPr lang="en-US" dirty="0"/>
          </a:p>
        </p:txBody>
      </p:sp>
      <p:pic>
        <p:nvPicPr>
          <p:cNvPr id="52229" name="Picture 5" descr="C:\Trash\delegates.pn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1182688" y="2912207"/>
            <a:ext cx="6589712" cy="2757610"/>
          </a:xfrm>
          <a:prstGeom prst="roundRect">
            <a:avLst>
              <a:gd name="adj" fmla="val 3925"/>
            </a:avLst>
          </a:prstGeom>
          <a:noFill/>
          <a:effectLst>
            <a:softEdge rad="63500"/>
          </a:effectLst>
        </p:spPr>
      </p:pic>
      <p:pic>
        <p:nvPicPr>
          <p:cNvPr id="52231" name="Picture 7" descr="C:\Trash\ms.net-transparent.pn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838200" y="4038600"/>
            <a:ext cx="7294346" cy="2144587"/>
          </a:xfrm>
          <a:prstGeom prst="roundRect">
            <a:avLst>
              <a:gd name="adj" fmla="val 5648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186658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What are Delegates?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Delegates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are special .NET types that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hold a method reference</a:t>
            </a:r>
          </a:p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Describe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signature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of given method</a:t>
            </a: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Number and types of the parameters</a:t>
            </a: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The return type</a:t>
            </a:r>
            <a:endParaRPr lang="bg-BG" dirty="0" smtClean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Their "values" are methods</a:t>
            </a: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These methods match their signature (parameters and return types)</a:t>
            </a:r>
          </a:p>
          <a:p>
            <a:pPr marL="282575" lvl="1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Delegates are reference types</a:t>
            </a:r>
            <a:endParaRPr lang="en-US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696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What are Delegates?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Delegates are roughly similar to function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pointers in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and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C++</a:t>
            </a: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Strongly-typed pointer (reference) to a method</a:t>
            </a: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Pointer (address) to a callback function</a:t>
            </a:r>
          </a:p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Can point to static and instance methods</a:t>
            </a:r>
          </a:p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Can point to a sequence of multiple methods</a:t>
            </a: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Known as multicast delegates</a:t>
            </a:r>
          </a:p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Used to perform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callback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invocations</a:t>
            </a:r>
          </a:p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Implement the "publish-subscribe" model</a:t>
            </a:r>
            <a:endParaRPr lang="en-US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833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Delegates –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49153" name="Rectangle 1"/>
          <p:cNvSpPr>
            <a:spLocks noChangeArrowheads="1"/>
          </p:cNvSpPr>
          <p:nvPr/>
        </p:nvSpPr>
        <p:spPr bwMode="auto">
          <a:xfrm>
            <a:off x="642938" y="1050617"/>
            <a:ext cx="7815262" cy="535018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R="0" lvl="0" defTabSz="914400" eaLnBrk="0" latinLnBrk="0" hangingPunct="0">
              <a:lnSpc>
                <a:spcPts val="22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// Declaration of a delegate</a:t>
            </a:r>
          </a:p>
          <a:p>
            <a:pPr marR="0" lvl="0" defTabSz="914400" eaLnBrk="0" latinLnBrk="0" hangingPunct="0">
              <a:lnSpc>
                <a:spcPts val="22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public delegate void SimpleDelegate(string param);</a:t>
            </a:r>
          </a:p>
          <a:p>
            <a:pPr marR="0" lvl="0" defTabSz="914400" eaLnBrk="0" latinLnBrk="0" hangingPunct="0">
              <a:lnSpc>
                <a:spcPts val="22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public class DelegatesExample</a:t>
            </a:r>
          </a:p>
          <a:p>
            <a:pPr marR="0" lvl="0" defTabSz="914400" eaLnBrk="0" latinLnBrk="0" hangingPunct="0">
              <a:lnSpc>
                <a:spcPts val="22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</a:p>
          <a:p>
            <a:pPr marR="0" lvl="0" defTabSz="914400" eaLnBrk="0" latinLnBrk="0" hangingPunct="0">
              <a:lnSpc>
                <a:spcPts val="22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static void TestMethod(string param)</a:t>
            </a:r>
          </a:p>
          <a:p>
            <a:pPr marR="0" lvl="0" defTabSz="914400" eaLnBrk="0" latinLnBrk="0" hangingPunct="0">
              <a:lnSpc>
                <a:spcPts val="22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{</a:t>
            </a:r>
          </a:p>
          <a:p>
            <a:pPr marR="0" lvl="0" defTabSz="914400" eaLnBrk="0" latinLnBrk="0" hangingPunct="0">
              <a:lnSpc>
                <a:spcPts val="22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Console.WriteLine("I was called by a delegate.");</a:t>
            </a:r>
          </a:p>
          <a:p>
            <a:pPr marR="0" lvl="0" defTabSz="914400" eaLnBrk="0" latinLnBrk="0" hangingPunct="0">
              <a:lnSpc>
                <a:spcPts val="22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Console.WriteLine("I got parameter: {0}.", param);</a:t>
            </a:r>
          </a:p>
          <a:p>
            <a:pPr marR="0" lvl="0" defTabSz="914400" eaLnBrk="0" latinLnBrk="0" hangingPunct="0">
              <a:lnSpc>
                <a:spcPts val="22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}</a:t>
            </a:r>
          </a:p>
          <a:p>
            <a:pPr marR="0" lvl="0" defTabSz="914400" eaLnBrk="0" latinLnBrk="0" hangingPunct="0">
              <a:lnSpc>
                <a:spcPts val="22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static void Main()</a:t>
            </a:r>
          </a:p>
          <a:p>
            <a:pPr marR="0" lvl="0" defTabSz="914400" eaLnBrk="0" latinLnBrk="0" hangingPunct="0">
              <a:lnSpc>
                <a:spcPts val="22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{</a:t>
            </a:r>
          </a:p>
          <a:p>
            <a:pPr marR="0" lvl="0" defTabSz="914400" eaLnBrk="0" latinLnBrk="0" hangingPunct="0">
              <a:lnSpc>
                <a:spcPts val="22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// Instantiate the delegate</a:t>
            </a:r>
          </a:p>
          <a:p>
            <a:pPr marR="0" lvl="0" defTabSz="914400" eaLnBrk="0" latinLnBrk="0" hangingPunct="0">
              <a:lnSpc>
                <a:spcPts val="22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SimpleDelegate d = new SimpleDelegate(TestMethod);</a:t>
            </a:r>
          </a:p>
          <a:p>
            <a:pPr marR="0" lvl="0" defTabSz="914400" eaLnBrk="0" latinLnBrk="0" hangingPunct="0">
              <a:lnSpc>
                <a:spcPts val="22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// Invocation of the method, pointed by delegate</a:t>
            </a:r>
          </a:p>
          <a:p>
            <a:pPr marR="0" lvl="0" defTabSz="914400" eaLnBrk="0" latinLnBrk="0" hangingPunct="0">
              <a:lnSpc>
                <a:spcPts val="22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d("test");</a:t>
            </a:r>
          </a:p>
          <a:p>
            <a:pPr marR="0" lvl="0" defTabSz="914400" eaLnBrk="0" latinLnBrk="0" hangingPunct="0">
              <a:lnSpc>
                <a:spcPts val="22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}</a:t>
            </a:r>
          </a:p>
          <a:p>
            <a:pPr marR="0" lvl="0" defTabSz="914400" eaLnBrk="0" latinLnBrk="0" hangingPunct="0">
              <a:lnSpc>
                <a:spcPts val="22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  <a:endParaRPr lang="bg-BG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47791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4724400"/>
            <a:ext cx="4343400" cy="762000"/>
          </a:xfrm>
        </p:spPr>
        <p:txBody>
          <a:bodyPr/>
          <a:lstStyle/>
          <a:p>
            <a:pPr algn="ctr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Simple Delegate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76600" y="5486400"/>
            <a:ext cx="2667000" cy="609600"/>
          </a:xfrm>
        </p:spPr>
        <p:txBody>
          <a:bodyPr/>
          <a:lstStyle/>
          <a:p>
            <a:pPr marL="0" lvl="1" indent="0" algn="ctr">
              <a:buNone/>
            </a:pPr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48129" name="Picture 1" descr="C:\Trash\more-delegates.net.pn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819150" y="1586753"/>
            <a:ext cx="7486650" cy="2730426"/>
          </a:xfrm>
          <a:prstGeom prst="roundRect">
            <a:avLst>
              <a:gd name="adj" fmla="val 6631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1266473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524000"/>
            <a:ext cx="8686800" cy="5791200"/>
          </a:xfrm>
        </p:spPr>
        <p:txBody>
          <a:bodyPr/>
          <a:lstStyle/>
          <a:p>
            <a:pPr marL="444500" indent="-444500" defTabSz="895350">
              <a:lnSpc>
                <a:spcPts val="3600"/>
              </a:lnSpc>
              <a:buFontTx/>
              <a:buAutoNum type="arabicPeriod"/>
              <a:tabLst/>
            </a:pPr>
            <a:r>
              <a:rPr lang="en-US" dirty="0" smtClean="0"/>
              <a:t>Extension Methods</a:t>
            </a:r>
            <a:endParaRPr lang="en-US" dirty="0"/>
          </a:p>
          <a:p>
            <a:pPr marL="444500" indent="-444500" defTabSz="895350">
              <a:lnSpc>
                <a:spcPts val="3600"/>
              </a:lnSpc>
              <a:buFontTx/>
              <a:buAutoNum type="arabicPeriod"/>
              <a:tabLst/>
            </a:pPr>
            <a:r>
              <a:rPr lang="en-US" dirty="0" smtClean="0"/>
              <a:t>Anonymous Types</a:t>
            </a:r>
            <a:r>
              <a:rPr lang="bg-BG" dirty="0" smtClean="0"/>
              <a:t> </a:t>
            </a:r>
            <a:endParaRPr lang="en-US" dirty="0" smtClean="0"/>
          </a:p>
          <a:p>
            <a:pPr marL="444500" indent="-444500" defTabSz="895350">
              <a:lnSpc>
                <a:spcPts val="3600"/>
              </a:lnSpc>
              <a:buFontTx/>
              <a:buAutoNum type="arabicPeriod"/>
              <a:tabLst/>
            </a:pPr>
            <a:r>
              <a:rPr lang="en-US" dirty="0" smtClean="0"/>
              <a:t>Delegates</a:t>
            </a:r>
          </a:p>
          <a:p>
            <a:pPr marL="444500" indent="-444500" defTabSz="895350">
              <a:lnSpc>
                <a:spcPts val="3600"/>
              </a:lnSpc>
              <a:buFontTx/>
              <a:buAutoNum type="arabicPeriod"/>
              <a:tabLst/>
            </a:pPr>
            <a:r>
              <a:rPr lang="en-US" dirty="0" smtClean="0"/>
              <a:t>Lambda Expressions</a:t>
            </a:r>
          </a:p>
          <a:p>
            <a:pPr marL="444500" indent="-444500" defTabSz="895350">
              <a:lnSpc>
                <a:spcPts val="3600"/>
              </a:lnSpc>
              <a:buFontTx/>
              <a:buAutoNum type="arabicPeriod"/>
              <a:tabLst/>
            </a:pPr>
            <a:r>
              <a:rPr lang="en-US" dirty="0" smtClean="0"/>
              <a:t>LINQ Queries</a:t>
            </a:r>
          </a:p>
          <a:p>
            <a:pPr marL="444500" indent="-444500" defTabSz="895350">
              <a:lnSpc>
                <a:spcPts val="3600"/>
              </a:lnSpc>
              <a:buFontTx/>
              <a:buAutoNum type="arabicPeriod"/>
              <a:tabLst/>
            </a:pPr>
            <a:r>
              <a:rPr lang="en-US" dirty="0" smtClean="0"/>
              <a:t>Dynamic type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19"/>
          <a:stretch/>
        </p:blipFill>
        <p:spPr>
          <a:xfrm>
            <a:off x="4715436" y="2057400"/>
            <a:ext cx="4064001" cy="2983380"/>
          </a:xfrm>
          <a:prstGeom prst="roundRect">
            <a:avLst>
              <a:gd name="adj" fmla="val 7447"/>
            </a:avLst>
          </a:prstGeom>
        </p:spPr>
      </p:pic>
    </p:spTree>
    <p:extLst>
      <p:ext uri="{BB962C8B-B14F-4D97-AF65-F5344CB8AC3E}">
        <p14:creationId xmlns:p14="http://schemas.microsoft.com/office/powerpoint/2010/main" val="26067196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Generic and Multicast Delegates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66900"/>
            <a:ext cx="8686800" cy="5791200"/>
          </a:xfrm>
        </p:spPr>
        <p:txBody>
          <a:bodyPr/>
          <a:lstStyle/>
          <a:p>
            <a:r>
              <a:rPr lang="en-US" dirty="0" smtClean="0"/>
              <a:t>A delegate can be generic:</a:t>
            </a:r>
          </a:p>
          <a:p>
            <a:endParaRPr lang="en-US" dirty="0" smtClean="0"/>
          </a:p>
          <a:p>
            <a:pPr>
              <a:spcBef>
                <a:spcPts val="0"/>
              </a:spcBef>
            </a:pPr>
            <a:r>
              <a:rPr lang="en-US" dirty="0" smtClean="0"/>
              <a:t>Using a generic delegate:</a:t>
            </a:r>
          </a:p>
          <a:p>
            <a:pPr lvl="1">
              <a:spcBef>
                <a:spcPts val="0"/>
              </a:spcBef>
            </a:pPr>
            <a:endParaRPr lang="en-US" dirty="0"/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n-US" dirty="0" smtClean="0"/>
          </a:p>
          <a:p>
            <a:pPr lvl="1">
              <a:spcBef>
                <a:spcPts val="0"/>
              </a:spcBef>
            </a:pPr>
            <a:r>
              <a:rPr lang="en-US" dirty="0" smtClean="0"/>
              <a:t>The above can simplified as follows:</a:t>
            </a:r>
          </a:p>
          <a:p>
            <a:pPr lvl="1">
              <a:spcBef>
                <a:spcPts val="0"/>
              </a:spcBef>
            </a:pPr>
            <a:endParaRPr lang="en-US" dirty="0"/>
          </a:p>
          <a:p>
            <a:pPr lvl="1">
              <a:spcBef>
                <a:spcPts val="0"/>
              </a:spcBef>
            </a:pPr>
            <a:r>
              <a:rPr lang="en-US" dirty="0" smtClean="0"/>
              <a:t>Delegates are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multicast</a:t>
            </a:r>
            <a:r>
              <a:rPr lang="en-US" dirty="0" smtClean="0"/>
              <a:t> (can hold multiple methods), assigned through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+=</a:t>
            </a:r>
            <a:r>
              <a:rPr lang="en-US" dirty="0" smtClean="0"/>
              <a:t> operator:</a:t>
            </a:r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73730" name="Rectangle 2"/>
          <p:cNvSpPr>
            <a:spLocks noChangeArrowheads="1"/>
          </p:cNvSpPr>
          <p:nvPr/>
        </p:nvSpPr>
        <p:spPr bwMode="auto">
          <a:xfrm>
            <a:off x="685801" y="1587704"/>
            <a:ext cx="77724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 eaLnBrk="0" hangingPunct="0">
              <a:lnSpc>
                <a:spcPct val="11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public delegate void SomeDelegate&lt;T&gt;(T item);</a:t>
            </a:r>
          </a:p>
        </p:txBody>
      </p:sp>
      <p:sp>
        <p:nvSpPr>
          <p:cNvPr id="73731" name="Rectangle 3"/>
          <p:cNvSpPr>
            <a:spLocks noChangeArrowheads="1"/>
          </p:cNvSpPr>
          <p:nvPr/>
        </p:nvSpPr>
        <p:spPr bwMode="auto">
          <a:xfrm>
            <a:off x="685800" y="4395850"/>
            <a:ext cx="7772400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SomeDelegate&lt;int&gt; d = Notify; </a:t>
            </a:r>
            <a:endParaRPr lang="bg-BG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685800" y="2848100"/>
            <a:ext cx="7772400" cy="76944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 eaLnBrk="0" hangingPunct="0">
              <a:lnSpc>
                <a:spcPct val="11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public static void Notify(int i) { … } </a:t>
            </a:r>
          </a:p>
          <a:p>
            <a:pPr marL="0" indent="0" eaLnBrk="0" hangingPunct="0">
              <a:lnSpc>
                <a:spcPct val="11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SomeDelegate&lt;int&gt; d = new SomeDelegate&lt;int&gt;(Notify); 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685800" y="6036418"/>
            <a:ext cx="7772400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 += Notify; </a:t>
            </a:r>
            <a:endParaRPr lang="bg-BG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920852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4200" y="152400"/>
            <a:ext cx="5791200" cy="914400"/>
          </a:xfrm>
        </p:spPr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Anonymous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Anonymous methods </a:t>
            </a:r>
            <a:r>
              <a:rPr lang="en-US" sz="3000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are methods without name</a:t>
            </a: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Can take parameters and return values</a:t>
            </a: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Declared through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delegate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keyword</a:t>
            </a:r>
            <a:endParaRPr lang="bg-BG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79874" name="Rectangle 2"/>
          <p:cNvSpPr>
            <a:spLocks noChangeArrowheads="1"/>
          </p:cNvSpPr>
          <p:nvPr/>
        </p:nvSpPr>
        <p:spPr bwMode="auto">
          <a:xfrm>
            <a:off x="696913" y="3124200"/>
            <a:ext cx="7761288" cy="323780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class SomeClass</a:t>
            </a:r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delegate void SomeDelegate(string str);</a:t>
            </a:r>
          </a:p>
          <a:p>
            <a:pPr marL="0" indent="0"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static void Main()</a:t>
            </a:r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{</a:t>
            </a:r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SomeDelegate d = </a:t>
            </a:r>
            <a:r>
              <a:rPr lang="en-US" sz="1800" b="1" noProof="1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delegate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(string str)</a:t>
            </a:r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{</a:t>
            </a:r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MessageBox.Show(str);</a:t>
            </a:r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};</a:t>
            </a:r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d("Hello");</a:t>
            </a:r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}</a:t>
            </a:r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						</a:t>
            </a:r>
            <a:endParaRPr lang="bg-BG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983672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Multicast Delegates –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49153" name="Rectangle 1"/>
          <p:cNvSpPr>
            <a:spLocks noChangeArrowheads="1"/>
          </p:cNvSpPr>
          <p:nvPr/>
        </p:nvSpPr>
        <p:spPr bwMode="auto">
          <a:xfrm>
            <a:off x="685800" y="974827"/>
            <a:ext cx="7772400" cy="54784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0"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delegate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int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StringDelegate&lt;T&gt;(T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value); </a:t>
            </a:r>
          </a:p>
          <a:p>
            <a:pPr lvl="0" eaLnBrk="0" hangingPunct="0">
              <a:lnSpc>
                <a:spcPts val="22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public class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MultiDelegates</a:t>
            </a:r>
          </a:p>
          <a:p>
            <a:pPr lvl="0"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</a:p>
          <a:p>
            <a:pPr lvl="0" eaLnBrk="0" hangingPunct="0">
              <a:lnSpc>
                <a:spcPts val="1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static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int PrintString(string str)</a:t>
            </a:r>
          </a:p>
          <a:p>
            <a:pPr lvl="0"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{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lvl="0"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Console.WriteLine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("Str: {0}", str);</a:t>
            </a:r>
          </a:p>
          <a:p>
            <a:pPr lvl="0"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return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1;</a:t>
            </a:r>
          </a:p>
          <a:p>
            <a:pPr lvl="0" eaLnBrk="0" hangingPunct="0">
              <a:lnSpc>
                <a:spcPts val="1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}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lvl="0" eaLnBrk="0" hangingPunct="0">
              <a:lnSpc>
                <a:spcPts val="22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int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PrintStringLength(string value)</a:t>
            </a:r>
          </a:p>
          <a:p>
            <a:pPr lvl="0"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{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lvl="0" eaLnBrk="0" hangingPunct="0">
              <a:lnSpc>
                <a:spcPts val="1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Console.WriteLine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("Length: {0}", value.Length);</a:t>
            </a:r>
          </a:p>
          <a:p>
            <a:pPr lvl="0"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return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2;</a:t>
            </a:r>
          </a:p>
          <a:p>
            <a:pPr lvl="0" eaLnBrk="0" hangingPunct="0">
              <a:lnSpc>
                <a:spcPts val="1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}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lvl="0" eaLnBrk="0" hangingPunct="0">
              <a:lnSpc>
                <a:spcPts val="22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public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static void Main()</a:t>
            </a:r>
          </a:p>
          <a:p>
            <a:pPr lvl="0"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{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lvl="0" eaLnBrk="0" hangingPunct="0">
              <a:lnSpc>
                <a:spcPts val="1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StringDelegate&lt;string&gt;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 = MultiDelegates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.PrintString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;</a:t>
            </a:r>
          </a:p>
          <a:p>
            <a:pPr lvl="0"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d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+= new MultiDelegates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().PrintStringLength;</a:t>
            </a:r>
          </a:p>
          <a:p>
            <a:pPr lvl="0"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int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result = d("some string value");</a:t>
            </a:r>
          </a:p>
          <a:p>
            <a:pPr lvl="0"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Console.WriteLine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("Returned result: {0}", result);</a:t>
            </a:r>
          </a:p>
          <a:p>
            <a:pPr lvl="0" eaLnBrk="0" hangingPunct="0">
              <a:lnSpc>
                <a:spcPts val="1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}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lvl="0" eaLnBrk="0" hangingPunct="0">
              <a:lnSpc>
                <a:spcPts val="1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  <a:endParaRPr lang="bg-BG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704872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4200" y="152400"/>
            <a:ext cx="5791200" cy="914400"/>
          </a:xfrm>
        </p:spPr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Predefined Delegates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r>
              <a:rPr lang="en-US" sz="3000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Predefined delegates in .NET:</a:t>
            </a:r>
          </a:p>
          <a:p>
            <a:pPr lvl="1"/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Action&lt;T1, T2, T3&gt; </a:t>
            </a:r>
            <a:r>
              <a:rPr lang="en-US" sz="2800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- generic predefined void delegate</a:t>
            </a:r>
          </a:p>
          <a:p>
            <a:pPr lvl="1"/>
            <a:r>
              <a:rPr lang="en-US" sz="2800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Func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&lt;T1, T2, </a:t>
            </a:r>
            <a:r>
              <a:rPr lang="en-US" sz="2800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TResult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&gt; </a:t>
            </a:r>
            <a:r>
              <a:rPr lang="en-US" sz="2800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- generic predefined </a:t>
            </a:r>
            <a:r>
              <a:rPr lang="en-US" sz="2800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delegate with return value of type </a:t>
            </a:r>
            <a:r>
              <a:rPr lang="en-US" sz="2800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Tresult</a:t>
            </a:r>
            <a:endParaRPr lang="en-US" sz="2800" dirty="0" smtClean="0">
              <a:solidFill>
                <a:schemeClr val="accent6">
                  <a:lumMod val="20000"/>
                  <a:lumOff val="80000"/>
                </a:schemeClr>
              </a:solidFill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lvl="1"/>
            <a:r>
              <a:rPr lang="en-US" sz="2800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Both have quite a lot of overloads</a:t>
            </a:r>
            <a:endParaRPr lang="en-US" sz="2800" dirty="0">
              <a:solidFill>
                <a:schemeClr val="accent6">
                  <a:lumMod val="20000"/>
                  <a:lumOff val="80000"/>
                </a:schemeClr>
              </a:solidFill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79874" name="Rectangle 2"/>
          <p:cNvSpPr>
            <a:spLocks noChangeArrowheads="1"/>
          </p:cNvSpPr>
          <p:nvPr/>
        </p:nvSpPr>
        <p:spPr bwMode="auto">
          <a:xfrm>
            <a:off x="605118" y="4419600"/>
            <a:ext cx="7761288" cy="13388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Func&lt;string, int&gt; predefinedIntParse =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int.Parse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int number = predefinedIntParse("50");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Action&lt;object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&gt; predefinedAction =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Console.WriteLine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predefinedAction(1000);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	</a:t>
            </a:r>
            <a:endParaRPr lang="bg-BG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794090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5029200"/>
            <a:ext cx="6477000" cy="762000"/>
          </a:xfrm>
        </p:spPr>
        <p:txBody>
          <a:bodyPr/>
          <a:lstStyle/>
          <a:p>
            <a:pPr algn="ctr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Multicast Generic Delegate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76600" y="5791200"/>
            <a:ext cx="2667000" cy="609600"/>
          </a:xfrm>
        </p:spPr>
        <p:txBody>
          <a:bodyPr/>
          <a:lstStyle/>
          <a:p>
            <a:pPr marL="0" lvl="1" indent="0" algn="ctr">
              <a:buNone/>
            </a:pPr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6" name="Picture 2" descr="http://www.libraifa.com/images/callbac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4080" y="1295400"/>
            <a:ext cx="4459008" cy="3263296"/>
          </a:xfrm>
          <a:prstGeom prst="roundRect">
            <a:avLst>
              <a:gd name="adj" fmla="val 1323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4543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0600" y="4800600"/>
            <a:ext cx="6096000" cy="685800"/>
          </a:xfrm>
        </p:spPr>
        <p:txBody>
          <a:bodyPr/>
          <a:lstStyle/>
          <a:p>
            <a:pPr marL="838200" indent="-838200">
              <a:lnSpc>
                <a:spcPct val="110000"/>
              </a:lnSpc>
            </a:pPr>
            <a:r>
              <a:rPr lang="en-US" dirty="0"/>
              <a:t>Lambda Expressions</a:t>
            </a:r>
            <a:endParaRPr lang="bg-BG" dirty="0"/>
          </a:p>
        </p:txBody>
      </p:sp>
      <p:pic>
        <p:nvPicPr>
          <p:cNvPr id="14338" name="Picture 2" descr="http://www1.istockphoto.com/file_thumbview_approve/1970243/2/istockphoto_1970243_mathematic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81400" y="969243"/>
            <a:ext cx="4610100" cy="306935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537413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Expressions</a:t>
            </a:r>
            <a:endParaRPr lang="bg-BG" dirty="0"/>
          </a:p>
        </p:txBody>
      </p:sp>
      <p:sp>
        <p:nvSpPr>
          <p:cNvPr id="519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A lambda expression is an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anonymous function </a:t>
            </a:r>
            <a:r>
              <a:rPr lang="en-US" sz="3000" dirty="0" smtClean="0"/>
              <a:t>containing expressions and statements</a:t>
            </a:r>
            <a:endParaRPr lang="en-US" sz="3000" dirty="0"/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Used to create delegates or expression tree types</a:t>
            </a:r>
            <a:endParaRPr lang="en-US" sz="2800" dirty="0"/>
          </a:p>
          <a:p>
            <a:pPr>
              <a:lnSpc>
                <a:spcPct val="100000"/>
              </a:lnSpc>
            </a:pPr>
            <a:r>
              <a:rPr lang="en-US" sz="3000" dirty="0" smtClean="0"/>
              <a:t>Lambda expressions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Use the lambda operator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</a:rPr>
              <a:t>=&gt;</a:t>
            </a:r>
          </a:p>
          <a:p>
            <a:pPr lvl="2">
              <a:lnSpc>
                <a:spcPct val="100000"/>
              </a:lnSpc>
            </a:pPr>
            <a:r>
              <a:rPr lang="en-US" sz="2600" dirty="0" smtClean="0"/>
              <a:t>Read as "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goes to</a:t>
            </a:r>
            <a:r>
              <a:rPr lang="en-US" sz="2600" dirty="0" smtClean="0"/>
              <a:t>"</a:t>
            </a:r>
            <a:endParaRPr lang="en-US" sz="2600" dirty="0"/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The left side specifies the input parameters</a:t>
            </a:r>
            <a:endParaRPr lang="en-US" sz="2800" dirty="0"/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The right side holds the expression or statement  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8476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/>
              <a:t>Lambda Expressions </a:t>
            </a:r>
            <a:r>
              <a:rPr lang="en-US" dirty="0" smtClean="0"/>
              <a:t>– Examples</a:t>
            </a:r>
            <a:endParaRPr lang="bg-BG" dirty="0"/>
          </a:p>
        </p:txBody>
      </p:sp>
      <p:sp>
        <p:nvSpPr>
          <p:cNvPr id="520195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219200"/>
            <a:ext cx="8496300" cy="1143000"/>
          </a:xfrm>
        </p:spPr>
        <p:txBody>
          <a:bodyPr/>
          <a:lstStyle/>
          <a:p>
            <a:r>
              <a:rPr lang="en-US" dirty="0" smtClean="0"/>
              <a:t>Usually used with collection extension methods like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FindAll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()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RemoveAll()</a:t>
            </a: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520197" name="Rectangle 5"/>
          <p:cNvSpPr>
            <a:spLocks noChangeArrowheads="1"/>
          </p:cNvSpPr>
          <p:nvPr/>
        </p:nvSpPr>
        <p:spPr bwMode="auto">
          <a:xfrm>
            <a:off x="695326" y="2508171"/>
            <a:ext cx="7762874" cy="38164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List&lt;int&gt; list = new List&lt;int&gt;() { 1, 2, 3, 4 };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List&lt;int&gt; evenNumbers = 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list.FindAll(x =&gt; (x % 2) == 0);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 (var num in evenNumbers)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Console.Write("{0} ", num);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2 4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list.RemoveAll(x =&gt; x &gt; 3); // 1 2 3</a:t>
            </a:r>
          </a:p>
        </p:txBody>
      </p:sp>
    </p:spTree>
    <p:extLst>
      <p:ext uri="{BB962C8B-B14F-4D97-AF65-F5344CB8AC3E}">
        <p14:creationId xmlns:p14="http://schemas.microsoft.com/office/powerpoint/2010/main" val="3169184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 smtClean="0"/>
              <a:t>Sorting with Lambda Expression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95326" y="1447086"/>
            <a:ext cx="7762874" cy="480131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pets = new Pet[]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new Pet { Name="Sharo", Age=8 }, 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new Pet { Name="Rex", Age=4 },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new Pet { Name="Strela", Age=1 },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new Pet { Name="Bora", Age=3 }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};</a:t>
            </a:r>
          </a:p>
          <a:p>
            <a:pPr eaLnBrk="0" hangingPunct="0">
              <a:lnSpc>
                <a:spcPct val="10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sortedPets = pets.OrderBy(pet =&gt; pet.Age);</a:t>
            </a:r>
          </a:p>
          <a:p>
            <a:pPr eaLnBrk="0" hangingPunct="0">
              <a:lnSpc>
                <a:spcPct val="10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 (Pet pet in sortedPets)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Console.WriteLine("{0} -&gt; {1}",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pet.Name, pet.Age);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95352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</a:t>
            </a:r>
            <a:r>
              <a:rPr lang="en-US" dirty="0" smtClean="0"/>
              <a:t>Code Expressions</a:t>
            </a:r>
            <a:endParaRPr lang="bg-BG" dirty="0"/>
          </a:p>
        </p:txBody>
      </p:sp>
      <p:sp>
        <p:nvSpPr>
          <p:cNvPr id="52941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91200"/>
          </a:xfrm>
          <a:noFill/>
          <a:ln/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dirty="0" smtClean="0"/>
              <a:t>Lambda code expressions: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529412" name="Rectangle 4"/>
          <p:cNvSpPr>
            <a:spLocks noChangeArrowheads="1"/>
          </p:cNvSpPr>
          <p:nvPr/>
        </p:nvSpPr>
        <p:spPr bwMode="auto">
          <a:xfrm>
            <a:off x="539750" y="1752600"/>
            <a:ext cx="8064500" cy="44935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List&lt;int&gt; list = new List&lt;int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&gt;()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20, 1, 4, 8, 9, 44 };</a:t>
            </a: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P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rocess each argument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with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code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statements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List&lt;int&gt; evenNumbers = list.FindAll((i) =&gt;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Console.WriteLine("value of i is: {0}", i);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(i % 2) == 0; 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});</a:t>
            </a: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Console.WriteLine("Here are your even numbers:");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 (int even in evenNumbers)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Console.Write("{0}\t", even);</a:t>
            </a:r>
          </a:p>
        </p:txBody>
      </p:sp>
    </p:spTree>
    <p:extLst>
      <p:ext uri="{BB962C8B-B14F-4D97-AF65-F5344CB8AC3E}">
        <p14:creationId xmlns:p14="http://schemas.microsoft.com/office/powerpoint/2010/main" val="12916723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2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4953000"/>
            <a:ext cx="8229600" cy="685800"/>
          </a:xfrm>
        </p:spPr>
        <p:txBody>
          <a:bodyPr/>
          <a:lstStyle/>
          <a:p>
            <a:pPr marL="838200" indent="-838200">
              <a:lnSpc>
                <a:spcPct val="110000"/>
              </a:lnSpc>
            </a:pPr>
            <a:r>
              <a:rPr lang="en-US" dirty="0"/>
              <a:t>Extension Methods</a:t>
            </a:r>
            <a:endParaRPr lang="bg-BG" dirty="0"/>
          </a:p>
        </p:txBody>
      </p:sp>
      <p:pic>
        <p:nvPicPr>
          <p:cNvPr id="48130" name="Picture 2" descr="http://www.sterlingspring.com/images/extension/extension_springs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21389983">
            <a:off x="3429000" y="1132964"/>
            <a:ext cx="2258206" cy="2971800"/>
          </a:xfrm>
          <a:prstGeom prst="roundRect">
            <a:avLst>
              <a:gd name="adj" fmla="val 5641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469568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 smtClean="0"/>
              <a:t>Delegates Holding</a:t>
            </a:r>
            <a:br>
              <a:rPr lang="en-US" dirty="0" smtClean="0"/>
            </a:br>
            <a:r>
              <a:rPr lang="en-US" dirty="0" smtClean="0"/>
              <a:t>Lambda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486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Lambda functions can be stored in variables of type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delegate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Delegates are typed references to functions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Standard function delegates in .NET:</a:t>
            </a:r>
          </a:p>
          <a:p>
            <a:pPr lvl="1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Func&lt;TResult&gt;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Func&lt;T,</a:t>
            </a:r>
            <a:r>
              <a:rPr lang="en-US" dirty="0" smtClean="0"/>
              <a:t>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TResult&gt;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Func&lt;T1,</a:t>
            </a:r>
            <a:r>
              <a:rPr lang="en-US" dirty="0" smtClean="0"/>
              <a:t>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T2,</a:t>
            </a:r>
            <a:r>
              <a:rPr lang="en-US" dirty="0" smtClean="0"/>
              <a:t>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TResult&gt;</a:t>
            </a:r>
            <a:r>
              <a:rPr lang="en-US" dirty="0" smtClean="0"/>
              <a:t>, 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5800" y="4876800"/>
            <a:ext cx="7772400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Func&lt;bool&gt; boolFunc = () =&gt; true;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Func&lt;int, bool&gt; intFunc = (x) =&gt; x &lt; 10;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(boolFunc() &amp;&amp; intFunc(5))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Console.WriteLine("5 &lt; 10");</a:t>
            </a:r>
          </a:p>
        </p:txBody>
      </p:sp>
    </p:spTree>
    <p:extLst>
      <p:ext uri="{BB962C8B-B14F-4D97-AF65-F5344CB8AC3E}">
        <p14:creationId xmlns:p14="http://schemas.microsoft.com/office/powerpoint/2010/main" val="35741135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Predicates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Predicates are predefined delegates with the following signature</a:t>
            </a:r>
          </a:p>
          <a:p>
            <a:endParaRPr lang="en-US" dirty="0" smtClean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Define a way to check if an object meets some Boolean criteria</a:t>
            </a: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Similar to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Func&lt;T,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cs typeface="Consolas" panose="020B0609020204030204" pitchFamily="49" charset="0"/>
              </a:rPr>
              <a:t>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bool&gt;</a:t>
            </a:r>
          </a:p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Used by many methods of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Array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and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List&lt;T&gt;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to search for an element</a:t>
            </a: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For example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List&lt;T&gt;.FindAll(…)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retrieves all elements meeting the criteria</a:t>
            </a:r>
            <a:endParaRPr lang="bg-BG" dirty="0" smtClean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bg-BG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87042" name="Rectangle 2"/>
          <p:cNvSpPr>
            <a:spLocks noChangeArrowheads="1"/>
          </p:cNvSpPr>
          <p:nvPr/>
        </p:nvSpPr>
        <p:spPr bwMode="auto">
          <a:xfrm>
            <a:off x="620713" y="2117568"/>
            <a:ext cx="7913688" cy="3970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public delegate bool Predicate&lt;T&gt;(T obj) </a:t>
            </a:r>
          </a:p>
        </p:txBody>
      </p:sp>
    </p:spTree>
    <p:extLst>
      <p:ext uri="{BB962C8B-B14F-4D97-AF65-F5344CB8AC3E}">
        <p14:creationId xmlns:p14="http://schemas.microsoft.com/office/powerpoint/2010/main" val="562565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Predicates –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88066" name="Rectangle 2"/>
          <p:cNvSpPr>
            <a:spLocks noChangeArrowheads="1"/>
          </p:cNvSpPr>
          <p:nvPr/>
        </p:nvSpPr>
        <p:spPr bwMode="auto">
          <a:xfrm>
            <a:off x="598488" y="990600"/>
            <a:ext cx="7935912" cy="535531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List&lt;string&gt; towns = new List&lt;string&gt;()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 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"Sofia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",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"Plovdiv",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"Varna",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"Sopot",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"Silistra" 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};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List&lt;string&gt; townsWithS =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towns.FindAll(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delegate(string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town)</a:t>
            </a:r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return town.StartsWith("S");</a:t>
            </a:r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});</a:t>
            </a:r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endParaRPr lang="bg-BG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//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 short form of the above (with lambda expression)</a:t>
            </a:r>
            <a:endParaRPr lang="bg-BG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List&lt;string</a:t>
            </a: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&gt; townsWithS =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towns.FindAll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town) =&gt; town.StartsWith</a:t>
            </a: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("S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"));</a:t>
            </a:r>
            <a:endParaRPr lang="bg-BG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f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oreach (string town in townsWithS)</a:t>
            </a:r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Console.WriteLine(town);</a:t>
            </a:r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00518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162800" cy="685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4800" dirty="0"/>
              <a:t>Lambda Expressions</a:t>
            </a:r>
            <a:endParaRPr lang="bg-BG" sz="48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990600" y="2631280"/>
            <a:ext cx="7162800" cy="569120"/>
          </a:xfrm>
        </p:spPr>
        <p:txBody>
          <a:bodyPr/>
          <a:lstStyle/>
          <a:p>
            <a:r>
              <a:rPr dirty="0" smtClean="0"/>
              <a:t>Live Demo</a:t>
            </a:r>
            <a:endParaRPr lang="bg-BG" dirty="0"/>
          </a:p>
        </p:txBody>
      </p:sp>
      <p:pic>
        <p:nvPicPr>
          <p:cNvPr id="18434" name="Picture 2" descr="http://upload.wikimedia.org/wikipedia/commons/thumb/e/ee/Lambda_uc_lc.svg/800px-Lambda_uc_lc.svg.png"/>
          <p:cNvPicPr>
            <a:picLocks noChangeAspect="1" noChangeArrowheads="1"/>
          </p:cNvPicPr>
          <p:nvPr/>
        </p:nvPicPr>
        <p:blipFill>
          <a:blip r:embed="rId3" cstate="print"/>
          <a:srcRect t="-10480" r="-1205" b="9170"/>
          <a:stretch>
            <a:fillRect/>
          </a:stretch>
        </p:blipFill>
        <p:spPr bwMode="auto">
          <a:xfrm>
            <a:off x="2362200" y="3733800"/>
            <a:ext cx="3313341" cy="2209800"/>
          </a:xfrm>
          <a:prstGeom prst="roundRect">
            <a:avLst>
              <a:gd name="adj" fmla="val 6322"/>
            </a:avLst>
          </a:prstGeom>
          <a:solidFill>
            <a:srgbClr val="FFFFFF"/>
          </a:solidFill>
        </p:spPr>
      </p:pic>
      <p:pic>
        <p:nvPicPr>
          <p:cNvPr id="4" name="Picture 2" descr="http://www.kgo.it/sites/default/files/images/to-content/start-demo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34000" y="3505200"/>
            <a:ext cx="1238250" cy="12382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41124777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 smtClean="0"/>
              <a:t>Action&lt;T&gt; and </a:t>
            </a:r>
            <a:r>
              <a:rPr lang="en-US" dirty="0" err="1" smtClean="0"/>
              <a:t>Func</a:t>
            </a:r>
            <a:r>
              <a:rPr lang="en-US" dirty="0" smtClean="0"/>
              <a:t>&lt;T&gt;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486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Action&lt;T&gt; </a:t>
            </a:r>
            <a:r>
              <a:rPr lang="en-US" dirty="0" smtClean="0"/>
              <a:t>- void delegate with parameter T</a:t>
            </a:r>
          </a:p>
          <a:p>
            <a:pPr>
              <a:lnSpc>
                <a:spcPct val="100000"/>
              </a:lnSpc>
            </a:pP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Func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&lt;T, 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TResult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&gt; </a:t>
            </a:r>
            <a:r>
              <a:rPr lang="en-US" dirty="0" smtClean="0"/>
              <a:t>- result delegate returning 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5800" y="2362200"/>
            <a:ext cx="7772400" cy="384720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Action&lt;int&gt; act = (number) =&gt;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Console.WrileLine(number);</a:t>
            </a:r>
            <a:b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act(10); // logs 10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Func&lt;string, int, string&gt; greet = (name, age) =&gt;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return </a:t>
            </a:r>
            <a:r>
              <a:rPr lang="bg-BG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Name: </a:t>
            </a:r>
            <a:r>
              <a:rPr lang="bg-BG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+ name + </a:t>
            </a:r>
            <a:r>
              <a:rPr lang="bg-BG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Age: </a:t>
            </a:r>
            <a:r>
              <a:rPr lang="bg-BG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+ age;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Console.WriteLine(greet(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Ivaylo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, 10));</a:t>
            </a: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276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4648200"/>
            <a:ext cx="6477000" cy="762000"/>
          </a:xfrm>
        </p:spPr>
        <p:txBody>
          <a:bodyPr/>
          <a:lstStyle/>
          <a:p>
            <a:pPr algn="ctr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Action&lt;T&gt; and </a:t>
            </a:r>
            <a:r>
              <a:rPr lang="en-US" dirty="0" err="1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Func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&lt;T&gt;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76600" y="5334000"/>
            <a:ext cx="2667000" cy="609600"/>
          </a:xfrm>
        </p:spPr>
        <p:txBody>
          <a:bodyPr/>
          <a:lstStyle/>
          <a:p>
            <a:pPr marL="0" lvl="1" indent="0" algn="ctr">
              <a:buNone/>
            </a:pPr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066800"/>
            <a:ext cx="5303520" cy="3314700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2753766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752600"/>
            <a:ext cx="7620000" cy="1447800"/>
          </a:xfrm>
        </p:spPr>
        <p:txBody>
          <a:bodyPr/>
          <a:lstStyle/>
          <a:p>
            <a:pPr marL="838200" indent="-838200">
              <a:lnSpc>
                <a:spcPct val="110000"/>
              </a:lnSpc>
            </a:pPr>
            <a:r>
              <a:rPr lang="en-US" dirty="0" smtClean="0"/>
              <a:t>LINQ and Query </a:t>
            </a:r>
            <a:r>
              <a:rPr lang="en-US" dirty="0"/>
              <a:t>Keywords</a:t>
            </a:r>
            <a:endParaRPr lang="bg-BG" dirty="0"/>
          </a:p>
        </p:txBody>
      </p:sp>
      <p:sp>
        <p:nvSpPr>
          <p:cNvPr id="501763" name="Rectangle 3"/>
          <p:cNvSpPr>
            <a:spLocks noChangeArrowheads="1"/>
          </p:cNvSpPr>
          <p:nvPr/>
        </p:nvSpPr>
        <p:spPr bwMode="auto">
          <a:xfrm>
            <a:off x="1187450" y="3463925"/>
            <a:ext cx="64801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endParaRPr lang="bg-BG" sz="2800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pic>
        <p:nvPicPr>
          <p:cNvPr id="33794" name="Picture 2" descr="http://www.credica.co.uk/Portals/3/PhotoImage_QueryManagement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76400" y="3330882"/>
            <a:ext cx="4238625" cy="2819401"/>
          </a:xfrm>
          <a:prstGeom prst="roundRect">
            <a:avLst>
              <a:gd name="adj" fmla="val 454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5" name="Picture 8" descr="http://icons2.iconarchive.com/icons/aha-soft/software/256/objects-ic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83" b="11139"/>
          <a:stretch>
            <a:fillRect/>
          </a:stretch>
        </p:blipFill>
        <p:spPr bwMode="auto">
          <a:xfrm rot="844917">
            <a:off x="5183846" y="3272930"/>
            <a:ext cx="3198132" cy="2935306"/>
          </a:xfrm>
          <a:prstGeom prst="roundRect">
            <a:avLst>
              <a:gd name="adj" fmla="val 9411"/>
            </a:avLst>
          </a:prstGeom>
          <a:noFill/>
          <a:ln w="19050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7297">
            <a:off x="3854356" y="302767"/>
            <a:ext cx="4604369" cy="14451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extBox 1"/>
          <p:cNvSpPr txBox="1"/>
          <p:nvPr/>
        </p:nvSpPr>
        <p:spPr>
          <a:xfrm rot="21298113">
            <a:off x="2805446" y="5036746"/>
            <a:ext cx="195438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LINQ</a:t>
            </a:r>
            <a:endParaRPr lang="en-US" sz="6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753264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LINQ Building Blocks (2)</a:t>
            </a:r>
            <a:endParaRPr lang="bg-BG" dirty="0"/>
          </a:p>
        </p:txBody>
      </p:sp>
      <p:sp>
        <p:nvSpPr>
          <p:cNvPr id="42905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03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LINQ</a:t>
            </a:r>
            <a:r>
              <a:rPr lang="en-US" dirty="0" smtClean="0"/>
              <a:t> is a set of extensions to .NET Framework</a:t>
            </a:r>
          </a:p>
          <a:p>
            <a:pPr lvl="1">
              <a:lnSpc>
                <a:spcPct val="103000"/>
              </a:lnSpc>
            </a:pPr>
            <a:r>
              <a:rPr lang="en-US" dirty="0" smtClean="0"/>
              <a:t>Encompasses language-integrated query, set, and transform operations</a:t>
            </a:r>
          </a:p>
          <a:p>
            <a:pPr lvl="1">
              <a:lnSpc>
                <a:spcPct val="103000"/>
              </a:lnSpc>
            </a:pPr>
            <a:r>
              <a:rPr lang="en-US" dirty="0" smtClean="0"/>
              <a:t>Consistent manner to obtain </a:t>
            </a:r>
            <a:r>
              <a:rPr lang="en-US" dirty="0"/>
              <a:t>and </a:t>
            </a:r>
            <a:r>
              <a:rPr lang="en-US" dirty="0" smtClean="0"/>
              <a:t>manipulate </a:t>
            </a:r>
            <a:r>
              <a:rPr lang="en-US" dirty="0"/>
              <a:t>"data" in the broad sense of the term</a:t>
            </a:r>
          </a:p>
          <a:p>
            <a:pPr>
              <a:lnSpc>
                <a:spcPct val="103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Query</a:t>
            </a:r>
            <a:r>
              <a:rPr lang="en-US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expressions</a:t>
            </a:r>
            <a:r>
              <a:rPr lang="en-US" dirty="0"/>
              <a:t> </a:t>
            </a:r>
            <a:r>
              <a:rPr lang="en-US" dirty="0" smtClean="0"/>
              <a:t>can be defined directly </a:t>
            </a:r>
            <a:r>
              <a:rPr lang="en-US" dirty="0"/>
              <a:t>within the C# programming language</a:t>
            </a:r>
            <a:endParaRPr lang="en-US" dirty="0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lvl="1">
              <a:lnSpc>
                <a:spcPct val="103000"/>
              </a:lnSpc>
            </a:pPr>
            <a:r>
              <a:rPr lang="en-US" dirty="0" smtClean="0"/>
              <a:t>Used </a:t>
            </a:r>
            <a:r>
              <a:rPr lang="en-US" dirty="0"/>
              <a:t>to interact with numerous </a:t>
            </a:r>
            <a:r>
              <a:rPr lang="en-US" dirty="0" smtClean="0"/>
              <a:t>data types</a:t>
            </a:r>
          </a:p>
          <a:p>
            <a:pPr lvl="1">
              <a:lnSpc>
                <a:spcPct val="103000"/>
              </a:lnSpc>
            </a:pPr>
            <a:r>
              <a:rPr lang="en-US" dirty="0" smtClean="0"/>
              <a:t>Converted to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expression trees </a:t>
            </a:r>
            <a:r>
              <a:rPr lang="en-US" dirty="0" smtClean="0"/>
              <a:t>at compile time and evaluated at runtime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5818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LINQ to *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65" name="Rounded Rectangle 17451"/>
          <p:cNvSpPr>
            <a:spLocks noChangeArrowheads="1"/>
          </p:cNvSpPr>
          <p:nvPr/>
        </p:nvSpPr>
        <p:spPr bwMode="auto">
          <a:xfrm>
            <a:off x="482600" y="2825749"/>
            <a:ext cx="8128000" cy="2297113"/>
          </a:xfrm>
          <a:prstGeom prst="roundRect">
            <a:avLst>
              <a:gd name="adj" fmla="val 9375"/>
            </a:avLst>
          </a:prstGeom>
          <a:solidFill>
            <a:srgbClr val="808080">
              <a:alpha val="25098"/>
            </a:srgbClr>
          </a:solidFill>
          <a:ln w="28575" algn="ctr">
            <a:solidFill>
              <a:schemeClr val="accent5">
                <a:lumMod val="20000"/>
                <a:lumOff val="80000"/>
              </a:schemeClr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pPr algn="ctr">
              <a:defRPr/>
            </a:pPr>
            <a:endParaRPr lang="en-US" sz="2000" b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FFFFFF"/>
                </a:outerShdw>
              </a:effectLst>
              <a:latin typeface="+mn-lt"/>
            </a:endParaRPr>
          </a:p>
        </p:txBody>
      </p:sp>
      <p:sp>
        <p:nvSpPr>
          <p:cNvPr id="66" name="TextBox 65"/>
          <p:cNvSpPr txBox="1">
            <a:spLocks noChangeArrowheads="1"/>
          </p:cNvSpPr>
          <p:nvPr/>
        </p:nvSpPr>
        <p:spPr bwMode="auto">
          <a:xfrm>
            <a:off x="479424" y="2786062"/>
            <a:ext cx="8131175" cy="5842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square" lIns="182880" tIns="137160" rIns="182880" bIns="137160">
            <a:spAutoFit/>
          </a:bodyPr>
          <a:lstStyle/>
          <a:p>
            <a:pPr algn="ctr">
              <a:defRPr/>
            </a:pPr>
            <a:r>
              <a: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sx="1000" sy="1000" algn="tl">
                    <a:srgbClr val="C0C0C0"/>
                  </a:outerShdw>
                </a:effectLst>
                <a:latin typeface="+mn-lt"/>
              </a:rPr>
              <a:t>LINQ enabled data sources</a:t>
            </a:r>
          </a:p>
        </p:txBody>
      </p:sp>
      <p:grpSp>
        <p:nvGrpSpPr>
          <p:cNvPr id="4" name="Group 42"/>
          <p:cNvGrpSpPr>
            <a:grpSpLocks/>
          </p:cNvGrpSpPr>
          <p:nvPr/>
        </p:nvGrpSpPr>
        <p:grpSpPr bwMode="auto">
          <a:xfrm>
            <a:off x="638175" y="3916237"/>
            <a:ext cx="1419225" cy="992440"/>
            <a:chOff x="638178" y="3496454"/>
            <a:chExt cx="1419223" cy="1343834"/>
          </a:xfrm>
        </p:grpSpPr>
        <p:pic>
          <p:nvPicPr>
            <p:cNvPr id="77" name="Rectangle 17439"/>
            <p:cNvPicPr>
              <a:picLocks noChangeAspect="1" noChangeArrowheads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8178" y="3496454"/>
              <a:ext cx="1419223" cy="13438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8" name="TextBox 17440"/>
            <p:cNvSpPr txBox="1">
              <a:spLocks noChangeArrowheads="1"/>
            </p:cNvSpPr>
            <p:nvPr/>
          </p:nvSpPr>
          <p:spPr bwMode="auto">
            <a:xfrm>
              <a:off x="680223" y="3685787"/>
              <a:ext cx="1351009" cy="9585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LINQ to </a:t>
              </a:r>
              <a:r>
                <a:rPr lang="en-US" sz="20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Objects</a:t>
              </a:r>
            </a:p>
          </p:txBody>
        </p:sp>
      </p:grpSp>
      <p:grpSp>
        <p:nvGrpSpPr>
          <p:cNvPr id="8" name="Group 36"/>
          <p:cNvGrpSpPr>
            <a:grpSpLocks/>
          </p:cNvGrpSpPr>
          <p:nvPr/>
        </p:nvGrpSpPr>
        <p:grpSpPr bwMode="auto">
          <a:xfrm>
            <a:off x="881773" y="5437189"/>
            <a:ext cx="844701" cy="538859"/>
            <a:chOff x="865036" y="5216539"/>
            <a:chExt cx="842789" cy="611390"/>
          </a:xfrm>
        </p:grpSpPr>
        <p:sp>
          <p:nvSpPr>
            <p:cNvPr id="72" name="Oval 71"/>
            <p:cNvSpPr>
              <a:spLocks noChangeArrowheads="1"/>
            </p:cNvSpPr>
            <p:nvPr/>
          </p:nvSpPr>
          <p:spPr bwMode="auto">
            <a:xfrm>
              <a:off x="1161837" y="5216539"/>
              <a:ext cx="249187" cy="238063"/>
            </a:xfrm>
            <a:prstGeom prst="ellipse">
              <a:avLst/>
            </a:prstGeom>
            <a:solidFill>
              <a:srgbClr val="132F35"/>
            </a:solidFill>
            <a:ln>
              <a:solidFill>
                <a:schemeClr val="accent5">
                  <a:lumMod val="20000"/>
                  <a:lumOff val="80000"/>
                </a:schemeClr>
              </a:solidFill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 b="1">
                <a:solidFill>
                  <a:schemeClr val="accent5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73" name="Oval 72"/>
            <p:cNvSpPr>
              <a:spLocks noChangeArrowheads="1"/>
            </p:cNvSpPr>
            <p:nvPr/>
          </p:nvSpPr>
          <p:spPr bwMode="auto">
            <a:xfrm>
              <a:off x="865036" y="5591669"/>
              <a:ext cx="247599" cy="236260"/>
            </a:xfrm>
            <a:prstGeom prst="ellipse">
              <a:avLst/>
            </a:prstGeom>
            <a:solidFill>
              <a:srgbClr val="132F35"/>
            </a:solidFill>
            <a:ln>
              <a:solidFill>
                <a:schemeClr val="accent5">
                  <a:lumMod val="20000"/>
                  <a:lumOff val="80000"/>
                </a:schemeClr>
              </a:solidFill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 b="1">
                <a:solidFill>
                  <a:schemeClr val="accent5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74" name="Oval 73"/>
            <p:cNvSpPr>
              <a:spLocks noChangeArrowheads="1"/>
            </p:cNvSpPr>
            <p:nvPr/>
          </p:nvSpPr>
          <p:spPr bwMode="auto">
            <a:xfrm>
              <a:off x="1460226" y="5591669"/>
              <a:ext cx="247599" cy="236260"/>
            </a:xfrm>
            <a:prstGeom prst="ellipse">
              <a:avLst/>
            </a:prstGeom>
            <a:solidFill>
              <a:srgbClr val="132F35"/>
            </a:solidFill>
            <a:ln>
              <a:solidFill>
                <a:schemeClr val="accent5">
                  <a:lumMod val="20000"/>
                  <a:lumOff val="80000"/>
                </a:schemeClr>
              </a:solidFill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 b="1">
                <a:solidFill>
                  <a:schemeClr val="accent5">
                    <a:lumMod val="20000"/>
                    <a:lumOff val="80000"/>
                  </a:schemeClr>
                </a:solidFill>
              </a:endParaRPr>
            </a:p>
          </p:txBody>
        </p:sp>
        <p:cxnSp>
          <p:nvCxnSpPr>
            <p:cNvPr id="75" name="Straight Arrow Connector 17437"/>
            <p:cNvCxnSpPr>
              <a:cxnSpLocks noChangeShapeType="1"/>
            </p:cNvCxnSpPr>
            <p:nvPr/>
          </p:nvCxnSpPr>
          <p:spPr bwMode="auto">
            <a:xfrm flipV="1">
              <a:off x="1076800" y="5427837"/>
              <a:ext cx="121761" cy="189473"/>
            </a:xfrm>
            <a:prstGeom prst="straightConnector1">
              <a:avLst/>
            </a:prstGeom>
            <a:ln>
              <a:solidFill>
                <a:schemeClr val="accent5">
                  <a:lumMod val="20000"/>
                  <a:lumOff val="80000"/>
                </a:schemeClr>
              </a:solidFill>
              <a:headEnd/>
              <a:tailEnd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76" name="Straight Arrow Connector 17438"/>
            <p:cNvCxnSpPr>
              <a:cxnSpLocks noChangeShapeType="1"/>
            </p:cNvCxnSpPr>
            <p:nvPr/>
          </p:nvCxnSpPr>
          <p:spPr bwMode="auto">
            <a:xfrm flipH="1" flipV="1">
              <a:off x="1373980" y="5427837"/>
              <a:ext cx="121761" cy="189473"/>
            </a:xfrm>
            <a:prstGeom prst="straightConnector1">
              <a:avLst/>
            </a:prstGeom>
            <a:ln>
              <a:solidFill>
                <a:schemeClr val="accent5">
                  <a:lumMod val="20000"/>
                  <a:lumOff val="80000"/>
                </a:schemeClr>
              </a:solidFill>
              <a:headEnd/>
              <a:tailEnd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</p:cxnSp>
      </p:grp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536575" y="6062086"/>
            <a:ext cx="1543050" cy="584776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lIns="182880" tIns="137160" rIns="182880" bIns="137160">
            <a:spAutoFit/>
          </a:bodyPr>
          <a:lstStyle/>
          <a:p>
            <a:pPr algn="ctr">
              <a:defRPr/>
            </a:pPr>
            <a:r>
              <a: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sx="1000" sy="1000" algn="tl">
                    <a:srgbClr val="C0C0C0"/>
                  </a:outerShdw>
                </a:effectLst>
                <a:latin typeface="Segoe"/>
              </a:rPr>
              <a:t>Objects</a:t>
            </a:r>
          </a:p>
        </p:txBody>
      </p:sp>
      <p:grpSp>
        <p:nvGrpSpPr>
          <p:cNvPr id="10" name="Group 61"/>
          <p:cNvGrpSpPr>
            <a:grpSpLocks/>
          </p:cNvGrpSpPr>
          <p:nvPr/>
        </p:nvGrpSpPr>
        <p:grpSpPr bwMode="auto">
          <a:xfrm>
            <a:off x="7061200" y="3922586"/>
            <a:ext cx="1419225" cy="992440"/>
            <a:chOff x="638178" y="3496454"/>
            <a:chExt cx="1419223" cy="1343834"/>
          </a:xfrm>
        </p:grpSpPr>
        <p:pic>
          <p:nvPicPr>
            <p:cNvPr id="84" name="Rectangle 17441"/>
            <p:cNvPicPr>
              <a:picLocks noChangeAspect="1" noChangeArrowheads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8178" y="3496454"/>
              <a:ext cx="1419223" cy="13438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5" name="TextBox 17442"/>
            <p:cNvSpPr txBox="1">
              <a:spLocks noChangeArrowheads="1"/>
            </p:cNvSpPr>
            <p:nvPr/>
          </p:nvSpPr>
          <p:spPr bwMode="auto">
            <a:xfrm>
              <a:off x="864631" y="3677190"/>
              <a:ext cx="982191" cy="9585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LINQ</a:t>
              </a:r>
            </a:p>
            <a:p>
              <a:pPr algn="ctr"/>
              <a:r>
                <a:rPr lang="en-US" sz="20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to XML</a:t>
              </a:r>
              <a:endPara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</p:grpSp>
      <p:sp>
        <p:nvSpPr>
          <p:cNvPr id="82" name="Folded Corner 81"/>
          <p:cNvSpPr>
            <a:spLocks noChangeArrowheads="1"/>
          </p:cNvSpPr>
          <p:nvPr/>
        </p:nvSpPr>
        <p:spPr bwMode="auto">
          <a:xfrm>
            <a:off x="7315200" y="5275262"/>
            <a:ext cx="971550" cy="847739"/>
          </a:xfrm>
          <a:prstGeom prst="foldedCorner">
            <a:avLst>
              <a:gd name="adj" fmla="val 12500"/>
            </a:avLst>
          </a:prstGeom>
          <a:solidFill>
            <a:srgbClr val="132F35"/>
          </a:solidFill>
          <a:ln>
            <a:solidFill>
              <a:schemeClr val="accent5">
                <a:lumMod val="20000"/>
                <a:lumOff val="80000"/>
              </a:schemeClr>
            </a:solidFill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sz="600" b="1" dirty="0">
              <a:solidFill>
                <a:schemeClr val="tx1">
                  <a:lumMod val="40000"/>
                  <a:lumOff val="60000"/>
                </a:schemeClr>
              </a:solidFill>
              <a:latin typeface="Segoe"/>
            </a:endParaRPr>
          </a:p>
          <a:p>
            <a:pPr>
              <a:defRPr/>
            </a:pPr>
            <a:r>
              <a:rPr lang="en-US" sz="10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Segoe"/>
              </a:rPr>
              <a:t>&lt;book&gt;</a:t>
            </a:r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</a:endParaRPr>
          </a:p>
          <a:p>
            <a:pPr>
              <a:defRPr/>
            </a:pPr>
            <a:r>
              <a:rPr lang="en-US" sz="10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Segoe"/>
              </a:rPr>
              <a:t>    &lt;title/&gt;</a:t>
            </a:r>
          </a:p>
          <a:p>
            <a:pPr>
              <a:defRPr/>
            </a:pPr>
            <a:r>
              <a:rPr lang="en-US" sz="10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Segoe"/>
              </a:rPr>
              <a:t>    &lt;author/&gt;</a:t>
            </a:r>
          </a:p>
          <a:p>
            <a:pPr>
              <a:defRPr/>
            </a:pPr>
            <a:r>
              <a:rPr lang="en-US" sz="10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Segoe"/>
              </a:rPr>
              <a:t>    &lt;price/&gt;</a:t>
            </a:r>
          </a:p>
          <a:p>
            <a:pPr>
              <a:defRPr/>
            </a:pPr>
            <a:r>
              <a:rPr lang="en-US" sz="10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Segoe"/>
              </a:rPr>
              <a:t>&lt;/book&gt;</a:t>
            </a:r>
          </a:p>
        </p:txBody>
      </p:sp>
      <p:sp>
        <p:nvSpPr>
          <p:cNvPr id="83" name="TextBox 82"/>
          <p:cNvSpPr txBox="1">
            <a:spLocks noChangeArrowheads="1"/>
          </p:cNvSpPr>
          <p:nvPr/>
        </p:nvSpPr>
        <p:spPr bwMode="auto">
          <a:xfrm>
            <a:off x="7315200" y="6067406"/>
            <a:ext cx="914376" cy="584187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lIns="182880" tIns="137160" rIns="182880" bIns="137160">
            <a:spAutoFit/>
          </a:bodyPr>
          <a:lstStyle/>
          <a:p>
            <a:pPr algn="ctr">
              <a:defRPr/>
            </a:pPr>
            <a:r>
              <a: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sx="1000" sy="1000" algn="tl">
                    <a:srgbClr val="C0C0C0"/>
                  </a:outerShdw>
                </a:effectLst>
                <a:latin typeface="Segoe"/>
              </a:rPr>
              <a:t>XML</a:t>
            </a:r>
          </a:p>
        </p:txBody>
      </p:sp>
      <p:sp>
        <p:nvSpPr>
          <p:cNvPr id="103" name="Rounded Rectangle 102"/>
          <p:cNvSpPr>
            <a:spLocks noChangeArrowheads="1"/>
          </p:cNvSpPr>
          <p:nvPr/>
        </p:nvSpPr>
        <p:spPr bwMode="auto">
          <a:xfrm>
            <a:off x="2154238" y="3370262"/>
            <a:ext cx="4829175" cy="1609726"/>
          </a:xfrm>
          <a:prstGeom prst="roundRect">
            <a:avLst>
              <a:gd name="adj" fmla="val 9375"/>
            </a:avLst>
          </a:prstGeom>
          <a:solidFill>
            <a:schemeClr val="accent2">
              <a:shade val="50000"/>
              <a:alpha val="25098"/>
            </a:schemeClr>
          </a:solidFill>
          <a:ln w="28575" cap="flat" cmpd="sng" algn="ctr">
            <a:solidFill>
              <a:schemeClr val="accent5">
                <a:lumMod val="20000"/>
                <a:lumOff val="80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>
              <a:defRPr/>
            </a:pPr>
            <a:endParaRPr lang="en-US" sz="3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FFFFFF"/>
                </a:outerShdw>
              </a:effectLst>
              <a:latin typeface="Segoe"/>
            </a:endParaRPr>
          </a:p>
        </p:txBody>
      </p:sp>
      <p:sp>
        <p:nvSpPr>
          <p:cNvPr id="104" name="TextBox 103"/>
          <p:cNvSpPr txBox="1">
            <a:spLocks noChangeArrowheads="1"/>
          </p:cNvSpPr>
          <p:nvPr/>
        </p:nvSpPr>
        <p:spPr bwMode="auto">
          <a:xfrm>
            <a:off x="477296" y="3318887"/>
            <a:ext cx="8153401" cy="5847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square" lIns="182880" tIns="137160" rIns="182880" bIns="137160">
            <a:spAutoFit/>
          </a:bodyPr>
          <a:lstStyle/>
          <a:p>
            <a:pPr algn="ctr">
              <a:defRPr/>
            </a:pPr>
            <a:r>
              <a: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Segoe"/>
              </a:rPr>
              <a:t>LINQ enabled ADO.NET</a:t>
            </a:r>
          </a:p>
        </p:txBody>
      </p:sp>
      <p:grpSp>
        <p:nvGrpSpPr>
          <p:cNvPr id="14" name="Group 44"/>
          <p:cNvGrpSpPr>
            <a:grpSpLocks/>
          </p:cNvGrpSpPr>
          <p:nvPr/>
        </p:nvGrpSpPr>
        <p:grpSpPr bwMode="auto">
          <a:xfrm>
            <a:off x="2249488" y="3860470"/>
            <a:ext cx="1560513" cy="1033792"/>
            <a:chOff x="562395" y="3496454"/>
            <a:chExt cx="1562578" cy="1343834"/>
          </a:xfrm>
        </p:grpSpPr>
        <p:pic>
          <p:nvPicPr>
            <p:cNvPr id="101" name="Rectangle 17447"/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8178" y="3496454"/>
              <a:ext cx="1419223" cy="13438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2" name="TextBox 17448"/>
            <p:cNvSpPr txBox="1">
              <a:spLocks noChangeArrowheads="1"/>
            </p:cNvSpPr>
            <p:nvPr/>
          </p:nvSpPr>
          <p:spPr bwMode="auto">
            <a:xfrm>
              <a:off x="562395" y="3750706"/>
              <a:ext cx="1562578" cy="9201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LINQ to DataSets</a:t>
              </a:r>
              <a:endPara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</p:grpSp>
      <p:grpSp>
        <p:nvGrpSpPr>
          <p:cNvPr id="15" name="Group 53"/>
          <p:cNvGrpSpPr>
            <a:grpSpLocks/>
          </p:cNvGrpSpPr>
          <p:nvPr/>
        </p:nvGrpSpPr>
        <p:grpSpPr bwMode="auto">
          <a:xfrm>
            <a:off x="3881438" y="3860470"/>
            <a:ext cx="1419225" cy="1033792"/>
            <a:chOff x="638178" y="3496454"/>
            <a:chExt cx="1419223" cy="1343834"/>
          </a:xfrm>
        </p:grpSpPr>
        <p:pic>
          <p:nvPicPr>
            <p:cNvPr id="99" name="Rectangle 17445"/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8178" y="3496454"/>
              <a:ext cx="1419223" cy="13438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0" name="TextBox 17446"/>
            <p:cNvSpPr txBox="1">
              <a:spLocks noChangeArrowheads="1"/>
            </p:cNvSpPr>
            <p:nvPr/>
          </p:nvSpPr>
          <p:spPr bwMode="auto">
            <a:xfrm>
              <a:off x="877824" y="3750706"/>
              <a:ext cx="952631" cy="9201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LINQ</a:t>
              </a:r>
            </a:p>
            <a:p>
              <a:pPr algn="ctr"/>
              <a:r>
                <a:rPr lang="en-US" sz="20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to </a:t>
              </a:r>
              <a:r>
                <a:rPr lang="en-US" sz="20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SQL</a:t>
              </a:r>
            </a:p>
          </p:txBody>
        </p:sp>
      </p:grpSp>
      <p:grpSp>
        <p:nvGrpSpPr>
          <p:cNvPr id="16" name="Group 58"/>
          <p:cNvGrpSpPr>
            <a:grpSpLocks/>
          </p:cNvGrpSpPr>
          <p:nvPr/>
        </p:nvGrpSpPr>
        <p:grpSpPr bwMode="auto">
          <a:xfrm>
            <a:off x="5438777" y="3860470"/>
            <a:ext cx="1419225" cy="1033792"/>
            <a:chOff x="638148" y="3496454"/>
            <a:chExt cx="1419103" cy="1343834"/>
          </a:xfrm>
        </p:grpSpPr>
        <p:pic>
          <p:nvPicPr>
            <p:cNvPr id="97" name="Rectangle 17443"/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8148" y="3496454"/>
              <a:ext cx="1419103" cy="13438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8" name="TextBox 17444"/>
            <p:cNvSpPr txBox="1">
              <a:spLocks noChangeArrowheads="1"/>
            </p:cNvSpPr>
            <p:nvPr/>
          </p:nvSpPr>
          <p:spPr bwMode="auto">
            <a:xfrm>
              <a:off x="793041" y="3750706"/>
              <a:ext cx="1090268" cy="9201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LINQ to</a:t>
              </a:r>
            </a:p>
            <a:p>
              <a:pPr algn="ctr"/>
              <a:r>
                <a:rPr lang="en-US" sz="20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Entities</a:t>
              </a:r>
              <a:endPara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</p:grpSp>
      <p:sp>
        <p:nvSpPr>
          <p:cNvPr id="92" name="TextBox 91"/>
          <p:cNvSpPr txBox="1">
            <a:spLocks noChangeArrowheads="1"/>
          </p:cNvSpPr>
          <p:nvPr/>
        </p:nvSpPr>
        <p:spPr bwMode="auto">
          <a:xfrm>
            <a:off x="3438528" y="6071612"/>
            <a:ext cx="2276472" cy="5847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square" lIns="182880" tIns="137160" rIns="182880" bIns="137160">
            <a:spAutoFit/>
          </a:bodyPr>
          <a:lstStyle/>
          <a:p>
            <a:pPr algn="ctr">
              <a:defRPr/>
            </a:pPr>
            <a:r>
              <a:rPr lang="en-US" sz="20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dist="50800" sx="1000" sy="1000" algn="ctr" rotWithShape="0">
                    <a:srgbClr val="000000"/>
                  </a:outerShdw>
                </a:effectLst>
                <a:latin typeface="Segoe"/>
              </a:rPr>
              <a:t>Relational Data</a:t>
            </a:r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dist="50800" sx="1000" sy="1000" algn="ctr" rotWithShape="0">
                  <a:srgbClr val="000000"/>
                </a:outerShdw>
              </a:effectLst>
            </a:endParaRPr>
          </a:p>
        </p:txBody>
      </p:sp>
      <p:grpSp>
        <p:nvGrpSpPr>
          <p:cNvPr id="18" name="Group 40"/>
          <p:cNvGrpSpPr>
            <a:grpSpLocks/>
          </p:cNvGrpSpPr>
          <p:nvPr/>
        </p:nvGrpSpPr>
        <p:grpSpPr bwMode="auto">
          <a:xfrm>
            <a:off x="3968755" y="5323299"/>
            <a:ext cx="1219201" cy="650340"/>
            <a:chOff x="4020023" y="5205486"/>
            <a:chExt cx="1218799" cy="709735"/>
          </a:xfrm>
        </p:grpSpPr>
        <p:sp>
          <p:nvSpPr>
            <p:cNvPr id="94" name="Flowchart: Magnetic Disk 93"/>
            <p:cNvSpPr>
              <a:spLocks noChangeArrowheads="1"/>
            </p:cNvSpPr>
            <p:nvPr/>
          </p:nvSpPr>
          <p:spPr bwMode="auto">
            <a:xfrm>
              <a:off x="4356458" y="5205486"/>
              <a:ext cx="545920" cy="505469"/>
            </a:xfrm>
            <a:prstGeom prst="flowChartMagneticDisk">
              <a:avLst/>
            </a:prstGeom>
            <a:solidFill>
              <a:srgbClr val="132F35"/>
            </a:solidFill>
            <a:ln>
              <a:solidFill>
                <a:schemeClr val="accent5">
                  <a:lumMod val="20000"/>
                  <a:lumOff val="80000"/>
                </a:schemeClr>
              </a:solidFill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 b="1">
                <a:solidFill>
                  <a:schemeClr val="tx1">
                    <a:lumMod val="40000"/>
                    <a:lumOff val="60000"/>
                  </a:schemeClr>
                </a:solidFill>
                <a:latin typeface="Segoe"/>
              </a:endParaRPr>
            </a:p>
          </p:txBody>
        </p:sp>
        <p:sp>
          <p:nvSpPr>
            <p:cNvPr id="95" name="Flowchart: Magnetic Disk 94"/>
            <p:cNvSpPr>
              <a:spLocks noChangeArrowheads="1"/>
            </p:cNvSpPr>
            <p:nvPr/>
          </p:nvSpPr>
          <p:spPr bwMode="auto">
            <a:xfrm>
              <a:off x="4020023" y="5411558"/>
              <a:ext cx="545920" cy="503663"/>
            </a:xfrm>
            <a:prstGeom prst="flowChartMagneticDisk">
              <a:avLst/>
            </a:prstGeom>
            <a:solidFill>
              <a:srgbClr val="132F35"/>
            </a:solidFill>
            <a:ln>
              <a:solidFill>
                <a:schemeClr val="accent5">
                  <a:lumMod val="20000"/>
                  <a:lumOff val="80000"/>
                </a:schemeClr>
              </a:solidFill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 b="1">
                <a:solidFill>
                  <a:schemeClr val="tx1">
                    <a:lumMod val="40000"/>
                    <a:lumOff val="60000"/>
                  </a:schemeClr>
                </a:solidFill>
                <a:latin typeface="Segoe"/>
              </a:endParaRPr>
            </a:p>
          </p:txBody>
        </p:sp>
        <p:sp>
          <p:nvSpPr>
            <p:cNvPr id="96" name="Flowchart: Magnetic Disk 95"/>
            <p:cNvSpPr>
              <a:spLocks noChangeArrowheads="1"/>
            </p:cNvSpPr>
            <p:nvPr/>
          </p:nvSpPr>
          <p:spPr bwMode="auto">
            <a:xfrm>
              <a:off x="4692902" y="5411558"/>
              <a:ext cx="545920" cy="503663"/>
            </a:xfrm>
            <a:prstGeom prst="flowChartMagneticDisk">
              <a:avLst/>
            </a:prstGeom>
            <a:solidFill>
              <a:srgbClr val="132F35"/>
            </a:solidFill>
            <a:ln>
              <a:solidFill>
                <a:schemeClr val="accent5">
                  <a:lumMod val="20000"/>
                  <a:lumOff val="80000"/>
                </a:schemeClr>
              </a:solidFill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 b="1">
                <a:solidFill>
                  <a:schemeClr val="tx1">
                    <a:lumMod val="40000"/>
                    <a:lumOff val="60000"/>
                  </a:schemeClr>
                </a:solidFill>
                <a:latin typeface="Segoe"/>
              </a:endParaRPr>
            </a:p>
          </p:txBody>
        </p:sp>
      </p:grpSp>
      <p:grpSp>
        <p:nvGrpSpPr>
          <p:cNvPr id="19" name="Group 66"/>
          <p:cNvGrpSpPr>
            <a:grpSpLocks/>
          </p:cNvGrpSpPr>
          <p:nvPr/>
        </p:nvGrpSpPr>
        <p:grpSpPr bwMode="auto">
          <a:xfrm>
            <a:off x="6248400" y="1154112"/>
            <a:ext cx="2414587" cy="539750"/>
            <a:chOff x="788654" y="989622"/>
            <a:chExt cx="2034349" cy="612648"/>
          </a:xfrm>
        </p:grpSpPr>
        <p:pic>
          <p:nvPicPr>
            <p:cNvPr id="106" name="Rectangle 17457"/>
            <p:cNvPicPr>
              <a:picLocks noChangeAspect="1" noChangeArrowheads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8654" y="989622"/>
              <a:ext cx="2018468" cy="6126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7" name="TextBox 17458"/>
            <p:cNvSpPr txBox="1">
              <a:spLocks noChangeArrowheads="1"/>
            </p:cNvSpPr>
            <p:nvPr/>
          </p:nvSpPr>
          <p:spPr bwMode="auto">
            <a:xfrm>
              <a:off x="833121" y="1057199"/>
              <a:ext cx="1989882" cy="5240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latin typeface="+mn-lt"/>
                </a:rPr>
                <a:t> </a:t>
              </a:r>
              <a:r>
                <a:rPr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Others </a:t>
              </a:r>
              <a:r>
                <a:rPr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latin typeface="+mn-lt"/>
                </a:rPr>
                <a:t>…</a:t>
              </a:r>
              <a:endPara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+mn-lt"/>
              </a:endParaRPr>
            </a:p>
          </p:txBody>
        </p:sp>
      </p:grpSp>
      <p:grpSp>
        <p:nvGrpSpPr>
          <p:cNvPr id="20" name="Group 49"/>
          <p:cNvGrpSpPr>
            <a:grpSpLocks/>
          </p:cNvGrpSpPr>
          <p:nvPr/>
        </p:nvGrpSpPr>
        <p:grpSpPr bwMode="auto">
          <a:xfrm>
            <a:off x="462990" y="1143000"/>
            <a:ext cx="2585010" cy="539750"/>
            <a:chOff x="788654" y="989622"/>
            <a:chExt cx="2329807" cy="707146"/>
          </a:xfrm>
        </p:grpSpPr>
        <p:pic>
          <p:nvPicPr>
            <p:cNvPr id="109" name="Rectangle 17455"/>
            <p:cNvPicPr>
              <a:picLocks noChangeAspect="1" noChangeArrowheads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8654" y="989622"/>
              <a:ext cx="2329807" cy="7071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0" name="TextBox 17456"/>
            <p:cNvSpPr txBox="1">
              <a:spLocks noChangeArrowheads="1"/>
            </p:cNvSpPr>
            <p:nvPr/>
          </p:nvSpPr>
          <p:spPr bwMode="auto">
            <a:xfrm>
              <a:off x="788654" y="1082179"/>
              <a:ext cx="2329807" cy="6048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C#</a:t>
              </a:r>
              <a:endPara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</p:grpSp>
      <p:grpSp>
        <p:nvGrpSpPr>
          <p:cNvPr id="21" name="Group 47"/>
          <p:cNvGrpSpPr>
            <a:grpSpLocks/>
          </p:cNvGrpSpPr>
          <p:nvPr/>
        </p:nvGrpSpPr>
        <p:grpSpPr bwMode="auto">
          <a:xfrm>
            <a:off x="3179762" y="1154112"/>
            <a:ext cx="2992438" cy="539750"/>
            <a:chOff x="788653" y="989624"/>
            <a:chExt cx="2382182" cy="707146"/>
          </a:xfrm>
        </p:grpSpPr>
        <p:pic>
          <p:nvPicPr>
            <p:cNvPr id="112" name="Rectangle 17453"/>
            <p:cNvPicPr>
              <a:picLocks noChangeAspect="1" noChangeArrowheads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8653" y="989624"/>
              <a:ext cx="2329807" cy="7071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3" name="TextBox 17454"/>
            <p:cNvSpPr txBox="1">
              <a:spLocks noChangeArrowheads="1"/>
            </p:cNvSpPr>
            <p:nvPr/>
          </p:nvSpPr>
          <p:spPr bwMode="auto">
            <a:xfrm>
              <a:off x="891813" y="1067624"/>
              <a:ext cx="2279022" cy="6048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lvl="0" algn="ctr"/>
              <a:r>
                <a:rPr lang="en-US" sz="2400" b="1" dirty="0" smtClean="0">
                  <a:solidFill>
                    <a:srgbClr val="CCFF66">
                      <a:lumMod val="40000"/>
                      <a:lumOff val="60000"/>
                    </a:srgb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rbel"/>
                </a:rPr>
                <a:t>VB.NET</a:t>
              </a:r>
              <a:endParaRPr lang="en-US" sz="2400" b="1" dirty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endParaRPr>
            </a:p>
          </p:txBody>
        </p:sp>
      </p:grpSp>
      <p:grpSp>
        <p:nvGrpSpPr>
          <p:cNvPr id="22" name="Group 52"/>
          <p:cNvGrpSpPr>
            <a:grpSpLocks/>
          </p:cNvGrpSpPr>
          <p:nvPr/>
        </p:nvGrpSpPr>
        <p:grpSpPr bwMode="auto">
          <a:xfrm>
            <a:off x="401935" y="1858947"/>
            <a:ext cx="8325058" cy="749315"/>
            <a:chOff x="384818" y="1821675"/>
            <a:chExt cx="8301982" cy="609600"/>
          </a:xfrm>
        </p:grpSpPr>
        <p:pic>
          <p:nvPicPr>
            <p:cNvPr id="115" name="Rectangle 17423"/>
            <p:cNvPicPr>
              <a:picLocks noChangeAspect="1" noChangeArrowheads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818" y="1821675"/>
              <a:ext cx="8301982" cy="609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6" name="TextBox 17424"/>
            <p:cNvSpPr txBox="1">
              <a:spLocks noChangeArrowheads="1"/>
            </p:cNvSpPr>
            <p:nvPr/>
          </p:nvSpPr>
          <p:spPr bwMode="auto">
            <a:xfrm>
              <a:off x="534031" y="1976780"/>
              <a:ext cx="8027366" cy="3755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.NET Language-Integrated </a:t>
              </a:r>
              <a:r>
                <a:rPr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Query (LINQ)</a:t>
              </a:r>
              <a:endPara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15497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LINQ and Query </a:t>
            </a:r>
            <a:r>
              <a:rPr lang="en-US" dirty="0"/>
              <a:t>Keywords</a:t>
            </a:r>
            <a:endParaRPr lang="bg-BG" dirty="0"/>
          </a:p>
        </p:txBody>
      </p:sp>
      <p:sp>
        <p:nvSpPr>
          <p:cNvPr id="5038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Language Integrated Query (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LINQ</a:t>
            </a:r>
            <a:r>
              <a:rPr lang="en-US" dirty="0" smtClean="0"/>
              <a:t>) query keywords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from</a:t>
            </a:r>
            <a:r>
              <a:rPr lang="en-US" dirty="0" smtClean="0"/>
              <a:t> – specifies data source and range variable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where</a:t>
            </a:r>
            <a:r>
              <a:rPr lang="en-US" dirty="0" smtClean="0"/>
              <a:t> – filters source elements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select</a:t>
            </a:r>
            <a:r>
              <a:rPr lang="en-US" dirty="0" smtClean="0"/>
              <a:t> – specifies the type and shape that the elements in the returned sequence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group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– groups query results according to a specified key value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orderby</a:t>
            </a:r>
            <a:r>
              <a:rPr lang="en-US" dirty="0" smtClean="0"/>
              <a:t> – sorts query results in ascending or descending order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2612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Extension Methods</a:t>
            </a:r>
            <a:endParaRPr lang="bg-BG" dirty="0"/>
          </a:p>
        </p:txBody>
      </p:sp>
      <p:sp>
        <p:nvSpPr>
          <p:cNvPr id="4730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Once a type is defined and compiled into </a:t>
            </a:r>
            <a:r>
              <a:rPr lang="en-US" dirty="0" smtClean="0"/>
              <a:t>an assembly </a:t>
            </a:r>
            <a:r>
              <a:rPr lang="en-US" dirty="0"/>
              <a:t>its definition is, more or less, final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only way to update, remove or add new members is to recode and recompile the code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Extension methods </a:t>
            </a:r>
            <a:r>
              <a:rPr lang="en-US" dirty="0" smtClean="0"/>
              <a:t>allow </a:t>
            </a:r>
            <a:r>
              <a:rPr lang="en-US" dirty="0"/>
              <a:t>existing compiled types </a:t>
            </a:r>
            <a:r>
              <a:rPr lang="en-US" dirty="0" smtClean="0"/>
              <a:t>to gain new functionality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Without recompilation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Without touching the</a:t>
            </a:r>
            <a:r>
              <a:rPr lang="bg-BG" dirty="0" smtClean="0"/>
              <a:t>				 </a:t>
            </a:r>
            <a:r>
              <a:rPr lang="en-US" dirty="0" smtClean="0"/>
              <a:t>original assembly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46084" name="Picture 4" descr="http://www.kurtjacob.com.au/images/chimebarsPic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91200" y="4612604"/>
            <a:ext cx="2838450" cy="1750722"/>
          </a:xfrm>
          <a:prstGeom prst="roundRect">
            <a:avLst>
              <a:gd name="adj" fmla="val 5635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4791198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Keywords </a:t>
            </a:r>
            <a:r>
              <a:rPr lang="en-US" dirty="0" smtClean="0"/>
              <a:t>– Examples</a:t>
            </a:r>
            <a:endParaRPr lang="bg-BG" dirty="0"/>
          </a:p>
        </p:txBody>
      </p:sp>
      <p:sp>
        <p:nvSpPr>
          <p:cNvPr id="524293" name="Rectangle 5"/>
          <p:cNvSpPr>
            <a:spLocks noGrp="1" noChangeArrowheads="1"/>
          </p:cNvSpPr>
          <p:nvPr>
            <p:ph idx="1"/>
          </p:nvPr>
        </p:nvSpPr>
        <p:spPr>
          <a:xfrm>
            <a:off x="323850" y="1066800"/>
            <a:ext cx="8496300" cy="609600"/>
          </a:xfrm>
          <a:noFill/>
          <a:ln/>
        </p:spPr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select</a:t>
            </a:r>
            <a:r>
              <a:rPr lang="en-US" dirty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from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where</a:t>
            </a:r>
            <a:r>
              <a:rPr lang="en-US" dirty="0" smtClean="0"/>
              <a:t> clauses: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sp>
        <p:nvSpPr>
          <p:cNvPr id="524292" name="Rectangle 4"/>
          <p:cNvSpPr>
            <a:spLocks noChangeArrowheads="1"/>
          </p:cNvSpPr>
          <p:nvPr/>
        </p:nvSpPr>
        <p:spPr bwMode="auto">
          <a:xfrm>
            <a:off x="619126" y="1860994"/>
            <a:ext cx="7839074" cy="423500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int[] numbers = { 5, 4, 1, 3, 9, 8, 6, 7, 2, 0 };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query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Small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Nums =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from num in numbers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where num &lt; 5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select num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 (var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in query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Small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Nums)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Console.Write(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.ToString() + " ");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result is 4 1 3 2 0</a:t>
            </a: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30722" name="Picture 2" descr="http://vibroseis.com/images/select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34201" y="2737528"/>
            <a:ext cx="1781174" cy="2468328"/>
          </a:xfrm>
          <a:prstGeom prst="roundRect">
            <a:avLst>
              <a:gd name="adj" fmla="val 4992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0782927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Keywords </a:t>
            </a:r>
            <a:r>
              <a:rPr lang="en-US" dirty="0" smtClean="0"/>
              <a:t>– Examples (2)</a:t>
            </a:r>
            <a:endParaRPr lang="bg-BG" dirty="0"/>
          </a:p>
        </p:txBody>
      </p:sp>
      <p:sp>
        <p:nvSpPr>
          <p:cNvPr id="524293" name="Rectangle 5"/>
          <p:cNvSpPr>
            <a:spLocks noGrp="1" noChangeArrowheads="1"/>
          </p:cNvSpPr>
          <p:nvPr>
            <p:ph idx="1"/>
          </p:nvPr>
        </p:nvSpPr>
        <p:spPr>
          <a:xfrm>
            <a:off x="323850" y="1066800"/>
            <a:ext cx="8496300" cy="609600"/>
          </a:xfrm>
          <a:noFill/>
          <a:ln/>
        </p:spPr>
        <p:txBody>
          <a:bodyPr/>
          <a:lstStyle/>
          <a:p>
            <a:r>
              <a:rPr lang="en-US" dirty="0" smtClean="0"/>
              <a:t>Nested queries: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sp>
        <p:nvSpPr>
          <p:cNvPr id="524292" name="Rectangle 4"/>
          <p:cNvSpPr>
            <a:spLocks noChangeArrowheads="1"/>
          </p:cNvSpPr>
          <p:nvPr/>
        </p:nvSpPr>
        <p:spPr bwMode="auto">
          <a:xfrm>
            <a:off x="619126" y="1878717"/>
            <a:ext cx="7915274" cy="429348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string[] towns = 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 "Sofia", "Varna", "Pleven", "Ruse", "Bourgas" };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1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townPairs =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from t1 in towns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from t2 in towns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select new { T1 = t1, T2 = t2 };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1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 (var townPair in townPairs)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Console.WriteLine("({0}, {1})", 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townPair.T1, townPair.T2);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1026" name="Picture 2" descr="http://rudolphlopez.com/images/ashNested3pc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0" y="4094812"/>
            <a:ext cx="2667000" cy="2229787"/>
          </a:xfrm>
          <a:prstGeom prst="roundRect">
            <a:avLst>
              <a:gd name="adj" fmla="val 7012"/>
            </a:avLst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637780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Keywords – Examples </a:t>
            </a:r>
            <a:r>
              <a:rPr lang="en-US" dirty="0" smtClean="0"/>
              <a:t>(3)</a:t>
            </a:r>
            <a:endParaRPr lang="bg-BG" dirty="0"/>
          </a:p>
        </p:txBody>
      </p:sp>
      <p:sp>
        <p:nvSpPr>
          <p:cNvPr id="525315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990600"/>
            <a:ext cx="8496300" cy="647700"/>
          </a:xfrm>
        </p:spPr>
        <p:txBody>
          <a:bodyPr/>
          <a:lstStyle/>
          <a:p>
            <a:r>
              <a:rPr lang="en-US" dirty="0" smtClean="0"/>
              <a:t>Sorting with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оrderby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sp>
        <p:nvSpPr>
          <p:cNvPr id="525316" name="Rectangle 4"/>
          <p:cNvSpPr>
            <a:spLocks noChangeArrowheads="1"/>
          </p:cNvSpPr>
          <p:nvPr/>
        </p:nvSpPr>
        <p:spPr bwMode="auto">
          <a:xfrm>
            <a:off x="619126" y="1752600"/>
            <a:ext cx="7762874" cy="40934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string[] fruits =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"cherry", "apple", "blueberry"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"banana"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};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Sort in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ascending sort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fruitsAscending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from fruit in fruits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orderby frui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</a:t>
            </a:r>
            <a:endParaRPr lang="bg-BG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select fruit;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 (string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fruit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in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fruitsAscending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fruit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29698" name="Picture 2" descr="http://farm3.static.flickr.com/2158/2091991850_eb57f2a31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53200" y="2667000"/>
            <a:ext cx="2235200" cy="1676400"/>
          </a:xfrm>
          <a:prstGeom prst="roundRect">
            <a:avLst>
              <a:gd name="adj" fmla="val 5753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5028281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378" name="Rectangle 2"/>
          <p:cNvSpPr>
            <a:spLocks noGrp="1" noChangeArrowheads="1"/>
          </p:cNvSpPr>
          <p:nvPr>
            <p:ph type="title"/>
          </p:nvPr>
        </p:nvSpPr>
        <p:spPr>
          <a:xfrm>
            <a:off x="3200400" y="152400"/>
            <a:ext cx="5715000" cy="914400"/>
          </a:xfrm>
        </p:spPr>
        <p:txBody>
          <a:bodyPr/>
          <a:lstStyle/>
          <a:p>
            <a:r>
              <a:rPr lang="en-US" dirty="0" smtClean="0"/>
              <a:t>S</a:t>
            </a:r>
            <a:r>
              <a:rPr lang="bg-BG" dirty="0" err="1" smtClean="0"/>
              <a:t>tandard</a:t>
            </a:r>
            <a:r>
              <a:rPr lang="bg-BG" dirty="0" smtClean="0"/>
              <a:t> </a:t>
            </a:r>
            <a:r>
              <a:rPr lang="en-US" dirty="0" smtClean="0"/>
              <a:t>Q</a:t>
            </a:r>
            <a:r>
              <a:rPr lang="bg-BG" dirty="0"/>
              <a:t>uery </a:t>
            </a:r>
            <a:r>
              <a:rPr lang="en-US" dirty="0"/>
              <a:t>O</a:t>
            </a:r>
            <a:r>
              <a:rPr lang="bg-BG" dirty="0"/>
              <a:t>perators </a:t>
            </a:r>
            <a:r>
              <a:rPr lang="en-US" dirty="0"/>
              <a:t>– Example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p:sp>
        <p:nvSpPr>
          <p:cNvPr id="485380" name="Rectangle 4"/>
          <p:cNvSpPr>
            <a:spLocks noChangeArrowheads="1"/>
          </p:cNvSpPr>
          <p:nvPr/>
        </p:nvSpPr>
        <p:spPr bwMode="auto">
          <a:xfrm>
            <a:off x="695326" y="1548348"/>
            <a:ext cx="7762874" cy="41363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string[]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games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{"Morrowind", "BioShock","Half Life",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"The Darkness","Daxter", "System Shock 2"};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Build a query expression using extension methods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granted to the Array via the Enumerable type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subset =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games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.Where(game =&gt; game.Length &gt;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6).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OrderBy(game =&gt; game).Select(game =&gt; game);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 (var game in subset)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Line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(game);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ounded Rectangle 4"/>
          <p:cNvSpPr>
            <a:spLocks noChangeArrowheads="1"/>
          </p:cNvSpPr>
          <p:nvPr/>
        </p:nvSpPr>
        <p:spPr bwMode="auto">
          <a:xfrm>
            <a:off x="5029200" y="4547822"/>
            <a:ext cx="3124200" cy="1700578"/>
          </a:xfrm>
          <a:prstGeom prst="roundRect">
            <a:avLst>
              <a:gd name="adj" fmla="val 2789"/>
            </a:avLst>
          </a:prstGeom>
          <a:solidFill>
            <a:srgbClr val="3D4344"/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127000" sx="105000" sy="105000" algn="ctr" rotWithShape="0">
              <a:prstClr val="black">
                <a:alpha val="50000"/>
              </a:prstClr>
            </a:outerShdw>
          </a:effectLst>
        </p:spPr>
        <p:txBody>
          <a:bodyPr wrap="square" tIns="72000" bIns="72000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subset = 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from g in games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where g.Length &gt; 6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orderby g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select g;</a:t>
            </a:r>
          </a:p>
        </p:txBody>
      </p:sp>
    </p:spTree>
    <p:extLst>
      <p:ext uri="{BB962C8B-B14F-4D97-AF65-F5344CB8AC3E}">
        <p14:creationId xmlns:p14="http://schemas.microsoft.com/office/powerpoint/2010/main" val="21400269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978" name="Rectangle 2"/>
          <p:cNvSpPr>
            <a:spLocks noGrp="1" noChangeArrowheads="1"/>
          </p:cNvSpPr>
          <p:nvPr>
            <p:ph type="title"/>
          </p:nvPr>
        </p:nvSpPr>
        <p:spPr>
          <a:xfrm>
            <a:off x="2438400" y="228600"/>
            <a:ext cx="6477000" cy="914400"/>
          </a:xfrm>
        </p:spPr>
        <p:txBody>
          <a:bodyPr/>
          <a:lstStyle/>
          <a:p>
            <a:r>
              <a:rPr lang="en-US" dirty="0" smtClean="0"/>
              <a:t>Counting the Occurrences of a Word in a String –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  <p:sp>
        <p:nvSpPr>
          <p:cNvPr id="510980" name="Rectangle 4"/>
          <p:cNvSpPr>
            <a:spLocks noChangeArrowheads="1"/>
          </p:cNvSpPr>
          <p:nvPr/>
        </p:nvSpPr>
        <p:spPr bwMode="auto">
          <a:xfrm>
            <a:off x="685800" y="1600200"/>
            <a:ext cx="7772400" cy="455509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text = "Historically, the world of data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searchTerm = "data";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string[] source = text.Split(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new char[] { '.', '?', '!', ' ', ';', ':', ',' },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StringSplitOptions.RemoveEmptyEntries);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Use ToLower() to match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both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"data" and "Data"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matchQuery = 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from word in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source</a:t>
            </a:r>
            <a:endParaRPr lang="bg-BG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where word.ToLower() ==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searchTerm.ToLower()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select word;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wordCount =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matchQuery.Count();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ounded Rectangle 4"/>
          <p:cNvSpPr>
            <a:spLocks noChangeArrowheads="1"/>
          </p:cNvSpPr>
          <p:nvPr/>
        </p:nvSpPr>
        <p:spPr bwMode="auto">
          <a:xfrm>
            <a:off x="3886200" y="5224156"/>
            <a:ext cx="4724400" cy="1079072"/>
          </a:xfrm>
          <a:prstGeom prst="roundRect">
            <a:avLst>
              <a:gd name="adj" fmla="val 2789"/>
            </a:avLst>
          </a:prstGeom>
          <a:solidFill>
            <a:srgbClr val="3D4344"/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127000" sx="105000" sy="105000" algn="ctr" rotWithShape="0">
              <a:prstClr val="black">
                <a:alpha val="50000"/>
              </a:prstClr>
            </a:outerShdw>
          </a:effectLst>
        </p:spPr>
        <p:txBody>
          <a:bodyPr wrap="square" tIns="72000" bIns="72000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wordCount =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source.Select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w =&gt; w.toLower() ==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searchTerm.ToLower()).Count();</a:t>
            </a:r>
          </a:p>
        </p:txBody>
      </p:sp>
    </p:spTree>
    <p:extLst>
      <p:ext uri="{BB962C8B-B14F-4D97-AF65-F5344CB8AC3E}">
        <p14:creationId xmlns:p14="http://schemas.microsoft.com/office/powerpoint/2010/main" val="28491618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Querying </a:t>
            </a:r>
            <a:r>
              <a:rPr lang="en-US" dirty="0" smtClean="0"/>
              <a:t>Arrays</a:t>
            </a:r>
            <a:endParaRPr lang="bg-BG" dirty="0"/>
          </a:p>
        </p:txBody>
      </p:sp>
      <p:sp>
        <p:nvSpPr>
          <p:cNvPr id="52019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r>
              <a:rPr lang="en-US" dirty="0"/>
              <a:t>Any kind of </a:t>
            </a:r>
            <a:r>
              <a:rPr lang="en-US" dirty="0" smtClean="0"/>
              <a:t>arrays can be used with LINQ</a:t>
            </a:r>
            <a:endParaRPr lang="en-US" dirty="0"/>
          </a:p>
          <a:p>
            <a:pPr lvl="1"/>
            <a:r>
              <a:rPr lang="en-US" dirty="0" smtClean="0"/>
              <a:t>Can </a:t>
            </a:r>
            <a:r>
              <a:rPr lang="en-US" dirty="0"/>
              <a:t>be </a:t>
            </a:r>
            <a:r>
              <a:rPr lang="en-US" dirty="0" smtClean="0"/>
              <a:t>even an </a:t>
            </a:r>
            <a:r>
              <a:rPr lang="en-US" noProof="1"/>
              <a:t>untyped</a:t>
            </a:r>
            <a:r>
              <a:rPr lang="en-US" dirty="0"/>
              <a:t> array of objects</a:t>
            </a:r>
          </a:p>
          <a:p>
            <a:pPr lvl="1"/>
            <a:r>
              <a:rPr lang="en-US" dirty="0"/>
              <a:t>Queries can be applied to arrays of custom </a:t>
            </a:r>
            <a:r>
              <a:rPr lang="en-US" dirty="0" smtClean="0"/>
              <a:t>objects</a:t>
            </a:r>
          </a:p>
          <a:p>
            <a:pPr lvl="1"/>
            <a:r>
              <a:rPr lang="en-US" dirty="0" smtClean="0"/>
              <a:t>Example: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  <p:sp>
        <p:nvSpPr>
          <p:cNvPr id="520196" name="Rectangle 4"/>
          <p:cNvSpPr>
            <a:spLocks noChangeArrowheads="1"/>
          </p:cNvSpPr>
          <p:nvPr/>
        </p:nvSpPr>
        <p:spPr bwMode="auto">
          <a:xfrm>
            <a:off x="762000" y="4114800"/>
            <a:ext cx="7620000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Book[] books = {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new Book { Title="LINQ in Action" },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new Book { Title="LINQ for Fun" },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new Book { Title="Extreme LINQ" } };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titles =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books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.Where(book =&gt;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book.Title.Contains("Action"))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.Select(book =&gt; book.Title);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ounded Rectangle 5"/>
          <p:cNvSpPr>
            <a:spLocks noChangeArrowheads="1"/>
          </p:cNvSpPr>
          <p:nvPr/>
        </p:nvSpPr>
        <p:spPr bwMode="auto">
          <a:xfrm>
            <a:off x="3505200" y="2953575"/>
            <a:ext cx="5029200" cy="1389825"/>
          </a:xfrm>
          <a:prstGeom prst="roundRect">
            <a:avLst>
              <a:gd name="adj" fmla="val 2789"/>
            </a:avLst>
          </a:prstGeom>
          <a:solidFill>
            <a:srgbClr val="3D4344"/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127000" sx="105000" sy="105000" algn="ctr" rotWithShape="0">
              <a:prstClr val="black">
                <a:alpha val="50000"/>
              </a:prstClr>
            </a:outerShdw>
          </a:effectLst>
        </p:spPr>
        <p:txBody>
          <a:bodyPr wrap="square" tIns="72000" bIns="72000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titles =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from b in books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where b.Title.Contains("Action")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select b.Title;</a:t>
            </a:r>
          </a:p>
        </p:txBody>
      </p:sp>
    </p:spTree>
    <p:extLst>
      <p:ext uri="{BB962C8B-B14F-4D97-AF65-F5344CB8AC3E}">
        <p14:creationId xmlns:p14="http://schemas.microsoft.com/office/powerpoint/2010/main" val="27530054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Querying Generic Lists</a:t>
            </a:r>
            <a:endParaRPr lang="bg-BG" dirty="0"/>
          </a:p>
        </p:txBody>
      </p:sp>
      <p:sp>
        <p:nvSpPr>
          <p:cNvPr id="521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previous example </a:t>
            </a:r>
            <a:r>
              <a:rPr lang="en-US" dirty="0" smtClean="0"/>
              <a:t>can </a:t>
            </a:r>
            <a:r>
              <a:rPr lang="en-US" dirty="0"/>
              <a:t>be adapted to work with a generic list</a:t>
            </a:r>
          </a:p>
          <a:p>
            <a:pPr lvl="1"/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List&lt;T</a:t>
            </a: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&gt;</a:t>
            </a:r>
            <a:r>
              <a:rPr lang="en-US" dirty="0" smtClean="0"/>
              <a:t>, </a:t>
            </a: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LinkedList&lt;T</a:t>
            </a:r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&gt;</a:t>
            </a:r>
            <a:r>
              <a:rPr lang="en-US" dirty="0"/>
              <a:t>, </a:t>
            </a:r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Queue&lt;T&gt;</a:t>
            </a:r>
            <a:r>
              <a:rPr lang="en-US" dirty="0">
                <a:latin typeface="Courier New" pitchFamily="49" charset="0"/>
              </a:rPr>
              <a:t>, </a:t>
            </a:r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Stack&lt;T&gt;</a:t>
            </a:r>
            <a:r>
              <a:rPr lang="en-US" dirty="0"/>
              <a:t>, </a:t>
            </a:r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HashSet&lt;T&gt;</a:t>
            </a:r>
            <a:r>
              <a:rPr lang="en-US" dirty="0"/>
              <a:t>, etc.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  <p:sp>
        <p:nvSpPr>
          <p:cNvPr id="521220" name="Rectangle 4"/>
          <p:cNvSpPr>
            <a:spLocks noChangeArrowheads="1"/>
          </p:cNvSpPr>
          <p:nvPr/>
        </p:nvSpPr>
        <p:spPr bwMode="auto">
          <a:xfrm>
            <a:off x="762000" y="3505200"/>
            <a:ext cx="7620000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List&lt;Book&gt; books = new List&lt;Book&gt;() {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new Book { Title="LINQ in Action" },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new Book { Title="LINQ for Fun" },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new Book { Title="Extreme LINQ" } };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titles =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books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.Where(book =&gt; book.Title.Contains("Action"))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.Select(book =&gt; book.Title);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41082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Querying </a:t>
            </a:r>
            <a:r>
              <a:rPr lang="en-US" dirty="0" smtClean="0"/>
              <a:t>Strings</a:t>
            </a:r>
            <a:endParaRPr lang="bg-BG" dirty="0"/>
          </a:p>
        </p:txBody>
      </p:sp>
      <p:sp>
        <p:nvSpPr>
          <p:cNvPr id="52429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r>
              <a:rPr lang="en-US" dirty="0" smtClean="0"/>
              <a:t>Although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System.String</a:t>
            </a:r>
            <a:r>
              <a:rPr lang="en-US" dirty="0" smtClean="0"/>
              <a:t> </a:t>
            </a:r>
            <a:r>
              <a:rPr lang="en-US" dirty="0"/>
              <a:t>may not be perceived as a collection at first sight</a:t>
            </a:r>
          </a:p>
          <a:p>
            <a:pPr lvl="1"/>
            <a:r>
              <a:rPr lang="en-US" dirty="0"/>
              <a:t>It actually is </a:t>
            </a:r>
            <a:r>
              <a:rPr lang="en-US" dirty="0" smtClean="0"/>
              <a:t>a collection, </a:t>
            </a:r>
            <a:r>
              <a:rPr lang="en-US" dirty="0"/>
              <a:t>because it implements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IEnumerable&lt;char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&gt;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r>
              <a:rPr lang="en-US" dirty="0"/>
              <a:t>String objects can be queried with LINQ to Objects, like any other collection</a:t>
            </a:r>
            <a:endParaRPr lang="en-US" noProof="1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  <p:sp>
        <p:nvSpPr>
          <p:cNvPr id="524292" name="Rectangle 4"/>
          <p:cNvSpPr>
            <a:spLocks noChangeArrowheads="1"/>
          </p:cNvSpPr>
          <p:nvPr/>
        </p:nvSpPr>
        <p:spPr bwMode="auto">
          <a:xfrm>
            <a:off x="685800" y="4419600"/>
            <a:ext cx="7772400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count =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"Non-letter characters in this string: 8"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.Where(c =&gt; !Char.IsLetter(c))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.Count();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Console.WriteLine(count);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result is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8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ounded Rectangle 5"/>
          <p:cNvSpPr>
            <a:spLocks noChangeArrowheads="1"/>
          </p:cNvSpPr>
          <p:nvPr/>
        </p:nvSpPr>
        <p:spPr bwMode="auto">
          <a:xfrm>
            <a:off x="4724400" y="5087175"/>
            <a:ext cx="3886200" cy="1389825"/>
          </a:xfrm>
          <a:prstGeom prst="roundRect">
            <a:avLst>
              <a:gd name="adj" fmla="val 2789"/>
            </a:avLst>
          </a:prstGeom>
          <a:solidFill>
            <a:srgbClr val="3D4344"/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127000" sx="105000" sy="105000" algn="ctr" rotWithShape="0">
              <a:prstClr val="black">
                <a:alpha val="50000"/>
              </a:prstClr>
            </a:outerShdw>
          </a:effectLst>
        </p:spPr>
        <p:txBody>
          <a:bodyPr wrap="square" tIns="72000" bIns="72000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count =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(from c in "Non-letter…"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where !Char.IsLetter(c)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select c).Count();</a:t>
            </a:r>
          </a:p>
        </p:txBody>
      </p:sp>
    </p:spTree>
    <p:extLst>
      <p:ext uri="{BB962C8B-B14F-4D97-AF65-F5344CB8AC3E}">
        <p14:creationId xmlns:p14="http://schemas.microsoft.com/office/powerpoint/2010/main" val="20398315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Operations</a:t>
            </a:r>
            <a:endParaRPr lang="bg-BG" dirty="0"/>
          </a:p>
        </p:txBody>
      </p:sp>
      <p:sp>
        <p:nvSpPr>
          <p:cNvPr id="528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Where()</a:t>
            </a:r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 dirty="0" smtClean="0"/>
              <a:t>Searches by given condition</a:t>
            </a:r>
            <a:endParaRPr lang="en-US" dirty="0"/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First()/FirstOrDefault()</a:t>
            </a:r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 dirty="0" smtClean="0"/>
              <a:t>Gets the first matched element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Last()/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LastOrDefault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 dirty="0"/>
              <a:t>Gets the </a:t>
            </a:r>
            <a:r>
              <a:rPr lang="en-US" dirty="0" smtClean="0"/>
              <a:t>last matched element</a:t>
            </a:r>
            <a:endParaRPr lang="en-US" dirty="0" smtClean="0">
              <a:solidFill>
                <a:schemeClr val="accent6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Select()/Cast()</a:t>
            </a:r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 dirty="0" smtClean="0"/>
              <a:t>Makes projection (conversion) to another type</a:t>
            </a:r>
            <a:endParaRPr lang="en-US" dirty="0"/>
          </a:p>
          <a:p>
            <a:pPr marL="282575" lvl="1" indent="-282575">
              <a:spcBef>
                <a:spcPts val="200"/>
              </a:spcBef>
              <a:spcAft>
                <a:spcPts val="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OrderBy()/ThenBy()/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OrderByDescending()</a:t>
            </a:r>
            <a:endParaRPr lang="en-US" noProof="1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574675" lvl="2" indent="-282575">
              <a:spcBef>
                <a:spcPts val="200"/>
              </a:spcBef>
              <a:spcAft>
                <a:spcPts val="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Orders a collection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2899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Operations</a:t>
            </a:r>
            <a:endParaRPr lang="bg-BG" dirty="0"/>
          </a:p>
        </p:txBody>
      </p:sp>
      <p:sp>
        <p:nvSpPr>
          <p:cNvPr id="528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Any()</a:t>
            </a:r>
          </a:p>
          <a:p>
            <a:pPr lvl="1"/>
            <a:r>
              <a:rPr lang="en-US" dirty="0" smtClean="0"/>
              <a:t>Checks if any element matches a condition</a:t>
            </a:r>
            <a:endParaRPr lang="en-US" dirty="0"/>
          </a:p>
          <a:p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All()</a:t>
            </a:r>
          </a:p>
          <a:p>
            <a:pPr lvl="1"/>
            <a:r>
              <a:rPr lang="en-US" dirty="0"/>
              <a:t>Checks if </a:t>
            </a:r>
            <a:r>
              <a:rPr lang="en-US" dirty="0" smtClean="0"/>
              <a:t>all element </a:t>
            </a:r>
            <a:r>
              <a:rPr lang="en-US" dirty="0"/>
              <a:t>matches a condition</a:t>
            </a:r>
          </a:p>
          <a:p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ToArray()/ToList()/AsEnumerable()</a:t>
            </a:r>
          </a:p>
          <a:p>
            <a:pPr lvl="1"/>
            <a:r>
              <a:rPr lang="en-US" dirty="0" smtClean="0"/>
              <a:t>Converts the collection type</a:t>
            </a:r>
            <a:endParaRPr lang="en-US" dirty="0"/>
          </a:p>
          <a:p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Reverse()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Reverses a collection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9298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Extension </a:t>
            </a:r>
            <a:r>
              <a:rPr lang="en-US" dirty="0" smtClean="0"/>
              <a:t>Methods</a:t>
            </a:r>
            <a:endParaRPr lang="bg-BG" dirty="0"/>
          </a:p>
        </p:txBody>
      </p:sp>
      <p:sp>
        <p:nvSpPr>
          <p:cNvPr id="4904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Extension methods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Defined in a </a:t>
            </a:r>
            <a:r>
              <a:rPr lang="en-US" dirty="0"/>
              <a:t>static class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Defined as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static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Use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this</a:t>
            </a:r>
            <a:r>
              <a:rPr lang="en-US" dirty="0" smtClean="0"/>
              <a:t> </a:t>
            </a:r>
            <a:r>
              <a:rPr lang="en-US" dirty="0"/>
              <a:t>keyword </a:t>
            </a:r>
            <a:r>
              <a:rPr lang="en-US" dirty="0" smtClean="0"/>
              <a:t>before its first argument to specify the class to be extended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Extension methods are "attached" to the extended class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Can also be </a:t>
            </a:r>
            <a:r>
              <a:rPr lang="en-US" dirty="0"/>
              <a:t>called </a:t>
            </a:r>
            <a:r>
              <a:rPr lang="en-US" dirty="0" smtClean="0"/>
              <a:t>from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statically</a:t>
            </a:r>
            <a:r>
              <a:rPr lang="en-US" dirty="0" smtClean="0"/>
              <a:t> through the </a:t>
            </a:r>
            <a:r>
              <a:rPr lang="en-US" dirty="0"/>
              <a:t>defining static class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81918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bg-BG" dirty="0"/>
              <a:t>ggregation </a:t>
            </a:r>
            <a:r>
              <a:rPr lang="en-US" dirty="0"/>
              <a:t>Methods</a:t>
            </a:r>
            <a:endParaRPr lang="bg-BG" dirty="0"/>
          </a:p>
        </p:txBody>
      </p:sp>
      <p:sp>
        <p:nvSpPr>
          <p:cNvPr id="528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Average()</a:t>
            </a:r>
          </a:p>
          <a:p>
            <a:pPr lvl="1"/>
            <a:r>
              <a:rPr lang="en-US" dirty="0" smtClean="0"/>
              <a:t>Calculates the average value of a collection</a:t>
            </a:r>
            <a:endParaRPr lang="en-US" dirty="0"/>
          </a:p>
          <a:p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Count()</a:t>
            </a:r>
          </a:p>
          <a:p>
            <a:pPr lvl="1"/>
            <a:r>
              <a:rPr lang="en-US" dirty="0" smtClean="0"/>
              <a:t>Counts the elements in a collection</a:t>
            </a:r>
            <a:endParaRPr lang="en-US" dirty="0"/>
          </a:p>
          <a:p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Max()</a:t>
            </a:r>
          </a:p>
          <a:p>
            <a:pPr lvl="1"/>
            <a:r>
              <a:rPr lang="en-US" dirty="0" smtClean="0"/>
              <a:t>Determines the maximum value in a collection</a:t>
            </a:r>
            <a:endParaRPr lang="en-US" dirty="0"/>
          </a:p>
          <a:p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Sum()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Sums the values in a collection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889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700" dirty="0" smtClean="0"/>
              <a:t>Aggregation Methods – Examples</a:t>
            </a:r>
            <a:endParaRPr lang="en-US" sz="3700" dirty="0"/>
          </a:p>
        </p:txBody>
      </p:sp>
      <p:sp>
        <p:nvSpPr>
          <p:cNvPr id="531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Count(&lt;condition&gt;)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endParaRPr lang="en-US" dirty="0">
              <a:latin typeface="Courier New" pitchFamily="49" charset="0"/>
            </a:endParaRPr>
          </a:p>
          <a:p>
            <a:endParaRPr lang="en-US" dirty="0">
              <a:latin typeface="Courier New" pitchFamily="49" charset="0"/>
            </a:endParaRPr>
          </a:p>
          <a:p>
            <a:endParaRPr lang="en-US" dirty="0">
              <a:latin typeface="Courier New" pitchFamily="49" charset="0"/>
            </a:endParaRPr>
          </a:p>
          <a:p>
            <a:pPr>
              <a:spcBef>
                <a:spcPts val="1200"/>
              </a:spcBef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Max()</a:t>
            </a: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  <p:sp>
        <p:nvSpPr>
          <p:cNvPr id="531460" name="Rectangle 4"/>
          <p:cNvSpPr>
            <a:spLocks noChangeArrowheads="1"/>
          </p:cNvSpPr>
          <p:nvPr/>
        </p:nvSpPr>
        <p:spPr bwMode="auto">
          <a:xfrm>
            <a:off x="622300" y="1828800"/>
            <a:ext cx="7912100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double[] temperatures =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28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.0, 1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.5,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32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.3,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33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.6,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26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29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highTemp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Count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temperatures.Count(p =&gt; p &gt;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30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Console.WriteLine(highTemp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Count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result is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2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1461" name="Rectangle 5"/>
          <p:cNvSpPr>
            <a:spLocks noChangeArrowheads="1"/>
          </p:cNvSpPr>
          <p:nvPr/>
        </p:nvSpPr>
        <p:spPr bwMode="auto">
          <a:xfrm>
            <a:off x="609600" y="4419600"/>
            <a:ext cx="7912100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double[] temperatures =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28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.0, 1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.5,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32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.3,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33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.6,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26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29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max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Temp = temperatures.Max();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max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Temp);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result is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33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.6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ounded Rectangle 7"/>
          <p:cNvSpPr>
            <a:spLocks noChangeArrowheads="1"/>
          </p:cNvSpPr>
          <p:nvPr/>
        </p:nvSpPr>
        <p:spPr bwMode="auto">
          <a:xfrm>
            <a:off x="4800600" y="3182175"/>
            <a:ext cx="3886200" cy="1389825"/>
          </a:xfrm>
          <a:prstGeom prst="roundRect">
            <a:avLst>
              <a:gd name="adj" fmla="val 2789"/>
            </a:avLst>
          </a:prstGeom>
          <a:solidFill>
            <a:srgbClr val="3D4344"/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127000" sx="105000" sy="105000" algn="ctr" rotWithShape="0">
              <a:prstClr val="black">
                <a:alpha val="50000"/>
              </a:prstClr>
            </a:outerShdw>
          </a:effectLst>
        </p:spPr>
        <p:txBody>
          <a:bodyPr wrap="square" tIns="72000" bIns="72000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highTemp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(from p in temperatures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where p &gt; 30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select p).Count();</a:t>
            </a:r>
          </a:p>
        </p:txBody>
      </p:sp>
      <p:sp>
        <p:nvSpPr>
          <p:cNvPr id="9" name="Rounded Rectangle 8"/>
          <p:cNvSpPr>
            <a:spLocks noChangeArrowheads="1"/>
          </p:cNvSpPr>
          <p:nvPr/>
        </p:nvSpPr>
        <p:spPr bwMode="auto">
          <a:xfrm>
            <a:off x="4953000" y="5410200"/>
            <a:ext cx="3733800" cy="1079072"/>
          </a:xfrm>
          <a:prstGeom prst="roundRect">
            <a:avLst>
              <a:gd name="adj" fmla="val 2789"/>
            </a:avLst>
          </a:prstGeom>
          <a:solidFill>
            <a:srgbClr val="3D4344"/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127000" sx="105000" sy="105000" algn="ctr" rotWithShape="0">
              <a:prstClr val="black">
                <a:alpha val="50000"/>
              </a:prstClr>
            </a:outerShdw>
          </a:effectLst>
        </p:spPr>
        <p:txBody>
          <a:bodyPr wrap="square" tIns="72000" bIns="72000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highTemp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(from p in temperatures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select p).Max();</a:t>
            </a:r>
          </a:p>
        </p:txBody>
      </p:sp>
    </p:spTree>
    <p:extLst>
      <p:ext uri="{BB962C8B-B14F-4D97-AF65-F5344CB8AC3E}">
        <p14:creationId xmlns:p14="http://schemas.microsoft.com/office/powerpoint/2010/main" val="11114062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 descr="http://technodenvision.com/images/queryIcon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95600" y="1270000"/>
            <a:ext cx="2628900" cy="2804160"/>
          </a:xfrm>
          <a:prstGeom prst="roundRect">
            <a:avLst>
              <a:gd name="adj" fmla="val 4400"/>
            </a:avLst>
          </a:prstGeom>
          <a:noFill/>
          <a:effectLst>
            <a:reflection blurRad="6350" stA="52000" endA="300" endPos="35000" dir="5400000" sy="-100000" algn="bl" rotWithShape="0"/>
          </a:effectLst>
        </p:spPr>
      </p:pic>
      <p:sp>
        <p:nvSpPr>
          <p:cNvPr id="5263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4648200"/>
            <a:ext cx="8229600" cy="685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4800" dirty="0" smtClean="0"/>
              <a:t>LINQ Query </a:t>
            </a:r>
            <a:r>
              <a:rPr lang="en-US" sz="4800" dirty="0"/>
              <a:t>Keywords</a:t>
            </a:r>
            <a:endParaRPr lang="bg-BG" sz="48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57200" y="5450680"/>
            <a:ext cx="8229600" cy="569120"/>
          </a:xfrm>
        </p:spPr>
        <p:txBody>
          <a:bodyPr/>
          <a:lstStyle/>
          <a:p>
            <a:r>
              <a:rPr dirty="0" smtClean="0"/>
              <a:t>Live Demo</a:t>
            </a:r>
            <a:endParaRPr lang="bg-BG" dirty="0"/>
          </a:p>
        </p:txBody>
      </p:sp>
      <p:pic>
        <p:nvPicPr>
          <p:cNvPr id="4" name="Picture 2" descr="http://www.kgo.it/sites/default/files/images/to-content/start-demo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76850" y="889000"/>
            <a:ext cx="2114550" cy="21145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TextBox 5"/>
          <p:cNvSpPr txBox="1"/>
          <p:nvPr/>
        </p:nvSpPr>
        <p:spPr>
          <a:xfrm rot="21003577">
            <a:off x="1006283" y="1237625"/>
            <a:ext cx="2977097" cy="1323439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8000" b="1" dirty="0" smtClean="0">
                <a:ln w="76200"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Arial Black" pitchFamily="34" charset="0"/>
              </a:rPr>
              <a:t>LINQ</a:t>
            </a:r>
            <a:endParaRPr lang="en-US" sz="8000" b="1" dirty="0">
              <a:ln w="76200">
                <a:solidFill>
                  <a:schemeClr val="accent5">
                    <a:lumMod val="20000"/>
                    <a:lumOff val="80000"/>
                  </a:schemeClr>
                </a:solidFill>
              </a:ln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glow rad="139700">
                  <a:schemeClr val="accent3">
                    <a:satMod val="175000"/>
                    <a:alpha val="40000"/>
                  </a:schemeClr>
                </a:glow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31338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74" name="Picture 6" descr="http://www.macwareinc.com/images/screenshots/ldspro/LDSproobjects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9906" y="685800"/>
            <a:ext cx="3172294" cy="4330586"/>
          </a:xfrm>
          <a:prstGeom prst="roundRect">
            <a:avLst>
              <a:gd name="adj" fmla="val 5180"/>
            </a:avLst>
          </a:prstGeom>
          <a:noFill/>
        </p:spPr>
      </p:pic>
      <p:sp>
        <p:nvSpPr>
          <p:cNvPr id="4966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2653" y="5257800"/>
            <a:ext cx="8686800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Dynamic Type</a:t>
            </a:r>
            <a:endParaRPr lang="bg-BG" dirty="0"/>
          </a:p>
        </p:txBody>
      </p:sp>
      <p:pic>
        <p:nvPicPr>
          <p:cNvPr id="58372" name="Picture 4" descr="http://www.seeklogo.com/images/L/LinQ-logo-4DED4D62F2-seeklogo.com.gif"/>
          <p:cNvPicPr>
            <a:picLocks noChangeAspect="1" noChangeArrowheads="1"/>
          </p:cNvPicPr>
          <p:nvPr/>
        </p:nvPicPr>
        <p:blipFill>
          <a:blip r:embed="rId4" cstate="screen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28113">
            <a:off x="864264" y="2083343"/>
            <a:ext cx="2148009" cy="2148009"/>
          </a:xfrm>
          <a:prstGeom prst="roundRect">
            <a:avLst>
              <a:gd name="adj" fmla="val 9411"/>
            </a:avLst>
          </a:prstGeom>
          <a:noFill/>
          <a:ln w="1905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127000" dist="38100" dir="2700000" sx="105000" sy="105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8376" name="Picture 8" descr="http://icons2.iconarchive.com/icons/aha-soft/software/256/objects-icon.pn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4917">
            <a:off x="5781334" y="1739338"/>
            <a:ext cx="2916834" cy="2916834"/>
          </a:xfrm>
          <a:prstGeom prst="roundRect">
            <a:avLst>
              <a:gd name="adj" fmla="val 9411"/>
            </a:avLst>
          </a:prstGeom>
          <a:noFill/>
          <a:ln w="19050">
            <a:noFill/>
          </a:ln>
          <a:effectLst>
            <a:outerShdw blurRad="127000" dist="38100" dir="2700000" sx="105000" sy="105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78253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Type</a:t>
            </a:r>
            <a:endParaRPr lang="bg-BG" dirty="0"/>
          </a:p>
        </p:txBody>
      </p:sp>
      <p:sp>
        <p:nvSpPr>
          <p:cNvPr id="52019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r>
              <a:rPr lang="en-US" dirty="0" smtClean="0"/>
              <a:t>The Dynamic type is</a:t>
            </a:r>
            <a:endParaRPr lang="en-US" dirty="0"/>
          </a:p>
          <a:p>
            <a:pPr lvl="1"/>
            <a:r>
              <a:rPr lang="en-US" dirty="0" smtClean="0"/>
              <a:t>Defined with the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dynamic</a:t>
            </a:r>
            <a:r>
              <a:rPr lang="en-US" dirty="0" smtClean="0"/>
              <a:t> keyword</a:t>
            </a:r>
            <a:endParaRPr lang="en-US" dirty="0"/>
          </a:p>
          <a:p>
            <a:pPr lvl="1"/>
            <a:r>
              <a:rPr lang="en-US" dirty="0" smtClean="0"/>
              <a:t>Can hold everything (different from object)</a:t>
            </a:r>
          </a:p>
          <a:p>
            <a:pPr lvl="1"/>
            <a:r>
              <a:rPr lang="en-US" dirty="0" smtClean="0"/>
              <a:t>Evaluated at runtime</a:t>
            </a:r>
          </a:p>
          <a:p>
            <a:pPr lvl="1"/>
            <a:r>
              <a:rPr lang="en-US" dirty="0" smtClean="0"/>
              <a:t>Example: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  <p:sp>
        <p:nvSpPr>
          <p:cNvPr id="520196" name="Rectangle 4"/>
          <p:cNvSpPr>
            <a:spLocks noChangeArrowheads="1"/>
          </p:cNvSpPr>
          <p:nvPr/>
        </p:nvSpPr>
        <p:spPr bwMode="auto">
          <a:xfrm>
            <a:off x="762000" y="4343400"/>
            <a:ext cx="7620000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dynamic dyn = 5;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dyn = "Some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text";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dyn = new Student();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dyn.Name = "Ivan";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dyn = new[] { 5, 8, 10 }; 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15022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4648200"/>
            <a:ext cx="6477000" cy="762000"/>
          </a:xfrm>
        </p:spPr>
        <p:txBody>
          <a:bodyPr/>
          <a:lstStyle/>
          <a:p>
            <a:pPr algn="ctr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Dynamic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76600" y="5334000"/>
            <a:ext cx="2667000" cy="609600"/>
          </a:xfrm>
        </p:spPr>
        <p:txBody>
          <a:bodyPr/>
          <a:lstStyle/>
          <a:p>
            <a:pPr marL="0" lvl="1" indent="0" algn="ctr">
              <a:buNone/>
            </a:pPr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1228725"/>
            <a:ext cx="5655733" cy="3181350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306289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http://www.directortom.com/storage/right%20question.jpg?__SQUARESPACE_CACHEVERSION=122746754280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67000" y="1752600"/>
            <a:ext cx="3810000" cy="2857500"/>
          </a:xfrm>
          <a:prstGeom prst="roundRect">
            <a:avLst>
              <a:gd name="adj" fmla="val 3927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49538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28600"/>
            <a:ext cx="7086600" cy="914400"/>
          </a:xfrm>
        </p:spPr>
        <p:txBody>
          <a:bodyPr/>
          <a:lstStyle/>
          <a:p>
            <a:r>
              <a:rPr lang="en-US" dirty="0"/>
              <a:t>Extension Methods, Lambda Expressions and LINQ</a:t>
            </a:r>
            <a:endParaRPr lang="bg-BG" dirty="0"/>
          </a:p>
        </p:txBody>
      </p:sp>
      <p:sp>
        <p:nvSpPr>
          <p:cNvPr id="449539" name="Rectangle 3"/>
          <p:cNvSpPr>
            <a:spLocks noGrp="1" noChangeArrowheads="1"/>
          </p:cNvSpPr>
          <p:nvPr>
            <p:ph idx="1"/>
          </p:nvPr>
        </p:nvSpPr>
        <p:spPr>
          <a:xfrm>
            <a:off x="2630487" y="5099050"/>
            <a:ext cx="4608513" cy="1225550"/>
          </a:xfrm>
        </p:spPr>
        <p:txBody>
          <a:bodyPr/>
          <a:lstStyle/>
          <a:p>
            <a:pPr>
              <a:buFontTx/>
              <a:buNone/>
            </a:pPr>
            <a:r>
              <a:rPr lang="en-US" sz="6000" dirty="0"/>
              <a:t>Questions?</a:t>
            </a:r>
            <a:endParaRPr lang="bg-BG" sz="6000" dirty="0"/>
          </a:p>
        </p:txBody>
      </p:sp>
    </p:spTree>
    <p:extLst>
      <p:ext uri="{BB962C8B-B14F-4D97-AF65-F5344CB8AC3E}">
        <p14:creationId xmlns:p14="http://schemas.microsoft.com/office/powerpoint/2010/main" val="3986647866"/>
      </p:ext>
    </p:extLst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  <a:endParaRPr lang="bg-BG" dirty="0"/>
          </a:p>
        </p:txBody>
      </p:sp>
      <p:sp>
        <p:nvSpPr>
          <p:cNvPr id="42598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 marL="355600" indent="-355600">
              <a:lnSpc>
                <a:spcPct val="100000"/>
              </a:lnSpc>
              <a:buFontTx/>
              <a:buAutoNum type="arabicPeriod"/>
              <a:tabLst/>
            </a:pPr>
            <a:r>
              <a:rPr lang="en-US" sz="2800" dirty="0" smtClean="0"/>
              <a:t>Implement an extension method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Substring(int index,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length)</a:t>
            </a:r>
            <a:r>
              <a:rPr lang="en-US" sz="2800" dirty="0" smtClean="0"/>
              <a:t> for the class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StringBuilder</a:t>
            </a:r>
            <a:r>
              <a:rPr lang="en-US" sz="2800" dirty="0" smtClean="0"/>
              <a:t> that returns new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StringBuilder</a:t>
            </a:r>
            <a:r>
              <a:rPr lang="en-US" sz="2800" dirty="0" smtClean="0"/>
              <a:t> and has the same functionality as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Substring</a:t>
            </a:r>
            <a:r>
              <a:rPr lang="en-US" sz="2800" dirty="0" smtClean="0"/>
              <a:t> in the class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800" dirty="0" smtClean="0"/>
              <a:t>.</a:t>
            </a:r>
          </a:p>
          <a:p>
            <a:pPr marL="355600" indent="-355600">
              <a:lnSpc>
                <a:spcPct val="100000"/>
              </a:lnSpc>
              <a:buFontTx/>
              <a:buAutoNum type="arabicPeriod"/>
              <a:tabLst/>
            </a:pPr>
            <a:r>
              <a:rPr lang="en-US" sz="2800" dirty="0" smtClean="0"/>
              <a:t>Implement a set of extension methods for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IEnumerable&lt;T&gt;</a:t>
            </a:r>
            <a:r>
              <a:rPr lang="en-US" sz="2800" dirty="0" smtClean="0"/>
              <a:t> that implement the following group functions: sum, product, min, max, average.</a:t>
            </a:r>
          </a:p>
          <a:p>
            <a:pPr marL="355600" indent="-355600">
              <a:lnSpc>
                <a:spcPct val="100000"/>
              </a:lnSpc>
              <a:buFontTx/>
              <a:buAutoNum type="arabicPeriod"/>
              <a:tabLst/>
            </a:pPr>
            <a:r>
              <a:rPr lang="en-US" sz="2800" dirty="0" smtClean="0"/>
              <a:t>Write </a:t>
            </a:r>
            <a:r>
              <a:rPr lang="en-US" sz="2800" dirty="0"/>
              <a:t>a method that from a given array of students finds all students whose first name is before its last name alphabetically. Use LINQ query operators.</a:t>
            </a:r>
          </a:p>
          <a:p>
            <a:pPr marL="355600" indent="-355600">
              <a:lnSpc>
                <a:spcPct val="100000"/>
              </a:lnSpc>
              <a:buFontTx/>
              <a:buAutoNum type="arabicPeriod"/>
              <a:tabLst/>
            </a:pPr>
            <a:r>
              <a:rPr lang="en-US" sz="2800" dirty="0"/>
              <a:t>Write a LINQ query that finds the first name and last name of all students with age between 18 and 24.</a:t>
            </a: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2279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(2)</a:t>
            </a:r>
            <a:endParaRPr lang="bg-BG" dirty="0"/>
          </a:p>
        </p:txBody>
      </p:sp>
      <p:sp>
        <p:nvSpPr>
          <p:cNvPr id="54067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762000"/>
            <a:ext cx="8686800" cy="5867400"/>
          </a:xfrm>
        </p:spPr>
        <p:txBody>
          <a:bodyPr/>
          <a:lstStyle/>
          <a:p>
            <a:pPr marL="355600" indent="-355600">
              <a:lnSpc>
                <a:spcPct val="100000"/>
              </a:lnSpc>
              <a:spcBef>
                <a:spcPts val="0"/>
              </a:spcBef>
              <a:buFontTx/>
              <a:buAutoNum type="arabicPeriod" startAt="5"/>
              <a:tabLst/>
            </a:pPr>
            <a:r>
              <a:rPr lang="en-US" sz="2800" dirty="0" smtClean="0"/>
              <a:t>Using the extension methods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OrderBy()</a:t>
            </a:r>
            <a:r>
              <a:rPr lang="en-US" sz="2800" dirty="0" smtClean="0"/>
              <a:t> and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ThenBy()</a:t>
            </a:r>
            <a:r>
              <a:rPr lang="en-US" sz="2800" dirty="0" smtClean="0"/>
              <a:t> with lambda expressions sort the students by first name and last name in descending order. Rewrite the same with LINQ.</a:t>
            </a:r>
            <a:endParaRPr lang="bg-BG" sz="2800" dirty="0" smtClean="0"/>
          </a:p>
          <a:p>
            <a:pPr marL="355600" indent="-355600">
              <a:lnSpc>
                <a:spcPct val="100000"/>
              </a:lnSpc>
              <a:spcBef>
                <a:spcPts val="0"/>
              </a:spcBef>
              <a:buFontTx/>
              <a:buAutoNum type="arabicPeriod" startAt="5"/>
              <a:tabLst/>
            </a:pPr>
            <a:r>
              <a:rPr lang="en-US" sz="2800" dirty="0" smtClean="0"/>
              <a:t>Write a program that prints from given array of integers all numbers that are divisible by 7 and 3. Use the built-in extension methods and lambda expressions. Rewrite the same with LINQ.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  <a:buFontTx/>
              <a:buAutoNum type="arabicPeriod" startAt="5"/>
              <a:tabLst/>
            </a:pPr>
            <a:r>
              <a:rPr lang="en-US" sz="2800" dirty="0" smtClean="0"/>
              <a:t>Using delegates write a class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Timer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sz="2800" dirty="0" smtClean="0"/>
              <a:t>that has can execute certain method at each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US" sz="2800" dirty="0" smtClean="0"/>
              <a:t> seconds.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  <a:buFontTx/>
              <a:buAutoNum type="arabicPeriod" startAt="5"/>
              <a:tabLst/>
            </a:pPr>
            <a:r>
              <a:rPr lang="en-US" sz="2800" dirty="0" smtClean="0"/>
              <a:t>* Read in MSDN about the keyword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event</a:t>
            </a:r>
            <a:r>
              <a:rPr lang="en-US" sz="2800" dirty="0" smtClean="0"/>
              <a:t> in C# and </a:t>
            </a:r>
            <a:r>
              <a:rPr lang="en-US" sz="2800" dirty="0" smtClean="0">
                <a:hlinkClick r:id="rId3"/>
              </a:rPr>
              <a:t>how to publish events</a:t>
            </a:r>
            <a:r>
              <a:rPr lang="en-US" sz="2800" dirty="0" smtClean="0"/>
              <a:t>. Re-implement the above using .NET events and following the best practices.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6061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(3)</a:t>
            </a:r>
            <a:endParaRPr lang="bg-BG" dirty="0"/>
          </a:p>
        </p:txBody>
      </p:sp>
      <p:sp>
        <p:nvSpPr>
          <p:cNvPr id="54067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762000"/>
            <a:ext cx="8686800" cy="5867400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 startAt="9"/>
              <a:tabLst/>
            </a:pPr>
            <a:r>
              <a:rPr lang="en-US" sz="2800" dirty="0"/>
              <a:t>Create a class student with properties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FirstName</a:t>
            </a:r>
            <a:r>
              <a:rPr lang="en-US" sz="2800" dirty="0"/>
              <a:t>,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LastName</a:t>
            </a:r>
            <a:r>
              <a:rPr lang="en-US" sz="2800" dirty="0"/>
              <a:t>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FN</a:t>
            </a:r>
            <a:r>
              <a:rPr lang="en-US" sz="2800" dirty="0"/>
              <a:t>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Tel</a:t>
            </a:r>
            <a:r>
              <a:rPr lang="en-US" sz="2800" dirty="0"/>
              <a:t>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Email</a:t>
            </a:r>
            <a:r>
              <a:rPr lang="en-US" sz="2800" dirty="0"/>
              <a:t>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Marks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(a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List&lt;int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&gt;)</a:t>
            </a:r>
            <a:r>
              <a:rPr lang="en-US" sz="2800" dirty="0"/>
              <a:t>,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GroupNumber</a:t>
            </a:r>
            <a:r>
              <a:rPr lang="en-US" sz="2800" dirty="0"/>
              <a:t>. Create a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List&lt;Student&gt;</a:t>
            </a:r>
            <a:r>
              <a:rPr lang="en-US" sz="2800" dirty="0"/>
              <a:t> with sample students. Select only the students that are from group number 2. Use LINQ query. Order the students by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FirstName</a:t>
            </a:r>
            <a:r>
              <a:rPr lang="en-US" sz="2800" dirty="0"/>
              <a:t>.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 startAt="9"/>
              <a:tabLst/>
            </a:pPr>
            <a:r>
              <a:rPr lang="en-US" sz="2800" dirty="0"/>
              <a:t>Implement the previous using the same query expressed with extension methods.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 startAt="9"/>
              <a:tabLst/>
            </a:pPr>
            <a:r>
              <a:rPr lang="en-US" sz="2800" dirty="0"/>
              <a:t>Extract all students that have email in abv.bg. Use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800" dirty="0"/>
              <a:t> methods and LINQ.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 startAt="9"/>
              <a:tabLst/>
            </a:pPr>
            <a:r>
              <a:rPr lang="en-US" sz="2800" dirty="0"/>
              <a:t>Extract all students with phones in Sofia. Use </a:t>
            </a:r>
            <a:r>
              <a:rPr lang="en-US" sz="2800" dirty="0" smtClean="0"/>
              <a:t>LINQ.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6839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Extension </a:t>
            </a:r>
            <a:r>
              <a:rPr lang="en-US" dirty="0"/>
              <a:t>Methods </a:t>
            </a:r>
            <a:r>
              <a:rPr lang="en-US" dirty="0" smtClean="0"/>
              <a:t>– Examples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491524" name="Rectangle 4"/>
          <p:cNvSpPr>
            <a:spLocks noChangeArrowheads="1"/>
          </p:cNvSpPr>
          <p:nvPr/>
        </p:nvSpPr>
        <p:spPr bwMode="auto">
          <a:xfrm>
            <a:off x="539750" y="1143000"/>
            <a:ext cx="8064500" cy="517064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147600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</a:t>
            </a:r>
            <a:r>
              <a:rPr lang="bg-BG" sz="22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class Extensions</a:t>
            </a:r>
          </a:p>
          <a:p>
            <a:pPr marL="147600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147600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bg-BG" sz="22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int WordCount(</a:t>
            </a:r>
            <a:r>
              <a:rPr lang="bg-BG" sz="22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tring str)</a:t>
            </a:r>
          </a:p>
          <a:p>
            <a:pPr marL="147600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marL="147600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str.Split(new char[] { ' ', '.', '?' },</a:t>
            </a: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147600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StringSplitOptions.RemoveEmptyEntries).Length;</a:t>
            </a:r>
          </a:p>
          <a:p>
            <a:pPr marL="147600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147600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147600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</a:t>
            </a:r>
          </a:p>
          <a:p>
            <a:pPr marL="147600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marL="147600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147600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string s = "Hello Extension Methods";</a:t>
            </a:r>
          </a:p>
          <a:p>
            <a:pPr marL="147600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int i = s.WordCount();</a:t>
            </a:r>
          </a:p>
          <a:p>
            <a:pPr marL="147600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Console.WriteLine(i);</a:t>
            </a:r>
          </a:p>
          <a:p>
            <a:pPr marL="147600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1936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(4)</a:t>
            </a:r>
            <a:endParaRPr lang="bg-BG" dirty="0"/>
          </a:p>
        </p:txBody>
      </p:sp>
      <p:sp>
        <p:nvSpPr>
          <p:cNvPr id="54067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762000"/>
            <a:ext cx="8686800" cy="5867400"/>
          </a:xfrm>
        </p:spPr>
        <p:txBody>
          <a:bodyPr/>
          <a:lstStyle/>
          <a:p>
            <a:pPr marL="514350" indent="-514350">
              <a:lnSpc>
                <a:spcPts val="3200"/>
              </a:lnSpc>
              <a:buFont typeface="+mj-lt"/>
              <a:buAutoNum type="arabicPeriod" startAt="13"/>
              <a:tabLst/>
            </a:pPr>
            <a:r>
              <a:rPr lang="en-US" sz="2800" dirty="0"/>
              <a:t>Select all students that have at least one mark Excellent (6) into a new anonymous class that has properties –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FullName</a:t>
            </a:r>
            <a:r>
              <a:rPr lang="en-US" sz="2800" dirty="0"/>
              <a:t> and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Marks</a:t>
            </a:r>
            <a:r>
              <a:rPr lang="en-US" sz="2800" dirty="0"/>
              <a:t>. Use LINQ.</a:t>
            </a:r>
            <a:endParaRPr lang="bg-BG" sz="2800" dirty="0"/>
          </a:p>
          <a:p>
            <a:pPr marL="446088" indent="-446088">
              <a:lnSpc>
                <a:spcPts val="3200"/>
              </a:lnSpc>
              <a:buFontTx/>
              <a:buAutoNum type="arabicPeriod" startAt="13"/>
              <a:tabLst/>
            </a:pPr>
            <a:r>
              <a:rPr lang="en-US" sz="2800" dirty="0"/>
              <a:t>Write down a similar program that extracts the students with exactly  two marks "2". Use extension methods.</a:t>
            </a:r>
          </a:p>
          <a:p>
            <a:pPr marL="446088" indent="-446088">
              <a:lnSpc>
                <a:spcPts val="3200"/>
              </a:lnSpc>
              <a:buFontTx/>
              <a:buAutoNum type="arabicPeriod" startAt="13"/>
              <a:tabLst/>
            </a:pPr>
            <a:r>
              <a:rPr lang="en-US" sz="2800" dirty="0"/>
              <a:t>Extract all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Marks</a:t>
            </a:r>
            <a:r>
              <a:rPr lang="en-US" sz="2800" dirty="0"/>
              <a:t> of the students that enrolled in 2006. (The students from 2006 have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06</a:t>
            </a:r>
            <a:r>
              <a:rPr lang="en-US" sz="2800" dirty="0"/>
              <a:t> as their 5-th and 6-th digit in the FN).</a:t>
            </a:r>
          </a:p>
          <a:p>
            <a:pPr marL="446088" indent="-446088">
              <a:lnSpc>
                <a:spcPts val="3200"/>
              </a:lnSpc>
              <a:buFontTx/>
              <a:buAutoNum type="arabicPeriod" startAt="13"/>
              <a:tabLst/>
            </a:pPr>
            <a:r>
              <a:rPr lang="en-US" sz="2800" dirty="0" smtClean="0"/>
              <a:t>* Create </a:t>
            </a:r>
            <a:r>
              <a:rPr lang="en-US" sz="2800" dirty="0"/>
              <a:t>a class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Group</a:t>
            </a:r>
            <a:r>
              <a:rPr lang="en-US" sz="2800" dirty="0"/>
              <a:t> with properties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GroupNumber</a:t>
            </a:r>
            <a:r>
              <a:rPr lang="en-US" sz="2800" dirty="0"/>
              <a:t> and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DepartmentName</a:t>
            </a:r>
            <a:r>
              <a:rPr lang="en-US" sz="2800" dirty="0"/>
              <a:t>. Introduce a property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Group</a:t>
            </a:r>
            <a:r>
              <a:rPr lang="en-US" sz="2800" dirty="0"/>
              <a:t> in the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Student</a:t>
            </a:r>
            <a:r>
              <a:rPr lang="en-US" sz="2800" dirty="0"/>
              <a:t> class. Extract all students from "Mathematics" department. Use the Join operator.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3843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(5)</a:t>
            </a:r>
            <a:endParaRPr lang="bg-BG" dirty="0"/>
          </a:p>
        </p:txBody>
      </p:sp>
      <p:sp>
        <p:nvSpPr>
          <p:cNvPr id="54067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762000"/>
            <a:ext cx="8686800" cy="5867400"/>
          </a:xfrm>
        </p:spPr>
        <p:txBody>
          <a:bodyPr/>
          <a:lstStyle/>
          <a:p>
            <a:pPr marL="514350" indent="-514350">
              <a:lnSpc>
                <a:spcPts val="3200"/>
              </a:lnSpc>
              <a:buFont typeface="+mj-lt"/>
              <a:buAutoNum type="arabicPeriod" startAt="17"/>
              <a:tabLst/>
            </a:pPr>
            <a:r>
              <a:rPr lang="en-US" sz="2800" dirty="0"/>
              <a:t>Write a program to return the string with maximum length from an array of strings. Use LINQ.</a:t>
            </a:r>
          </a:p>
          <a:p>
            <a:pPr marL="444500" indent="-444500">
              <a:lnSpc>
                <a:spcPts val="3200"/>
              </a:lnSpc>
              <a:buFont typeface="+mj-lt"/>
              <a:buAutoNum type="arabicPeriod" startAt="17"/>
              <a:tabLst/>
            </a:pPr>
            <a:r>
              <a:rPr lang="en-US" sz="2800" dirty="0"/>
              <a:t>Create a program that extracts all students grouped by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GroupName</a:t>
            </a:r>
            <a:r>
              <a:rPr lang="en-US" sz="2800" dirty="0"/>
              <a:t> and then prints them to the console. Use LINQ.</a:t>
            </a:r>
          </a:p>
          <a:p>
            <a:pPr marL="444500" indent="-444500">
              <a:lnSpc>
                <a:spcPts val="3200"/>
              </a:lnSpc>
              <a:buFont typeface="+mj-lt"/>
              <a:buAutoNum type="arabicPeriod" startAt="17"/>
              <a:tabLst/>
            </a:pPr>
            <a:r>
              <a:rPr lang="en-US" sz="2800" dirty="0"/>
              <a:t>Rewrite the previous using extension methods</a:t>
            </a:r>
            <a:r>
              <a:rPr lang="en-US" sz="2800" dirty="0" smtClean="0"/>
              <a:t>.</a:t>
            </a:r>
          </a:p>
          <a:p>
            <a:pPr marL="444500" indent="-444500">
              <a:lnSpc>
                <a:spcPts val="3200"/>
              </a:lnSpc>
              <a:buFont typeface="+mj-lt"/>
              <a:buAutoNum type="arabicPeriod" startAt="17"/>
              <a:tabLst/>
            </a:pP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9936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(6)</a:t>
            </a:r>
            <a:endParaRPr lang="bg-BG" dirty="0"/>
          </a:p>
        </p:txBody>
      </p:sp>
      <p:sp>
        <p:nvSpPr>
          <p:cNvPr id="54067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762000"/>
            <a:ext cx="8686800" cy="5867400"/>
          </a:xfrm>
        </p:spPr>
        <p:txBody>
          <a:bodyPr/>
          <a:lstStyle/>
          <a:p>
            <a:pPr marL="514350" indent="-514350">
              <a:lnSpc>
                <a:spcPts val="3200"/>
              </a:lnSpc>
              <a:buFont typeface="+mj-lt"/>
              <a:buAutoNum type="arabicPeriod" startAt="20"/>
              <a:tabLst/>
            </a:pPr>
            <a:r>
              <a:rPr lang="en-US" sz="2800" dirty="0" smtClean="0"/>
              <a:t>* By </a:t>
            </a:r>
            <a:r>
              <a:rPr lang="en-US" sz="2800" dirty="0"/>
              <a:t>using delegates develop an universal static method to calculate the sum of infinite convergent series with given precision depending on a function of its term. By using proper functions for the term calculate with a 2-digit precision the sum of the infinite </a:t>
            </a:r>
            <a:r>
              <a:rPr lang="en-US" sz="2800" dirty="0" smtClean="0"/>
              <a:t>series:</a:t>
            </a:r>
          </a:p>
          <a:p>
            <a:pPr marL="0" indent="0">
              <a:lnSpc>
                <a:spcPts val="3200"/>
              </a:lnSpc>
              <a:buNone/>
              <a:tabLst/>
            </a:pPr>
            <a:r>
              <a:rPr lang="en-US" sz="2800" dirty="0"/>
              <a:t>	</a:t>
            </a:r>
            <a:r>
              <a:rPr lang="en-US" sz="2800" dirty="0" smtClean="0"/>
              <a:t>1 </a:t>
            </a:r>
            <a:r>
              <a:rPr lang="en-US" sz="2800" dirty="0"/>
              <a:t>+ 1/2 + 1/4 + 1/8 + 1/16 + …</a:t>
            </a:r>
          </a:p>
          <a:p>
            <a:pPr marL="0" indent="0">
              <a:lnSpc>
                <a:spcPts val="3200"/>
              </a:lnSpc>
              <a:buNone/>
              <a:tabLst/>
            </a:pPr>
            <a:r>
              <a:rPr lang="en-US" sz="2800" dirty="0" smtClean="0"/>
              <a:t>	1 </a:t>
            </a:r>
            <a:r>
              <a:rPr lang="en-US" sz="2800" dirty="0"/>
              <a:t>+ 1/2! + 1/3! + 1/4! + 1/5! + …</a:t>
            </a:r>
          </a:p>
          <a:p>
            <a:pPr marL="0" indent="0">
              <a:lnSpc>
                <a:spcPts val="3200"/>
              </a:lnSpc>
              <a:buNone/>
              <a:tabLst/>
            </a:pPr>
            <a:r>
              <a:rPr lang="en-US" sz="2800" dirty="0" smtClean="0"/>
              <a:t>	1 </a:t>
            </a:r>
            <a:r>
              <a:rPr lang="en-US" sz="2800" dirty="0"/>
              <a:t>+ 1/2 - 1/4 + 1/8 - 1/16 + … </a:t>
            </a:r>
          </a:p>
          <a:p>
            <a:pPr marL="444500" indent="-444500">
              <a:lnSpc>
                <a:spcPts val="3200"/>
              </a:lnSpc>
              <a:buFont typeface="+mj-lt"/>
              <a:buAutoNum type="arabicPeriod" startAt="17"/>
              <a:tabLst/>
            </a:pP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1996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smtClean="0"/>
              <a:t>C# Programming </a:t>
            </a:r>
            <a:r>
              <a:rPr lang="en-US" dirty="0" smtClean="0"/>
              <a:t>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233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Extension </a:t>
            </a:r>
            <a:r>
              <a:rPr lang="en-US" sz="3600" dirty="0"/>
              <a:t>Methods </a:t>
            </a:r>
            <a:r>
              <a:rPr lang="en-US" sz="3600" dirty="0" smtClean="0"/>
              <a:t>– Examples (2)</a:t>
            </a:r>
            <a:endParaRPr lang="bg-BG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491524" name="Rectangle 4"/>
          <p:cNvSpPr>
            <a:spLocks noChangeArrowheads="1"/>
          </p:cNvSpPr>
          <p:nvPr/>
        </p:nvSpPr>
        <p:spPr bwMode="auto">
          <a:xfrm>
            <a:off x="685800" y="1143000"/>
            <a:ext cx="7772400" cy="517064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147600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static void IncreaseWidth(</a:t>
            </a:r>
          </a:p>
          <a:p>
            <a:pPr marL="147600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this IList&lt;int&gt; list, int amount)</a:t>
            </a:r>
          </a:p>
          <a:p>
            <a:pPr marL="147600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147600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(int i = 0; i &lt; list.Count; i++)</a:t>
            </a:r>
          </a:p>
          <a:p>
            <a:pPr marL="147600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147600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list[i] += amount;</a:t>
            </a:r>
          </a:p>
          <a:p>
            <a:pPr marL="147600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147600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marL="147600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</a:t>
            </a:r>
          </a:p>
          <a:p>
            <a:pPr marL="147600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marL="147600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147600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List&lt;int&gt; ints = </a:t>
            </a:r>
          </a:p>
          <a:p>
            <a:pPr marL="147600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new List&lt;int&gt; { 1, 2, 3, 4, 5 };</a:t>
            </a:r>
          </a:p>
          <a:p>
            <a:pPr marL="14760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ints.IncreaseWidth(5); // 6, 7, 8, 9, 10</a:t>
            </a:r>
          </a:p>
          <a:p>
            <a:pPr marL="147600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9961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5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1600200"/>
            <a:ext cx="8229600" cy="685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4800" dirty="0"/>
              <a:t>Extension Methods</a:t>
            </a:r>
            <a:endParaRPr lang="bg-BG" sz="48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457200" y="2326479"/>
            <a:ext cx="8229600" cy="569120"/>
          </a:xfrm>
        </p:spPr>
        <p:txBody>
          <a:bodyPr/>
          <a:lstStyle/>
          <a:p>
            <a:r>
              <a:rPr dirty="0" smtClean="0"/>
              <a:t>Live Demo</a:t>
            </a:r>
            <a:endParaRPr lang="bg-BG" dirty="0"/>
          </a:p>
        </p:txBody>
      </p:sp>
      <p:pic>
        <p:nvPicPr>
          <p:cNvPr id="43010" name="Picture 2" descr="http://www.ipadio.com/library-media/images/live_dem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7400" y="3276600"/>
            <a:ext cx="5048250" cy="2019300"/>
          </a:xfrm>
          <a:prstGeom prst="roundRect">
            <a:avLst>
              <a:gd name="adj" fmla="val 4748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8929779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9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87450" y="49022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Anonymous Types</a:t>
            </a:r>
            <a:endParaRPr lang="bg-BG" dirty="0"/>
          </a:p>
        </p:txBody>
      </p:sp>
      <p:pic>
        <p:nvPicPr>
          <p:cNvPr id="21506" name="Picture 2" descr="http://dirtdiver.com/kansas/wp-content/uploads/2008/12/anonymou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76500" y="647700"/>
            <a:ext cx="4000500" cy="40005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521811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c0ed1f3aaa5b921b3638c123e4eb489bc123"/>
</p:tagLst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2354</TotalTime>
  <Words>3949</Words>
  <Application>Microsoft Office PowerPoint</Application>
  <PresentationFormat>On-screen Show (4:3)</PresentationFormat>
  <Paragraphs>665</Paragraphs>
  <Slides>63</Slides>
  <Notes>19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64" baseType="lpstr">
      <vt:lpstr>Telerik Academy</vt:lpstr>
      <vt:lpstr>Extension Methods, Lambda Expressions and LINQ</vt:lpstr>
      <vt:lpstr>Table of Contents</vt:lpstr>
      <vt:lpstr>Extension Methods</vt:lpstr>
      <vt:lpstr>Extension Methods</vt:lpstr>
      <vt:lpstr>Defining Extension Methods</vt:lpstr>
      <vt:lpstr>Extension Methods – Examples</vt:lpstr>
      <vt:lpstr>Extension Methods – Examples (2)</vt:lpstr>
      <vt:lpstr>Extension Methods</vt:lpstr>
      <vt:lpstr>Anonymous Types</vt:lpstr>
      <vt:lpstr>Anonymous Types</vt:lpstr>
      <vt:lpstr>Anonymous Types – Example</vt:lpstr>
      <vt:lpstr>Anonymous Types – Properties</vt:lpstr>
      <vt:lpstr>Arrays of Anonymous Types</vt:lpstr>
      <vt:lpstr>Anonymous Types</vt:lpstr>
      <vt:lpstr>Delegates in .NET Framework</vt:lpstr>
      <vt:lpstr>What are Delegates?</vt:lpstr>
      <vt:lpstr>What are Delegates? (2)</vt:lpstr>
      <vt:lpstr>Delegates – Example</vt:lpstr>
      <vt:lpstr>Simple Delegate</vt:lpstr>
      <vt:lpstr>Generic and Multicast Delegates</vt:lpstr>
      <vt:lpstr>Anonymous Methods</vt:lpstr>
      <vt:lpstr>Multicast Delegates – Example</vt:lpstr>
      <vt:lpstr>Predefined Delegates</vt:lpstr>
      <vt:lpstr>Multicast Generic Delegate</vt:lpstr>
      <vt:lpstr>Lambda Expressions</vt:lpstr>
      <vt:lpstr>Lambda Expressions</vt:lpstr>
      <vt:lpstr>Lambda Expressions – Examples</vt:lpstr>
      <vt:lpstr>Sorting with Lambda Expression</vt:lpstr>
      <vt:lpstr>Lambda Code Expressions</vt:lpstr>
      <vt:lpstr>Delegates Holding Lambda Functions</vt:lpstr>
      <vt:lpstr>Predicates</vt:lpstr>
      <vt:lpstr>Predicates – Example</vt:lpstr>
      <vt:lpstr>Lambda Expressions</vt:lpstr>
      <vt:lpstr>Action&lt;T&gt; and Func&lt;T&gt;</vt:lpstr>
      <vt:lpstr>Action&lt;T&gt; and Func&lt;T&gt;</vt:lpstr>
      <vt:lpstr>LINQ and Query Keywords</vt:lpstr>
      <vt:lpstr>LINQ Building Blocks (2)</vt:lpstr>
      <vt:lpstr>LINQ to *</vt:lpstr>
      <vt:lpstr>LINQ and Query Keywords</vt:lpstr>
      <vt:lpstr>Query Keywords – Examples</vt:lpstr>
      <vt:lpstr>Query Keywords – Examples (2)</vt:lpstr>
      <vt:lpstr>Query Keywords – Examples (3)</vt:lpstr>
      <vt:lpstr>Standard Query Operators – Example</vt:lpstr>
      <vt:lpstr>Counting the Occurrences of a Word in a String – Example</vt:lpstr>
      <vt:lpstr>Querying Arrays</vt:lpstr>
      <vt:lpstr>Querying Generic Lists</vt:lpstr>
      <vt:lpstr>Querying Strings</vt:lpstr>
      <vt:lpstr>Operations</vt:lpstr>
      <vt:lpstr>Operations</vt:lpstr>
      <vt:lpstr>Aggregation Methods</vt:lpstr>
      <vt:lpstr>Aggregation Methods – Examples</vt:lpstr>
      <vt:lpstr>LINQ Query Keywords</vt:lpstr>
      <vt:lpstr>Dynamic Type</vt:lpstr>
      <vt:lpstr>Dynamic Type</vt:lpstr>
      <vt:lpstr>Dynamic Type</vt:lpstr>
      <vt:lpstr>Extension Methods, Lambda Expressions and LINQ</vt:lpstr>
      <vt:lpstr>Exercises</vt:lpstr>
      <vt:lpstr>Exercises (2)</vt:lpstr>
      <vt:lpstr>Exercises (3)</vt:lpstr>
      <vt:lpstr>Exercises (4)</vt:lpstr>
      <vt:lpstr>Exercises (5)</vt:lpstr>
      <vt:lpstr>Exercises (6)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 - Defining Classes</dc:title>
  <dc:subject>Telerik Software Academy</dc:subject>
  <dc:creator>Svetlin Nakov</dc:creator>
  <cp:keywords>C#, course, telerik software academy, free courses for developers, OOP, object-oriented programming</cp:keywords>
  <cp:lastModifiedBy>Ivaylo Kenov</cp:lastModifiedBy>
  <cp:revision>641</cp:revision>
  <dcterms:created xsi:type="dcterms:W3CDTF">2007-12-08T16:03:35Z</dcterms:created>
  <dcterms:modified xsi:type="dcterms:W3CDTF">2014-02-05T09:18:30Z</dcterms:modified>
  <cp:category>software engineering</cp:category>
</cp:coreProperties>
</file>