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89" r:id="rId22"/>
    <p:sldId id="299" r:id="rId23"/>
    <p:sldId id="293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7" r:id="rId41"/>
    <p:sldId id="301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606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2063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/>
              <a:t>Object-Oriented Programming Fundamental Principles – Part </a:t>
            </a:r>
            <a:r>
              <a:rPr lang="en-US" sz="4600" dirty="0" smtClean="0"/>
              <a:t>II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Polymorphism, Class Hierarchies, Exceptions, Strong Cohesion and Loose Coupling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54" y="352138"/>
            <a:ext cx="1074208" cy="11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21175231">
            <a:off x="5813054" y="5880955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6096619" y="4260222"/>
            <a:ext cx="1587264" cy="1654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9" y="4580996"/>
            <a:ext cx="2057400" cy="1616604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  <p:pic>
        <p:nvPicPr>
          <p:cNvPr id="18" name="Picture 2" descr="http://farm4.static.flickr.com/3432/3188923390_64e400682c.jpg"/>
          <p:cNvPicPr>
            <a:picLocks noChangeAspect="1" noChangeArrowheads="1"/>
          </p:cNvPicPr>
          <p:nvPr/>
        </p:nvPicPr>
        <p:blipFill rotWithShape="1">
          <a:blip r:embed="rId6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7424" y="345280"/>
            <a:ext cx="1862376" cy="117872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44580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>
                <a:solidFill>
                  <a:srgbClr val="EBFFD2"/>
                </a:solidFill>
              </a:rPr>
              <a:t>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exact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</a:t>
            </a:r>
            <a:r>
              <a:rPr lang="en-US" dirty="0" smtClean="0">
                <a:solidFill>
                  <a:srgbClr val="EBFFD2"/>
                </a:solidFill>
              </a:rPr>
              <a:t>a bit slower 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646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0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86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3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7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515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98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072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5" y="4042176"/>
            <a:ext cx="3246988" cy="2130024"/>
          </a:xfrm>
          <a:prstGeom prst="roundRect">
            <a:avLst>
              <a:gd name="adj" fmla="val 2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biodegradablegeek.com/wp-content/uploads/2009/06/ailatan_flickr_book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5276" y="4020874"/>
            <a:ext cx="3321924" cy="2150326"/>
          </a:xfrm>
          <a:prstGeom prst="roundRect">
            <a:avLst>
              <a:gd name="adj" fmla="val 2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41180"/>
            <a:ext cx="7924800" cy="569120"/>
          </a:xfrm>
        </p:spPr>
        <p:txBody>
          <a:bodyPr/>
          <a:lstStyle/>
          <a:p>
            <a:r>
              <a:rPr lang="en-US" dirty="0" smtClean="0"/>
              <a:t>User-Defined Exception Classes</a:t>
            </a:r>
            <a:endParaRPr lang="en-US" dirty="0"/>
          </a:p>
        </p:txBody>
      </p:sp>
      <p:pic>
        <p:nvPicPr>
          <p:cNvPr id="1026" name="Picture 2" descr="http://www.fireni.co.uk/images/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24400" cy="35433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handling</a:t>
            </a:r>
            <a:r>
              <a:rPr lang="en-US" dirty="0" smtClean="0"/>
              <a:t> is the main paradigm for error handling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dirty="0" smtClean="0"/>
              <a:t>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"Cannot calculate the size of the specified object");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</a:t>
            </a:r>
            <a:r>
              <a:rPr lang="en-US" smtClean="0"/>
              <a:t>a object-oriented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hierarchy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926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Defining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wallpaperup.com/uploads/wallpapers/2013/01/21/30693/33305978d9bb6dd47e78aec0450d0e3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014" y="1083466"/>
            <a:ext cx="5903386" cy="364093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8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4098" name="Picture 2" descr="http://scientopia.org/img-archive/goodmath/img_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8" y="2552700"/>
            <a:ext cx="5406984" cy="3543300"/>
          </a:xfrm>
          <a:prstGeom prst="roundRect">
            <a:avLst>
              <a:gd name="adj" fmla="val 2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closely the routines in a class or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 related functionality</a:t>
            </a:r>
            <a:r>
              <a:rPr lang="en-US" dirty="0" smtClean="0"/>
              <a:t>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cohesion</a:t>
            </a:r>
            <a:r>
              <a:rPr lang="en-US" dirty="0" smtClean="0"/>
              <a:t>: HDD, CR-ROM, remote control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cohesion</a:t>
            </a:r>
            <a:r>
              <a:rPr lang="en-US" dirty="0" smtClean="0"/>
              <a:t>: spaghetti code, single-board computer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1796707" cy="1625546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23778"/>
            <a:ext cx="2375507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4" name="Picture 6" descr="http://www.veryicon.com/icon/png/System/Simple/Hard%20Dr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2" y="1676400"/>
            <a:ext cx="1752600" cy="17526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ux.iconpedia.net/uploads/179410607313436656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00" y="1371600"/>
            <a:ext cx="2366900" cy="23669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rocketdock.com/images/screenshots/remote_controll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438400" cy="24384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phidgets.com/images/1072_0_Big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323778"/>
            <a:ext cx="2590800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dirty="0" smtClean="0"/>
              <a:t>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Weak cohesion </a:t>
            </a:r>
            <a:r>
              <a:rPr lang="en-US" dirty="0" smtClean="0"/>
              <a:t>(bad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:p14="http://schemas.microsoft.com/office/powerpoint/2010/main" val="263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34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 classes are natural to OOP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3000" dirty="0" smtClean="0"/>
              <a:t>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343276" cy="2341076"/>
          </a:xfrm>
          <a:prstGeom prst="roundRect">
            <a:avLst>
              <a:gd name="adj" fmla="val 35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4809992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697898"/>
            <a:ext cx="2667000" cy="302650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/>
              <a:t>Object-Oriented Programming Fundamental Principles – Part II</a:t>
            </a:r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at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money.</a:t>
            </a:r>
          </a:p>
          <a:p>
            <a:pPr marL="446088" indent="4763">
              <a:lnSpc>
                <a:spcPct val="100000"/>
              </a:lnSpc>
              <a:buNone/>
              <a:tabLst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interest_rate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Loan 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Mortgage accounts have ½ interest for the first 12 months for companies and no interest for the first 6 months for individuals.</a:t>
            </a:r>
          </a:p>
          <a:p>
            <a:pPr marL="446088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</a:t>
            </a:r>
            <a:r>
              <a:rPr lang="en-US" sz="2800" dirty="0" smtClean="0"/>
              <a:t>the calculation </a:t>
            </a:r>
            <a:r>
              <a:rPr lang="en-US" sz="2800" dirty="0"/>
              <a:t>of the interest </a:t>
            </a:r>
            <a:r>
              <a:rPr lang="en-US" sz="2800" dirty="0" smtClean="0"/>
              <a:t>functionality through overridden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InvalidRangeException&lt;T&gt;</a:t>
            </a:r>
            <a:r>
              <a:rPr lang="en-US" sz="2800" dirty="0" smtClean="0"/>
              <a:t> that holds information about an error condition related to invalid range. It should hold error message and a range definition [start … end].</a:t>
            </a:r>
          </a:p>
          <a:p>
            <a:pPr marL="4508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Write a sample application that demonstrates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InvalidRangeException&lt;int&gt;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InvalidRangeException&lt;DateTime&gt;</a:t>
            </a:r>
            <a:r>
              <a:rPr lang="en-US" sz="2800" noProof="1"/>
              <a:t> </a:t>
            </a:r>
            <a:r>
              <a:rPr lang="en-US" sz="2800" noProof="1" smtClean="0"/>
              <a:t>by entering numbers in the range [1..100] and dates in the range [1.1.1980 … 31.12.2013].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</p:spTree>
    <p:extLst>
      <p:ext uri="{BB962C8B-B14F-4D97-AF65-F5344CB8AC3E}">
        <p14:creationId xmlns:p14="http://schemas.microsoft.com/office/powerpoint/2010/main" val="3649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50808"/>
            <a:ext cx="7924800" cy="685800"/>
          </a:xfrm>
        </p:spPr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roederconsulting.com/RCimages/virtualtea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"/>
          <a:stretch/>
        </p:blipFill>
        <p:spPr bwMode="auto">
          <a:xfrm>
            <a:off x="1524000" y="381000"/>
            <a:ext cx="6096000" cy="47244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methods </a:t>
            </a:r>
            <a:r>
              <a:rPr lang="en-US" dirty="0" smtClean="0"/>
              <a:t>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 members </a:t>
            </a:r>
            <a:r>
              <a:rPr lang="en-US" dirty="0" smtClean="0"/>
              <a:t>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through the new keyword: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60706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2505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override method 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replacement implementation </a:t>
            </a:r>
            <a:r>
              <a:rPr lang="en-US" dirty="0" smtClean="0"/>
              <a:t>of an inherited member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3329</TotalTime>
  <Words>2147</Words>
  <Application>Microsoft Office PowerPoint</Application>
  <PresentationFormat>On-screen Show (4:3)</PresentationFormat>
  <Paragraphs>372</Paragraphs>
  <Slides>41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Telerik Academy</vt:lpstr>
      <vt:lpstr>Object-Oriented Programming Fundamental Principles – Part II</vt:lpstr>
      <vt:lpstr>Contents</vt:lpstr>
      <vt:lpstr>Polymorphism</vt:lpstr>
      <vt:lpstr>Polymorphism</vt:lpstr>
      <vt:lpstr>Polymorphism (2)</vt:lpstr>
      <vt:lpstr>Virtual Methods</vt:lpstr>
      <vt:lpstr>Virtual Methods</vt:lpstr>
      <vt:lpstr>More about Virtual Methods</vt:lpstr>
      <vt:lpstr>The override Modifier</vt:lpstr>
      <vt:lpstr>Polymorphism – How it Works?</vt:lpstr>
      <vt:lpstr>Polymorphism – Example</vt:lpstr>
      <vt:lpstr>Polymorphism – Example (2)</vt:lpstr>
      <vt:lpstr>PowerPoint Presentation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Defining Exception Classes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566</cp:revision>
  <dcterms:created xsi:type="dcterms:W3CDTF">2007-12-08T16:03:35Z</dcterms:created>
  <dcterms:modified xsi:type="dcterms:W3CDTF">2014-02-12T07:33:07Z</dcterms:modified>
  <cp:category>software engineering</cp:category>
</cp:coreProperties>
</file>