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3"/>
  </p:notesMasterIdLst>
  <p:handoutMasterIdLst>
    <p:handoutMasterId r:id="rId34"/>
  </p:handoutMasterIdLst>
  <p:sldIdLst>
    <p:sldId id="320" r:id="rId2"/>
    <p:sldId id="462" r:id="rId3"/>
    <p:sldId id="483" r:id="rId4"/>
    <p:sldId id="446" r:id="rId5"/>
    <p:sldId id="484" r:id="rId6"/>
    <p:sldId id="447" r:id="rId7"/>
    <p:sldId id="485" r:id="rId8"/>
    <p:sldId id="486" r:id="rId9"/>
    <p:sldId id="449" r:id="rId10"/>
    <p:sldId id="450" r:id="rId11"/>
    <p:sldId id="448" r:id="rId12"/>
    <p:sldId id="474" r:id="rId13"/>
    <p:sldId id="496" r:id="rId14"/>
    <p:sldId id="497" r:id="rId15"/>
    <p:sldId id="498" r:id="rId16"/>
    <p:sldId id="489" r:id="rId17"/>
    <p:sldId id="499" r:id="rId18"/>
    <p:sldId id="493" r:id="rId19"/>
    <p:sldId id="490" r:id="rId20"/>
    <p:sldId id="455" r:id="rId21"/>
    <p:sldId id="475" r:id="rId22"/>
    <p:sldId id="488" r:id="rId23"/>
    <p:sldId id="469" r:id="rId24"/>
    <p:sldId id="470" r:id="rId25"/>
    <p:sldId id="472" r:id="rId26"/>
    <p:sldId id="471" r:id="rId27"/>
    <p:sldId id="507" r:id="rId28"/>
    <p:sldId id="467" r:id="rId29"/>
    <p:sldId id="501" r:id="rId30"/>
    <p:sldId id="502" r:id="rId31"/>
    <p:sldId id="50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>
        <p:scale>
          <a:sx n="75" d="100"/>
          <a:sy n="75" d="100"/>
        </p:scale>
        <p:origin x="-1932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8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dirty="0" smtClean="0"/>
              <a:t>HTML Forms and Frames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3427168" y="690311"/>
            <a:ext cx="5152010" cy="1930625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Fields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Dropdown </a:t>
            </a:r>
            <a:r>
              <a:rPr lang="en-US" dirty="0" smtClean="0"/>
              <a:t>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Multiple-choice</a:t>
            </a:r>
            <a:r>
              <a:rPr lang="en-US" dirty="0" smtClean="0"/>
              <a:t> menus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498600"/>
            <a:ext cx="7848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576108"/>
            <a:ext cx="78486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962400"/>
            <a:ext cx="933450" cy="72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990600"/>
            <a:ext cx="2105025" cy="74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code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SessionState</a:t>
            </a:r>
            <a:r>
              <a:rPr lang="en-US" dirty="0"/>
              <a:t> </a:t>
            </a:r>
            <a:r>
              <a:rPr lang="en-US" dirty="0" smtClean="0"/>
              <a:t>in ASP.NET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1882914"/>
            <a:ext cx="7488238" cy="793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value="This is a hidden text field"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abels</a:t>
            </a:r>
            <a:r>
              <a:rPr lang="en-US" sz="3000" dirty="0" smtClean="0"/>
              <a:t> are used to associate an explanatory text to a form field using the 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Clicking on a label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 smtClean="0"/>
              <a:t>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Checkboxes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Radio 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Labels are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Both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 smtClean="0"/>
              <a:t>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Required in to pass accessibility validation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1408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 </a:t>
            </a:r>
            <a:r>
              <a:rPr lang="en-US" sz="3000" dirty="0" smtClean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&lt;legend&gt; </a:t>
            </a:r>
            <a:r>
              <a:rPr lang="en-US" sz="3000" dirty="0" smtClean="0"/>
              <a:t>is the fieldset's 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828800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991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38402"/>
            <a:ext cx="7924800" cy="1447798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02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2" y="9906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857592" y="43434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8636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4" y="455952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dn1.iconfinder.com/data/icons/musthave/256/Renam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4" b="33854"/>
          <a:stretch/>
        </p:blipFill>
        <p:spPr bwMode="auto">
          <a:xfrm>
            <a:off x="3352800" y="5397728"/>
            <a:ext cx="2438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99" y="685800"/>
            <a:ext cx="1092202" cy="10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4998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Lets Make It Spin</a:t>
            </a:r>
            <a:endParaRPr lang="en-US" dirty="0"/>
          </a:p>
        </p:txBody>
      </p:sp>
      <p:pic>
        <p:nvPicPr>
          <p:cNvPr id="12290" name="Picture 2" descr="program, slid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809996"/>
            <a:ext cx="1981200" cy="198120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809998"/>
            <a:ext cx="1981200" cy="19812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Restricts 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Spinbox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Have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differences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 do not work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Shown as regular textboxes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3817203"/>
            <a:ext cx="78486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53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3959067"/>
            <a:ext cx="2672554" cy="160353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70056"/>
            <a:ext cx="2311400" cy="182114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 descr="http://1912bungalow.com/wp-content/uploads/2009/01/spinn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269" y="3429000"/>
            <a:ext cx="3961462" cy="2638268"/>
          </a:xfrm>
          <a:prstGeom prst="roundRect">
            <a:avLst>
              <a:gd name="adj" fmla="val 5114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from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Autocomplete</a:t>
            </a:r>
          </a:p>
          <a:p>
            <a:pPr lvl="1"/>
            <a:r>
              <a:rPr lang="en-US" dirty="0" smtClean="0"/>
              <a:t>The browser stores the previously typed values</a:t>
            </a:r>
          </a:p>
          <a:p>
            <a:pPr lvl="1"/>
            <a:r>
              <a:rPr lang="en-US" dirty="0" smtClean="0"/>
              <a:t>Brings them back on a later visit</a:t>
            </a:r>
          </a:p>
          <a:p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Autofocus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/>
            <a:r>
              <a:rPr lang="en-US" dirty="0" smtClean="0"/>
              <a:t>The field is required to be filled/selected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657" y="4241800"/>
            <a:ext cx="7848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autofocus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Email</a:t>
            </a:r>
            <a:r>
              <a:rPr lang="en-US" dirty="0" smtClean="0"/>
              <a:t> 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be passed a pattern for validation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 – has validation for url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a mobile device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Brings the numeric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56871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657" y="44958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449" y="6172200"/>
            <a:ext cx="7836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71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Form Fields and Fieldsets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Checkboxes and Radio Buttons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Hidden 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6334520" y="39618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248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HTML attribute controls the order in which form fields and hyperlinks are focused when repeatedly pressing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</a:t>
            </a:r>
            <a:r>
              <a:rPr lang="en-US" dirty="0" smtClean="0"/>
              <a:t> 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="0"</a:t>
            </a:r>
            <a:r>
              <a:rPr lang="en-US" dirty="0" smtClean="0"/>
              <a:t> (zero) –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2626" y="5562600"/>
            <a:ext cx="78517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590802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2590800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1753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2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Frames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672" y="914400"/>
            <a:ext cx="8617527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Frames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Frame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noframe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iframe</a:t>
            </a:r>
            <a:r>
              <a:rPr lang="en-US" dirty="0" smtClean="0"/>
              <a:t> </a:t>
            </a:r>
            <a:r>
              <a:rPr lang="en-US" dirty="0"/>
              <a:t>tag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rame, image, personal, photo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4134855"/>
            <a:ext cx="1782258" cy="17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pics\presentations\web-design\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2570665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7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663825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476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contain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 smtClean="0"/>
              <a:t> fields for the user to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Buttons</a:t>
            </a:r>
            <a:r>
              <a:rPr lang="en-US" dirty="0" smtClean="0"/>
              <a:t> for interactions like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Menus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Check Google, Yahoo, Facebook</a:t>
            </a:r>
          </a:p>
          <a:p>
            <a:pPr lvl="1"/>
            <a:r>
              <a:rPr lang="en-US" dirty="0" smtClean="0"/>
              <a:t>Google search field is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field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Form Icon in 128x128 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8194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8747"/>
            <a:ext cx="8686800" cy="415385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2151637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3655694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4837747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094547"/>
            <a:ext cx="5065712" cy="1379101"/>
          </a:xfrm>
          <a:prstGeom prst="wedgeRoundRectCallout">
            <a:avLst>
              <a:gd name="adj1" fmla="val -32584"/>
              <a:gd name="adj2" fmla="val 6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 smtClean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 smtClean="0"/>
              <a:t> text input fields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 smtClean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 smtClean="0"/>
          </a:p>
          <a:p>
            <a:pPr>
              <a:spcBef>
                <a:spcPts val="0"/>
              </a:spcBef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 smtClean="0"/>
              <a:t> </a:t>
            </a:r>
            <a:r>
              <a:rPr lang="en-US" sz="3000" dirty="0"/>
              <a:t>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</a:t>
            </a:r>
            <a:r>
              <a:rPr lang="en-US" sz="3000" dirty="0" smtClean="0"/>
              <a:t>signs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686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429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3" y="5558135"/>
            <a:ext cx="755967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47950"/>
            <a:ext cx="1714500" cy="62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5029200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 smtClean="0"/>
              <a:t>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button: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 smtClean="0"/>
              <a:t>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Ordinary</a:t>
            </a:r>
            <a:r>
              <a:rPr lang="en-US" sz="3000" dirty="0" smtClean="0"/>
              <a:t> button – no default action, used with JS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3970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45212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60407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5650" y="29165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369065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 </a:t>
            </a:r>
            <a:r>
              <a:rPr lang="en-US" sz="3000" dirty="0" smtClean="0"/>
              <a:t>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905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5814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1452282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2552700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5093</TotalTime>
  <Words>1652</Words>
  <Application>Microsoft Office PowerPoint</Application>
  <PresentationFormat>On-screen Show (4:3)</PresentationFormat>
  <Paragraphs>292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HTML Forms and Frames</vt:lpstr>
      <vt:lpstr>Table of Contents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Fields</vt:lpstr>
      <vt:lpstr>Hidden Fields</vt:lpstr>
      <vt:lpstr>Labels</vt:lpstr>
      <vt:lpstr>Fieldsets</vt:lpstr>
      <vt:lpstr>HTML Forms Inputs Fields</vt:lpstr>
      <vt:lpstr>Sliders and Spinboxes</vt:lpstr>
      <vt:lpstr>Range and Spinbox</vt:lpstr>
      <vt:lpstr>Sliders and Spinboxes</vt:lpstr>
      <vt:lpstr>Field Attributes from HTML 5</vt:lpstr>
      <vt:lpstr>Input Fields with Validation</vt:lpstr>
      <vt:lpstr>HTML Forms Validation</vt:lpstr>
      <vt:lpstr>Tab Index</vt:lpstr>
      <vt:lpstr>Tab Index</vt:lpstr>
      <vt:lpstr>HTML Frames</vt:lpstr>
      <vt:lpstr>HTML Frames</vt:lpstr>
      <vt:lpstr>HTML Frames – Demo</vt:lpstr>
      <vt:lpstr>Inline Frames: &lt;iframe&gt;</vt:lpstr>
      <vt:lpstr>HTML Forms and Frames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Asya Georgieva</cp:lastModifiedBy>
  <cp:revision>993</cp:revision>
  <dcterms:created xsi:type="dcterms:W3CDTF">2007-12-08T16:03:35Z</dcterms:created>
  <dcterms:modified xsi:type="dcterms:W3CDTF">2012-11-10T15:39:32Z</dcterms:modified>
</cp:coreProperties>
</file>