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69" r:id="rId15"/>
    <p:sldId id="271" r:id="rId16"/>
    <p:sldId id="278" r:id="rId17"/>
    <p:sldId id="279" r:id="rId18"/>
    <p:sldId id="280" r:id="rId19"/>
    <p:sldId id="272" r:id="rId20"/>
    <p:sldId id="273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15.11.2012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html5-snippe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2277062"/>
            <a:ext cx="6096000" cy="847137"/>
          </a:xfrm>
        </p:spPr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3240880"/>
            <a:ext cx="6096000" cy="569120"/>
          </a:xfrm>
        </p:spPr>
        <p:txBody>
          <a:bodyPr/>
          <a:lstStyle/>
          <a:p>
            <a:r>
              <a:rPr lang="en-US" dirty="0" smtClean="0"/>
              <a:t>How to Use HTML Elements Properly?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896526"/>
            <a:ext cx="2737800" cy="276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89298"/>
            <a:ext cx="4343400" cy="1986393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ebdesignfromscratch.com/snippets/html-css-javascript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2774"/>
            <a:ext cx="3810000" cy="1518426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9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HTML markup to reinforce the </a:t>
            </a:r>
            <a:r>
              <a:rPr lang="en-US" dirty="0" smtClean="0"/>
              <a:t>semantics of </a:t>
            </a:r>
            <a:r>
              <a:rPr lang="en-US" dirty="0"/>
              <a:t>the information in </a:t>
            </a:r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  <a:r>
              <a:rPr lang="en-US" dirty="0" smtClean="0"/>
              <a:t> about the HTML content </a:t>
            </a:r>
          </a:p>
          <a:p>
            <a:r>
              <a:rPr lang="en-US" dirty="0" smtClean="0"/>
              <a:t>Semantic </a:t>
            </a:r>
            <a:r>
              <a:rPr lang="en-US" dirty="0"/>
              <a:t>HTML is processed by regular </a:t>
            </a:r>
            <a:r>
              <a:rPr lang="en-US" dirty="0" smtClean="0"/>
              <a:t>Web </a:t>
            </a:r>
            <a:r>
              <a:rPr lang="en-US" dirty="0"/>
              <a:t>browsers </a:t>
            </a:r>
            <a:r>
              <a:rPr lang="en-US" dirty="0" smtClean="0"/>
              <a:t>and other </a:t>
            </a:r>
            <a:r>
              <a:rPr lang="en-US" dirty="0"/>
              <a:t>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suggest </a:t>
            </a:r>
            <a:r>
              <a:rPr lang="en-US" dirty="0" smtClean="0"/>
              <a:t>its</a:t>
            </a:r>
            <a:br>
              <a:rPr lang="en-US" dirty="0" smtClean="0"/>
            </a:br>
            <a:r>
              <a:rPr lang="en-US" dirty="0" smtClean="0"/>
              <a:t>presentation </a:t>
            </a:r>
            <a:r>
              <a:rPr lang="en-US" dirty="0"/>
              <a:t>to human </a:t>
            </a:r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4098" name="Picture 2" descr="http://graffletopia.com/images/previews/486/original.png?125060954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r="6091"/>
          <a:stretch/>
        </p:blipFill>
        <p:spPr bwMode="auto">
          <a:xfrm>
            <a:off x="6622638" y="4882276"/>
            <a:ext cx="2064162" cy="1594724"/>
          </a:xfrm>
          <a:prstGeom prst="roundRect">
            <a:avLst>
              <a:gd name="adj" fmla="val 3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developers</a:t>
            </a:r>
          </a:p>
          <a:p>
            <a:pPr lvl="1"/>
            <a:r>
              <a:rPr lang="en-US" dirty="0" smtClean="0"/>
              <a:t>Easier to render by browsers</a:t>
            </a:r>
          </a:p>
          <a:p>
            <a:pPr lvl="1"/>
            <a:r>
              <a:rPr lang="en-US" dirty="0" smtClean="0"/>
              <a:t>A way to show the search</a:t>
            </a:r>
            <a:br>
              <a:rPr lang="en-US" dirty="0" smtClean="0"/>
            </a:br>
            <a:r>
              <a:rPr lang="en-US" dirty="0" smtClean="0"/>
              <a:t>engines the correct content</a:t>
            </a:r>
          </a:p>
        </p:txBody>
      </p:sp>
      <p:pic>
        <p:nvPicPr>
          <p:cNvPr id="7170" name="Picture 2" descr="http://howzzdat.com/wp-content/uploads/2012/09/google_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4191000" cy="185897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eoplemeetme.com/wp-content/uploads/2010/06/Bingbot-copy-263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223540" cy="253635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ealwaysmarketing.com/wp-content/uploads/2011/10/SE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143000"/>
            <a:ext cx="2223540" cy="2229113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7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follow some guidelines</a:t>
            </a:r>
            <a:br>
              <a:rPr lang="en-US" dirty="0" smtClean="0"/>
            </a:br>
            <a:r>
              <a:rPr lang="en-US" dirty="0" smtClean="0"/>
              <a:t>when creating a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lvl="1"/>
            <a:r>
              <a:rPr lang="en-US" dirty="0" smtClean="0"/>
              <a:t>Use Headings when you need</a:t>
            </a:r>
            <a:br>
              <a:rPr lang="en-US" dirty="0" smtClean="0"/>
            </a:br>
            <a:r>
              <a:rPr lang="en-US" dirty="0" smtClean="0"/>
              <a:t>to structure the content into sub-headings</a:t>
            </a:r>
          </a:p>
          <a:p>
            <a:pPr lvl="2"/>
            <a:r>
              <a:rPr lang="en-US" dirty="0" smtClean="0"/>
              <a:t>In increasing order, staring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clearing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59252"/>
            <a:ext cx="1946971" cy="2193548"/>
          </a:xfrm>
          <a:prstGeom prst="roundRect">
            <a:avLst>
              <a:gd name="adj" fmla="val 10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88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42" y="3048000"/>
            <a:ext cx="5146318" cy="2581274"/>
          </a:xfrm>
          <a:prstGeom prst="roundRect">
            <a:avLst>
              <a:gd name="adj" fmla="val 854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7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introduces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structure tags</a:t>
            </a:r>
          </a:p>
          <a:p>
            <a:pPr lvl="1"/>
            <a:r>
              <a:rPr lang="en-US" dirty="0" smtClean="0"/>
              <a:t>Imagine the following site: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common Web page structure</a:t>
            </a:r>
          </a:p>
          <a:p>
            <a:pPr lvl="2"/>
            <a:r>
              <a:rPr lang="en-US" dirty="0" smtClean="0"/>
              <a:t>Used in 90% of the web 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20075"/>
            <a:ext cx="4129812" cy="291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5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This can be created using</a:t>
            </a:r>
            <a:br>
              <a:rPr lang="en-US" sz="3000" dirty="0" smtClean="0"/>
            </a:br>
            <a:r>
              <a:rPr lang="en-US" sz="3000" dirty="0" smtClean="0"/>
              <a:t>all kind of HTML elements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even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Browsers will render invalid / </a:t>
            </a:r>
            <a:br>
              <a:rPr lang="en-US" dirty="0" smtClean="0"/>
            </a:br>
            <a:r>
              <a:rPr lang="en-US" dirty="0" smtClean="0"/>
              <a:t>wrong / pseudo valid HTML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correct way: use the HTML 5 semantic tags: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400"/>
              </a:spcAft>
            </a:pPr>
            <a:r>
              <a:rPr lang="en-US" sz="3000" dirty="0"/>
              <a:t>M</a:t>
            </a:r>
            <a:r>
              <a:rPr lang="en-US" sz="3000" dirty="0" smtClean="0"/>
              <a:t>ore </a:t>
            </a:r>
            <a:r>
              <a:rPr lang="en-US" sz="3000" dirty="0"/>
              <a:t>about semantic </a:t>
            </a:r>
            <a:r>
              <a:rPr lang="en-US" sz="3000" dirty="0" smtClean="0"/>
              <a:t>tags: </a:t>
            </a:r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://pavelkolev.com/html5-snippets</a:t>
            </a:r>
            <a:r>
              <a:rPr lang="en-US" sz="3000" dirty="0" smtClean="0">
                <a:hlinkClick r:id="rId3"/>
              </a:rPr>
              <a:t>/</a:t>
            </a:r>
            <a:endParaRPr lang="en-US" sz="3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90600"/>
            <a:ext cx="2438400" cy="171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685800" y="4101405"/>
            <a:ext cx="7772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100" dirty="0" smtClean="0"/>
              <a:t>&lt;header&gt; … &lt;/header&gt;</a:t>
            </a:r>
          </a:p>
          <a:p>
            <a:r>
              <a:rPr lang="en-US" sz="2100" dirty="0" smtClean="0"/>
              <a:t>&lt;section&gt; … &lt;/section&gt;</a:t>
            </a:r>
          </a:p>
          <a:p>
            <a:r>
              <a:rPr lang="en-US" sz="2100" dirty="0" smtClean="0"/>
              <a:t>&lt;aside&gt; … &lt;/aside&gt;</a:t>
            </a:r>
          </a:p>
          <a:p>
            <a:r>
              <a:rPr lang="en-US" sz="2100" dirty="0" smtClean="0"/>
              <a:t>&lt;footer&gt; … 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11503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header or section header or article header</a:t>
            </a:r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footer (sometime can be a </a:t>
            </a:r>
            <a:r>
              <a:rPr lang="en-US" sz="3000" dirty="0"/>
              <a:t>section </a:t>
            </a:r>
            <a:r>
              <a:rPr lang="en-US" sz="3000" dirty="0" smtClean="0"/>
              <a:t>footer)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Site navigation (usually in the header)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section (e.g. news, comments, links, …)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Article in a section (e.g. news item)</a:t>
            </a:r>
            <a:endParaRPr lang="en-US" sz="32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3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Sidebar (usually on the left or on the right)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Figure (a figure, e.g. inside an article)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 caption of </a:t>
            </a:r>
            <a:r>
              <a:rPr lang="en-US" sz="3000" dirty="0" smtClean="0"/>
              <a:t>a </a:t>
            </a:r>
            <a:r>
              <a:rPr lang="en-US" sz="3000" dirty="0"/>
              <a:t>figure (inside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sz="3000" dirty="0"/>
              <a:t> tag)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/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&lt;video&gt;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Audio / video element (uses the built-in player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696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</a:t>
            </a:r>
            <a:r>
              <a:rPr lang="en-US" sz="3200" dirty="0" smtClean="0"/>
              <a:t>+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Accordion-like widget (can be open / closed)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&lt;hgroup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Group article header + subheader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(&lt;h1&gt;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3000" dirty="0" smtClean="0"/>
              <a:t>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&lt;time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Specifies date / time (for a post / article / news)</a:t>
            </a:r>
            <a:endParaRPr lang="en-US" sz="3000" dirty="0"/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281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Headings, ems, </a:t>
            </a:r>
            <a:r>
              <a:rPr lang="en-US" dirty="0" err="1" smtClean="0"/>
              <a:t>strongs</a:t>
            </a:r>
            <a:endParaRPr lang="en-US" dirty="0"/>
          </a:p>
        </p:txBody>
      </p:sp>
      <p:pic>
        <p:nvPicPr>
          <p:cNvPr id="9220" name="Picture 4" descr="http://www.templatesold.com/articles/wp-content/uploads/2011/07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3089948"/>
            <a:ext cx="5638798" cy="3078404"/>
          </a:xfrm>
          <a:prstGeom prst="roundRect">
            <a:avLst>
              <a:gd name="adj" fmla="val 40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9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  <a:p>
            <a:pPr lvl="1"/>
            <a:r>
              <a:rPr lang="en-US" dirty="0"/>
              <a:t>HTML, CSS and JavaScript</a:t>
            </a:r>
          </a:p>
          <a:p>
            <a:r>
              <a:rPr lang="en-US" dirty="0"/>
              <a:t>The Semantic HTML</a:t>
            </a:r>
          </a:p>
          <a:p>
            <a:r>
              <a:rPr lang="en-US" dirty="0"/>
              <a:t>HTML5 Semantic Tags</a:t>
            </a:r>
          </a:p>
          <a:p>
            <a:r>
              <a:rPr lang="en-US" dirty="0"/>
              <a:t>Other Semantics</a:t>
            </a:r>
          </a:p>
        </p:txBody>
      </p:sp>
      <p:pic>
        <p:nvPicPr>
          <p:cNvPr id="2050" name="Picture 2" descr="http://cdn0.fiverrcdn.com/photos/485137/medium/1312964974_217279354_5-Learn-Joomla-PHP-HTML-CSS-PhotoShop-and-Flash-Online-Sindh.jpg?1321225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641056"/>
            <a:ext cx="3848100" cy="26835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headings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&lt;h6&gt;</a:t>
            </a:r>
            <a:r>
              <a:rPr lang="en-US" dirty="0" smtClean="0"/>
              <a:t>) when you need a heading or title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in a MS Word document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Google uses it to mark important content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vs. Bold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/>
              <a:t> does not mean anything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just makes the text bolder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text</a:t>
            </a:r>
          </a:p>
        </p:txBody>
      </p:sp>
    </p:spTree>
    <p:extLst>
      <p:ext uri="{BB962C8B-B14F-4D97-AF65-F5344CB8AC3E}">
        <p14:creationId xmlns:p14="http://schemas.microsoft.com/office/powerpoint/2010/main" val="19545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Emphasis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&lt;em&gt;</a:t>
            </a:r>
            <a:r>
              <a:rPr lang="en-US" noProof="1" smtClean="0"/>
              <a:t> </a:t>
            </a:r>
            <a:r>
              <a:rPr lang="en-US" dirty="0" smtClean="0"/>
              <a:t>vs. Italic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Emphasis does not always mean, that the code should be </a:t>
            </a:r>
            <a:r>
              <a:rPr lang="en-US" i="1" dirty="0" smtClean="0"/>
              <a:t>italic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could be bolder, italic and underlined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styles for the emphasis text should be given with CSS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by 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Old browsers (like IE6)?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4A6B82"/>
                </a:solidFill>
                <a:latin typeface="Arial"/>
                <a:hlinkClick r:id="rId2"/>
              </a:rPr>
              <a:t>Modernizr</a:t>
            </a:r>
            <a:r>
              <a:rPr lang="en-US" dirty="0" smtClean="0">
                <a:solidFill>
                  <a:srgbClr val="4A6B82"/>
                </a:solidFill>
                <a:latin typeface="Arial"/>
              </a:rPr>
              <a:t> </a:t>
            </a:r>
            <a:r>
              <a:rPr lang="en-US" dirty="0" smtClean="0"/>
              <a:t>or </a:t>
            </a:r>
            <a:r>
              <a:rPr lang="en-US" u="sng" dirty="0" smtClean="0">
                <a:solidFill>
                  <a:srgbClr val="4A6B82"/>
                </a:solidFill>
                <a:latin typeface="Arial"/>
                <a:hlinkClick r:id="rId3"/>
              </a:rPr>
              <a:t>HTML5shiv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</a:t>
            </a:r>
            <a:r>
              <a:rPr lang="en-US" sz="2600" dirty="0" smtClean="0"/>
              <a:t>2 </a:t>
            </a:r>
            <a:r>
              <a:rPr lang="en-US" sz="2600" dirty="0" smtClean="0"/>
              <a:t>and Exercise </a:t>
            </a:r>
            <a:r>
              <a:rPr lang="en-US" sz="2600" dirty="0" smtClean="0"/>
              <a:t>3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 smtClean="0"/>
              <a:t>Implement just </a:t>
            </a:r>
            <a:r>
              <a:rPr lang="en-US" sz="2400" dirty="0"/>
              <a:t>the </a:t>
            </a:r>
            <a:r>
              <a:rPr lang="en-US" sz="2400" dirty="0" smtClean="0"/>
              <a:t>content with its semantics</a:t>
            </a:r>
          </a:p>
          <a:p>
            <a:pPr marL="862013" lvl="1" indent="-354013">
              <a:lnSpc>
                <a:spcPct val="100000"/>
              </a:lnSpc>
            </a:pPr>
            <a:r>
              <a:rPr lang="en-US" sz="2600" dirty="0" smtClean="0"/>
              <a:t>Use some kind of approach to support old (non-HTML5-compatible) Web browsers like IE6-IE8</a:t>
            </a:r>
          </a:p>
        </p:txBody>
      </p:sp>
    </p:spTree>
    <p:extLst>
      <p:ext uri="{BB962C8B-B14F-4D97-AF65-F5344CB8AC3E}">
        <p14:creationId xmlns:p14="http://schemas.microsoft.com/office/powerpoint/2010/main" val="2287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pic>
        <p:nvPicPr>
          <p:cNvPr id="3074" name="Picture 2" descr="http://vritesh.com/wp-content/uploads/2011/10/websi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38425"/>
            <a:ext cx="4572000" cy="3076575"/>
          </a:xfrm>
          <a:prstGeom prst="roundRect">
            <a:avLst/>
          </a:prstGeom>
          <a:noFill/>
          <a:ln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7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Elements of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 Web page consists of:</a:t>
            </a:r>
          </a:p>
          <a:p>
            <a:pPr lvl="1"/>
            <a:r>
              <a:rPr lang="en-US" dirty="0" smtClean="0"/>
              <a:t>HTML markup</a:t>
            </a:r>
          </a:p>
          <a:p>
            <a:pPr lvl="1"/>
            <a:r>
              <a:rPr lang="en-US" dirty="0" smtClean="0"/>
              <a:t>CSS rules</a:t>
            </a:r>
          </a:p>
          <a:p>
            <a:pPr lvl="1"/>
            <a:r>
              <a:rPr lang="en-US" dirty="0" smtClean="0"/>
              <a:t>JavaScript code</a:t>
            </a:r>
          </a:p>
          <a:p>
            <a:pPr lvl="2"/>
            <a:r>
              <a:rPr lang="en-US" dirty="0" smtClean="0"/>
              <a:t>JS libraries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resources</a:t>
            </a:r>
          </a:p>
          <a:p>
            <a:pPr lvl="2"/>
            <a:r>
              <a:rPr lang="en-US" dirty="0" smtClean="0"/>
              <a:t>Fonts, audio, video, etc…</a:t>
            </a:r>
          </a:p>
        </p:txBody>
      </p:sp>
      <p:pic>
        <p:nvPicPr>
          <p:cNvPr id="4098" name="Picture 2" descr="http://www.bugtreat.com/blog/wp-content/uploads/2012/06/add-java-script-into-htm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22784" r="6823" b="22784"/>
          <a:stretch/>
        </p:blipFill>
        <p:spPr bwMode="auto">
          <a:xfrm rot="1065161">
            <a:off x="4657175" y="2841616"/>
            <a:ext cx="3343644" cy="1580698"/>
          </a:xfrm>
          <a:prstGeom prst="roundRect">
            <a:avLst>
              <a:gd name="adj" fmla="val 70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HTML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HTML is used to define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of a Web page</a:t>
            </a:r>
          </a:p>
          <a:p>
            <a:pPr lvl="1"/>
            <a:r>
              <a:rPr lang="en-US" dirty="0" smtClean="0"/>
              <a:t>Not the layout</a:t>
            </a:r>
          </a:p>
          <a:p>
            <a:pPr lvl="1"/>
            <a:r>
              <a:rPr lang="en-US" dirty="0" smtClean="0"/>
              <a:t>Not the decorations</a:t>
            </a:r>
          </a:p>
          <a:p>
            <a:r>
              <a:rPr lang="en-US" dirty="0" smtClean="0"/>
              <a:t>HTML's role is to present the</a:t>
            </a:r>
            <a:br>
              <a:rPr lang="en-US" dirty="0" smtClean="0"/>
            </a:br>
            <a:r>
              <a:rPr lang="en-US" dirty="0" smtClean="0"/>
              <a:t>information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</a:t>
            </a:r>
            <a:r>
              <a:rPr lang="en-US" dirty="0" smtClean="0"/>
              <a:t> manner</a:t>
            </a:r>
          </a:p>
          <a:p>
            <a:pPr lvl="1"/>
            <a:r>
              <a:rPr lang="en-US" dirty="0" smtClean="0"/>
              <a:t>Like a paper document</a:t>
            </a:r>
          </a:p>
          <a:p>
            <a:pPr lvl="1"/>
            <a:r>
              <a:rPr lang="en-US" dirty="0" smtClean="0"/>
              <a:t>Define headers, paragraphs, textboxes, etc…</a:t>
            </a:r>
          </a:p>
          <a:p>
            <a:pPr lvl="1"/>
            <a:r>
              <a:rPr lang="en-US" dirty="0" smtClean="0"/>
              <a:t>Not define size, color and/or positioning</a:t>
            </a:r>
          </a:p>
        </p:txBody>
      </p:sp>
      <p:pic>
        <p:nvPicPr>
          <p:cNvPr id="1026" name="Picture 2" descr="http://www.stonetemple.com/images/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18141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8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Cascading Style Sheets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) is the way to make a Web page look pretty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styling rules</a:t>
            </a:r>
          </a:p>
          <a:p>
            <a:pPr lvl="2"/>
            <a:r>
              <a:rPr lang="en-US" dirty="0" smtClean="0"/>
              <a:t>Fonts, colors, positioning, etc.</a:t>
            </a:r>
          </a:p>
          <a:p>
            <a:pPr lvl="1"/>
            <a:r>
              <a:rPr lang="en-US" dirty="0" smtClean="0"/>
              <a:t>Define the layout of the elements</a:t>
            </a:r>
          </a:p>
          <a:p>
            <a:pPr lvl="1"/>
            <a:r>
              <a:rPr lang="en-US" dirty="0" smtClean="0"/>
              <a:t>Define the presentation</a:t>
            </a:r>
          </a:p>
          <a:p>
            <a:r>
              <a:rPr lang="en-US" dirty="0" smtClean="0"/>
              <a:t>The CSS files are attached to a web page and the browser applies these styles to elements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2.bp.blogspot.com/-c9SIE6xFaPw/UDtnj2XZJYI/AAAAAAAAAqg/V0ddHsGeJfM/s320/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3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the programming</a:t>
            </a:r>
            <a:br>
              <a:rPr lang="en-US" dirty="0" smtClean="0"/>
            </a:br>
            <a:r>
              <a:rPr lang="en-US" dirty="0" smtClean="0"/>
              <a:t>language for the Web</a:t>
            </a:r>
          </a:p>
          <a:p>
            <a:pPr lvl="1"/>
            <a:r>
              <a:rPr lang="en-US" dirty="0" smtClean="0"/>
              <a:t>Makes the Web pages dynamic</a:t>
            </a:r>
          </a:p>
          <a:p>
            <a:pPr lvl="1"/>
            <a:r>
              <a:rPr lang="en-US" dirty="0" smtClean="0"/>
              <a:t>Dynamically adding / removing</a:t>
            </a:r>
            <a:br>
              <a:rPr lang="en-US" dirty="0" smtClean="0"/>
            </a:br>
            <a:r>
              <a:rPr lang="en-US" dirty="0" smtClean="0"/>
              <a:t>HTML elements, applying styles, etc.</a:t>
            </a:r>
          </a:p>
          <a:p>
            <a:pPr lvl="1"/>
            <a:r>
              <a:rPr lang="en-US" dirty="0" smtClean="0"/>
              <a:t>Modern JavaScript UI libraries provide UI components like dialog boxes, grids, tabs, etc.</a:t>
            </a:r>
          </a:p>
          <a:p>
            <a:r>
              <a:rPr lang="en-US" dirty="0" smtClean="0"/>
              <a:t>Like CSS the JavaScript files are attached to a web page</a:t>
            </a:r>
          </a:p>
        </p:txBody>
      </p:sp>
      <p:pic>
        <p:nvPicPr>
          <p:cNvPr id="3074" name="Picture 2" descr="http://www.iconhot.com/icon/png/coded/512/page-javascrip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399"/>
            <a:ext cx="24384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1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Other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Other resources are needed for a Web page to run properly</a:t>
            </a:r>
          </a:p>
          <a:p>
            <a:pPr lvl="1"/>
            <a:r>
              <a:rPr lang="en-US" dirty="0" smtClean="0"/>
              <a:t>Images, audio files, video files</a:t>
            </a:r>
          </a:p>
          <a:p>
            <a:pPr lvl="1"/>
            <a:r>
              <a:rPr lang="en-US" dirty="0" smtClean="0"/>
              <a:t>Flash / Silverlight / ActiveX objects</a:t>
            </a:r>
            <a:endParaRPr lang="en-US" dirty="0"/>
          </a:p>
        </p:txBody>
      </p:sp>
      <p:pic>
        <p:nvPicPr>
          <p:cNvPr id="5122" name="Picture 2" descr="http://upload.wikimedia.org/wikipedia/en/9/99/Microsoft_Silverlight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4418" r="-4444" b="-4418"/>
          <a:stretch/>
        </p:blipFill>
        <p:spPr bwMode="auto">
          <a:xfrm>
            <a:off x="3698350" y="4198858"/>
            <a:ext cx="1788050" cy="1977802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5123" name="Picture 3" descr="C:\Users\dminkov\Downloads\1351073790_sty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0"/>
          <a:stretch/>
        </p:blipFill>
        <p:spPr bwMode="auto">
          <a:xfrm>
            <a:off x="6172200" y="5456170"/>
            <a:ext cx="921828" cy="895120"/>
          </a:xfrm>
          <a:prstGeom prst="roundRect">
            <a:avLst>
              <a:gd name="adj" fmla="val 3928"/>
            </a:avLst>
          </a:prstGeom>
          <a:solidFill>
            <a:srgbClr val="F8F8F8"/>
          </a:solidFill>
          <a:ln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4" name="Picture 4" descr="C:\Users\dminkov\Downloads\1351073793_lsong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72" y="4107372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5" name="Picture 5" descr="C:\Users\dminkov\Downloads\1351073795_vide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" y="5425154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6" name="Picture 6" descr="C:\Users\dminkov\Downloads\1351073796_fla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72" y="4114800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7629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49065"/>
            <a:ext cx="7924800" cy="685800"/>
          </a:xfrm>
        </p:spPr>
        <p:txBody>
          <a:bodyPr/>
          <a:lstStyle/>
          <a:p>
            <a:r>
              <a:rPr lang="en-US" dirty="0" smtClean="0"/>
              <a:t>The Semantic 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7" y="3288528"/>
            <a:ext cx="3375542" cy="2655072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4911" r="2232" b="4911"/>
          <a:stretch/>
        </p:blipFill>
        <p:spPr bwMode="auto">
          <a:xfrm>
            <a:off x="5264399" y="3288529"/>
            <a:ext cx="2812802" cy="2655070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176</TotalTime>
  <Words>756</Words>
  <Application>Microsoft Office PowerPoint</Application>
  <PresentationFormat>On-screen Show (4:3)</PresentationFormat>
  <Paragraphs>148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Telerik Academy</vt:lpstr>
      <vt:lpstr>Semantic Web</vt:lpstr>
      <vt:lpstr>Table of Contents</vt:lpstr>
      <vt:lpstr>Web Page</vt:lpstr>
      <vt:lpstr>The Elements of a Web Page</vt:lpstr>
      <vt:lpstr>The Elements of a Web Page: HTML Markup</vt:lpstr>
      <vt:lpstr>The Elements of a Web Page: CSS Rules</vt:lpstr>
      <vt:lpstr>The Elements of a Web Page: JavaScript Code</vt:lpstr>
      <vt:lpstr>The Elements of a Web Page: Other Resources</vt:lpstr>
      <vt:lpstr>The Semantic HTML</vt:lpstr>
      <vt:lpstr>Semantic HTML</vt:lpstr>
      <vt:lpstr>Why Use Semantic HTML?</vt:lpstr>
      <vt:lpstr>How To Write Semantic HTML</vt:lpstr>
      <vt:lpstr>HTML5 Semantic Tags</vt:lpstr>
      <vt:lpstr>HTML5 Semantic Tags</vt:lpstr>
      <vt:lpstr>HTML5 Semantic Tags (2)</vt:lpstr>
      <vt:lpstr>HTML5 Semantic Tags (3)</vt:lpstr>
      <vt:lpstr>HTML5 Semantic Tags (4)</vt:lpstr>
      <vt:lpstr>HTML5 Semantic Tags (5)</vt:lpstr>
      <vt:lpstr>Other Semantics</vt:lpstr>
      <vt:lpstr>Other Semantics</vt:lpstr>
      <vt:lpstr>Other Semantics (2)</vt:lpstr>
      <vt:lpstr>Semantic Web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Svetlin Nakov</cp:lastModifiedBy>
  <cp:revision>373</cp:revision>
  <dcterms:created xsi:type="dcterms:W3CDTF">2006-08-16T00:00:00Z</dcterms:created>
  <dcterms:modified xsi:type="dcterms:W3CDTF">2012-11-15T14:14:27Z</dcterms:modified>
</cp:coreProperties>
</file>