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9"/>
  </p:notesMasterIdLst>
  <p:handoutMasterIdLst>
    <p:handoutMasterId r:id="rId60"/>
  </p:handoutMasterIdLst>
  <p:sldIdLst>
    <p:sldId id="334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-10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C65F08-35F1-4582-B62D-5168C073FD33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3891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F1A2D3-A58F-4BF0-A178-D337717DB5B1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91962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9C750-FFC0-4D19-9EAD-0DBD78F1685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842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6BE91C-F359-4824-8752-4CB0E043F882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093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2A868-A183-4A0A-A381-B4799953EA0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8973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A168B-E675-4B5B-A100-7BE280D1D07A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2976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77010-E72C-43E2-A3EA-4608701522CE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50875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20D3E7-8228-448E-A71C-FED6D43DF855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3573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1667F-FAB2-418B-BA59-74B4D39CAB61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4713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5D8965-3C8B-4193-8BC8-383F107D9245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5087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7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http://www.learningtree.se/images/ilt/grabbers/ilt13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8652" y="532205"/>
            <a:ext cx="1652948" cy="1547453"/>
          </a:xfrm>
          <a:prstGeom prst="roundRect">
            <a:avLst>
              <a:gd name="adj" fmla="val 337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337932"/>
            <a:ext cx="8229600" cy="91636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Transact </a:t>
            </a:r>
            <a:r>
              <a:rPr lang="en-US" dirty="0" smtClean="0"/>
              <a:t>SQL (T-SQL)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 smtClean="0"/>
              <a:t>Creating Stored Procedures, Functions and Triggers</a:t>
            </a:r>
            <a:endParaRPr lang="bg-BG" dirty="0"/>
          </a:p>
        </p:txBody>
      </p:sp>
      <p:pic>
        <p:nvPicPr>
          <p:cNvPr id="9" name="Picture 4" descr="http://r2d2mon82.files.wordpress.com/2008/04/for_sql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231" y="4959961"/>
            <a:ext cx="3267075" cy="1466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3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1" t="-5795" r="-4592" b="-7189"/>
          <a:stretch/>
        </p:blipFill>
        <p:spPr bwMode="auto">
          <a:xfrm>
            <a:off x="6159777" y="532206"/>
            <a:ext cx="2441529" cy="1547453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1644">
            <a:off x="712732" y="922504"/>
            <a:ext cx="1554753" cy="1696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 Placeholder 6"/>
          <p:cNvSpPr>
            <a:spLocks noGrp="1"/>
          </p:cNvSpPr>
          <p:nvPr/>
        </p:nvSpPr>
        <p:spPr>
          <a:xfrm>
            <a:off x="380999" y="575267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/>
        </p:nvSpPr>
        <p:spPr>
          <a:xfrm>
            <a:off x="381000" y="605747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/>
        </p:nvSpPr>
        <p:spPr>
          <a:xfrm>
            <a:off x="381000" y="537803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440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T-SQL Syntax Elements</a:t>
            </a:r>
            <a:endParaRPr lang="bg-BG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tabLst/>
            </a:pPr>
            <a:r>
              <a:rPr lang="en-US" altLang="en-US" dirty="0"/>
              <a:t>Batch Directives</a:t>
            </a:r>
          </a:p>
          <a:p>
            <a:pPr marL="361950" indent="-361950">
              <a:tabLst/>
            </a:pPr>
            <a:r>
              <a:rPr lang="en-US" altLang="en-US" dirty="0"/>
              <a:t>Identifiers</a:t>
            </a:r>
          </a:p>
          <a:p>
            <a:pPr marL="361950" indent="-361950">
              <a:tabLst/>
            </a:pPr>
            <a:r>
              <a:rPr lang="en-US" altLang="en-US" dirty="0" smtClean="0"/>
              <a:t>Data Types</a:t>
            </a:r>
            <a:endParaRPr lang="en-US" altLang="en-US" dirty="0"/>
          </a:p>
          <a:p>
            <a:pPr marL="361950" indent="-361950">
              <a:tabLst/>
            </a:pPr>
            <a:r>
              <a:rPr lang="en-US" altLang="en-US" dirty="0"/>
              <a:t>Variables</a:t>
            </a:r>
          </a:p>
          <a:p>
            <a:pPr marL="361950" indent="-361950">
              <a:tabLst/>
            </a:pPr>
            <a:r>
              <a:rPr lang="en-US" altLang="en-US" dirty="0"/>
              <a:t>System Functions</a:t>
            </a:r>
          </a:p>
          <a:p>
            <a:pPr marL="361950" indent="-361950">
              <a:tabLst/>
            </a:pPr>
            <a:r>
              <a:rPr lang="en-US" altLang="en-US" dirty="0"/>
              <a:t>Operators</a:t>
            </a:r>
          </a:p>
          <a:p>
            <a:pPr marL="361950" indent="-361950">
              <a:tabLst/>
            </a:pPr>
            <a:r>
              <a:rPr lang="en-US" altLang="en-US" dirty="0"/>
              <a:t>Expressions</a:t>
            </a:r>
          </a:p>
          <a:p>
            <a:pPr marL="361950" indent="-361950">
              <a:tabLst/>
            </a:pPr>
            <a:r>
              <a:rPr lang="en-US" altLang="en-US" dirty="0"/>
              <a:t>Control-of-Flow Language 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4274" name="Picture 2" descr="http://www.mabsland.com/Art4/The_Elemen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295400"/>
            <a:ext cx="2763140" cy="3742401"/>
          </a:xfrm>
          <a:prstGeom prst="roundRect">
            <a:avLst>
              <a:gd name="adj" fmla="val 2156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26574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Batch Directives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 &lt;database&gt;</a:t>
            </a:r>
          </a:p>
          <a:p>
            <a:pPr lvl="1"/>
            <a:r>
              <a:rPr lang="en-US" sz="2800" dirty="0" smtClean="0"/>
              <a:t>Switch the active database</a:t>
            </a: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</a:t>
            </a:r>
          </a:p>
          <a:p>
            <a:pPr lvl="1"/>
            <a:r>
              <a:rPr lang="en-US" sz="2800" dirty="0" smtClean="0"/>
              <a:t>Separates batches (sequences of commands)</a:t>
            </a: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EXEC(&lt;command&gt;)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2800" dirty="0"/>
              <a:t>Executes a </a:t>
            </a:r>
            <a:r>
              <a:rPr lang="en-US" sz="2800" dirty="0" smtClean="0"/>
              <a:t>user-defined or system function stored </a:t>
            </a:r>
            <a:r>
              <a:rPr lang="en-US" sz="2800" dirty="0"/>
              <a:t>procedure, or an extended stored </a:t>
            </a:r>
            <a:r>
              <a:rPr lang="en-US" sz="2800" dirty="0" smtClean="0"/>
              <a:t>procedure</a:t>
            </a:r>
          </a:p>
          <a:p>
            <a:pPr lvl="1"/>
            <a:r>
              <a:rPr lang="en-US" sz="2800" dirty="0" smtClean="0"/>
              <a:t>Can supply parameters to be passed as input</a:t>
            </a:r>
          </a:p>
          <a:p>
            <a:pPr lvl="1"/>
            <a:r>
              <a:rPr lang="en-US" sz="2800" dirty="0" smtClean="0"/>
              <a:t>Can execute SQL command given as string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54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Batch Directives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1172582"/>
            <a:ext cx="7924800" cy="4276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sp_who – this will show all active users</a:t>
            </a: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9600" y="1981200"/>
            <a:ext cx="7924800" cy="42986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TelerikAcademy</a:t>
            </a:r>
          </a:p>
          <a:p>
            <a:pPr eaLnBrk="0" hangingPunct="0">
              <a:lnSpc>
                <a:spcPts val="2800"/>
              </a:lnSpc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@table VARCHAR(50) = 'Projects'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'The table is: ' + @table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@query VARCHAR(50) = 'SELECT * FROM ' + @table;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EXEC(@query)</a:t>
            </a:r>
          </a:p>
          <a:p>
            <a:pPr eaLnBrk="0" hangingPunct="0">
              <a:lnSpc>
                <a:spcPts val="2800"/>
              </a:lnSpc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The following will cause an error because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@table is defined in different batch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'The table is: ' + @table</a:t>
            </a: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49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Identifiers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000" dirty="0" smtClean="0"/>
              <a:t>Identifiers in SQL Server (e.g. table names)</a:t>
            </a:r>
            <a:endParaRPr lang="en-US" altLang="en-US" sz="3000" dirty="0"/>
          </a:p>
          <a:p>
            <a:pPr lvl="1"/>
            <a:r>
              <a:rPr lang="en-US" altLang="en-US" sz="2800" dirty="0" smtClean="0"/>
              <a:t>Alphabetical character + sequence of letters</a:t>
            </a:r>
            <a:r>
              <a:rPr lang="en-US" altLang="en-US" sz="2800" dirty="0"/>
              <a:t>, </a:t>
            </a:r>
            <a:r>
              <a:rPr lang="en-US" altLang="en-US" sz="2800" dirty="0" smtClean="0"/>
              <a:t>numerals and symbols, e.g. </a:t>
            </a:r>
            <a:r>
              <a:rPr lang="en-US" alt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</a:p>
          <a:p>
            <a:pPr lvl="1"/>
            <a:r>
              <a:rPr lang="en-US" altLang="en-US" sz="2800" dirty="0" smtClean="0"/>
              <a:t>Identifiers </a:t>
            </a:r>
            <a:r>
              <a:rPr lang="en-US" altLang="en-US" sz="2800" dirty="0"/>
              <a:t>starting with symbols </a:t>
            </a:r>
            <a:r>
              <a:rPr lang="en-US" altLang="en-US" sz="2800" dirty="0" smtClean="0"/>
              <a:t>are special</a:t>
            </a:r>
            <a:endParaRPr lang="en-US" altLang="en-US" sz="2800" dirty="0"/>
          </a:p>
          <a:p>
            <a:r>
              <a:rPr lang="en-US" altLang="en-US" sz="3000" dirty="0"/>
              <a:t>Delimited </a:t>
            </a:r>
            <a:r>
              <a:rPr lang="en-US" altLang="en-US" sz="3000" dirty="0" smtClean="0"/>
              <a:t>identifiers</a:t>
            </a:r>
            <a:endParaRPr lang="en-US" altLang="en-US" sz="3000" dirty="0"/>
          </a:p>
          <a:p>
            <a:pPr lvl="1"/>
            <a:r>
              <a:rPr lang="en-US" altLang="en-US" sz="2800" dirty="0" smtClean="0"/>
              <a:t>Used </a:t>
            </a:r>
            <a:r>
              <a:rPr lang="en-US" altLang="en-US" sz="2800" dirty="0"/>
              <a:t>when names </a:t>
            </a:r>
            <a:r>
              <a:rPr lang="en-US" altLang="en-US" sz="2800" dirty="0" smtClean="0"/>
              <a:t>use reserved words or contain </a:t>
            </a:r>
            <a:r>
              <a:rPr lang="en-US" altLang="en-US" sz="2800" dirty="0"/>
              <a:t>embedded </a:t>
            </a:r>
            <a:r>
              <a:rPr lang="en-US" altLang="en-US" sz="2800" dirty="0" smtClean="0"/>
              <a:t>spaces and other characters</a:t>
            </a:r>
            <a:endParaRPr lang="en-US" altLang="en-US" sz="2800" dirty="0"/>
          </a:p>
          <a:p>
            <a:pPr lvl="1"/>
            <a:r>
              <a:rPr lang="en-US" altLang="en-US" sz="2800" dirty="0" smtClean="0"/>
              <a:t>Enclose </a:t>
            </a:r>
            <a:r>
              <a:rPr lang="en-US" altLang="en-US" sz="2800" dirty="0"/>
              <a:t>in brackets (</a:t>
            </a:r>
            <a:r>
              <a:rPr lang="en-US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en-US" sz="2800" dirty="0"/>
              <a:t>) or quotation marks (</a:t>
            </a:r>
            <a:r>
              <a:rPr lang="en-US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en-US" sz="2800" dirty="0"/>
              <a:t> </a:t>
            </a:r>
            <a:r>
              <a:rPr lang="en-US" alt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en-US" sz="2800" dirty="0" smtClean="0"/>
              <a:t>)</a:t>
            </a:r>
          </a:p>
          <a:p>
            <a:pPr lvl="1"/>
            <a:r>
              <a:rPr lang="en-US" sz="2800" dirty="0" smtClean="0"/>
              <a:t>E.g.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[First Name]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[INT]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"First</a:t>
            </a:r>
            <a:r>
              <a:rPr lang="en-US" sz="2800" dirty="0" smtClean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 smtClean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Last"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011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Good Naming Practices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altLang="en-US" sz="3000" dirty="0"/>
              <a:t>Keep names </a:t>
            </a:r>
            <a:r>
              <a:rPr lang="en-US" altLang="en-US" sz="3000" dirty="0" smtClean="0"/>
              <a:t>short but meaningful</a:t>
            </a:r>
            <a:endParaRPr lang="en-US" altLang="en-US" sz="3000" dirty="0"/>
          </a:p>
          <a:p>
            <a:r>
              <a:rPr lang="en-US" altLang="en-US" sz="3000" dirty="0" smtClean="0"/>
              <a:t>Use </a:t>
            </a:r>
            <a:r>
              <a:rPr lang="en-US" altLang="en-US" sz="3000" dirty="0"/>
              <a:t>clear and simple naming conventions</a:t>
            </a:r>
          </a:p>
          <a:p>
            <a:r>
              <a:rPr lang="en-US" altLang="en-US" sz="3000" dirty="0"/>
              <a:t>Use </a:t>
            </a:r>
            <a:r>
              <a:rPr lang="en-US" altLang="en-US" sz="3000" dirty="0" smtClean="0"/>
              <a:t>a prefix </a:t>
            </a:r>
            <a:r>
              <a:rPr lang="en-US" altLang="en-US" sz="3000" dirty="0"/>
              <a:t>that distinguishes types of object</a:t>
            </a:r>
          </a:p>
          <a:p>
            <a:pPr lvl="1"/>
            <a:r>
              <a:rPr lang="en-US" altLang="en-US" sz="2800" dirty="0" smtClean="0"/>
              <a:t>Views – </a:t>
            </a:r>
            <a:r>
              <a:rPr lang="en-US" alt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V_AllUsers</a:t>
            </a:r>
            <a:r>
              <a:rPr lang="en-US" altLang="en-US" sz="2800" dirty="0" smtClean="0"/>
              <a:t>, </a:t>
            </a:r>
            <a:r>
              <a:rPr lang="en-US" alt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V_CustomersInBulgaria</a:t>
            </a:r>
          </a:p>
          <a:p>
            <a:pPr lvl="1"/>
            <a:r>
              <a:rPr lang="en-US" altLang="en-US" sz="2800" dirty="0" smtClean="0"/>
              <a:t>Stored procedures – </a:t>
            </a:r>
            <a:r>
              <a:rPr lang="en-US" alt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usp_FindUsersByTown(…)</a:t>
            </a:r>
          </a:p>
          <a:p>
            <a:r>
              <a:rPr lang="en-US" altLang="en-US" sz="3000" dirty="0" smtClean="0"/>
              <a:t>Keep </a:t>
            </a:r>
            <a:r>
              <a:rPr lang="en-US" altLang="en-US" sz="3000" dirty="0"/>
              <a:t>object names and user names </a:t>
            </a:r>
            <a:r>
              <a:rPr lang="en-US" altLang="en-US" sz="3000" dirty="0" smtClean="0"/>
              <a:t>unique</a:t>
            </a:r>
          </a:p>
          <a:p>
            <a:pPr lvl="1"/>
            <a:r>
              <a:rPr lang="en-US" altLang="en-US" sz="2800" dirty="0" smtClean="0"/>
              <a:t>Example of naming collision:</a:t>
            </a:r>
          </a:p>
          <a:p>
            <a:pPr lvl="2"/>
            <a:r>
              <a:rPr lang="en-US" alt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Sales</a:t>
            </a:r>
            <a:r>
              <a:rPr lang="en-US" altLang="en-US" sz="2600" dirty="0" smtClean="0"/>
              <a:t> as table name</a:t>
            </a:r>
          </a:p>
          <a:p>
            <a:pPr lvl="2"/>
            <a:r>
              <a:rPr lang="en-US" alt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sales</a:t>
            </a:r>
            <a:r>
              <a:rPr lang="en-US" altLang="en-US" sz="2600" dirty="0" smtClean="0"/>
              <a:t> as database role</a:t>
            </a:r>
            <a:endParaRPr lang="en-US" alt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Variables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altLang="en-US" sz="3000" dirty="0" smtClean="0"/>
              <a:t>Variables are defined by </a:t>
            </a:r>
            <a:r>
              <a:rPr lang="en-US" alt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DECLARE</a:t>
            </a:r>
            <a:r>
              <a:rPr lang="en-US" alt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</a:t>
            </a:r>
            <a:r>
              <a:rPr lang="en-US" altLang="en-US" sz="3000" dirty="0" smtClean="0"/>
              <a:t> statement</a:t>
            </a:r>
          </a:p>
          <a:p>
            <a:pPr lvl="1">
              <a:lnSpc>
                <a:spcPts val="3600"/>
              </a:lnSpc>
            </a:pPr>
            <a:r>
              <a:rPr lang="en-US" altLang="en-US" sz="2800" dirty="0" smtClean="0"/>
              <a:t>Always prefixed by </a:t>
            </a:r>
            <a:r>
              <a:rPr lang="en-US" alt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altLang="en-US" sz="2800" dirty="0" smtClean="0"/>
              <a:t>, e.g. </a:t>
            </a:r>
            <a:r>
              <a:rPr lang="en-US" alt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@EmpID</a:t>
            </a:r>
          </a:p>
          <a:p>
            <a:pPr>
              <a:lnSpc>
                <a:spcPts val="3600"/>
              </a:lnSpc>
            </a:pPr>
            <a:r>
              <a:rPr lang="en-US" altLang="en-US" sz="3000" dirty="0" smtClean="0"/>
              <a:t>Assigned by </a:t>
            </a:r>
            <a:r>
              <a:rPr lang="en-US" alt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SET</a:t>
            </a:r>
            <a:r>
              <a:rPr lang="en-US" altLang="en-US" sz="3000" dirty="0" smtClean="0"/>
              <a:t> </a:t>
            </a:r>
            <a:r>
              <a:rPr lang="en-US" altLang="en-US" sz="3000" dirty="0"/>
              <a:t>or </a:t>
            </a:r>
            <a:r>
              <a:rPr lang="en-US" alt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alt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</a:t>
            </a:r>
            <a:r>
              <a:rPr lang="en-US" altLang="en-US" sz="3000" dirty="0"/>
              <a:t> </a:t>
            </a:r>
            <a:r>
              <a:rPr lang="en-US" altLang="en-US" sz="3000" dirty="0" smtClean="0"/>
              <a:t>statement</a:t>
            </a:r>
            <a:endParaRPr lang="en-US" altLang="en-US" sz="3000" dirty="0"/>
          </a:p>
          <a:p>
            <a:pPr>
              <a:lnSpc>
                <a:spcPts val="3600"/>
              </a:lnSpc>
            </a:pPr>
            <a:r>
              <a:rPr lang="en-US" altLang="en-US" sz="3000" dirty="0"/>
              <a:t>Variables have local </a:t>
            </a:r>
            <a:r>
              <a:rPr lang="en-US" altLang="en-US" sz="3000" dirty="0" smtClean="0"/>
              <a:t>scope (until </a:t>
            </a:r>
            <a:r>
              <a:rPr lang="en-US" alt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altLang="en-US" sz="3000" dirty="0" smtClean="0"/>
              <a:t> is executed)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698500" y="3505200"/>
            <a:ext cx="77597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</a:t>
            </a: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@</a:t>
            </a: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EmpID </a:t>
            </a: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varchar(11),</a:t>
            </a: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@LastName char(20)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@LastName = </a:t>
            </a: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'King'</a:t>
            </a: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@EmpID = EmployeeId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FROM </a:t>
            </a: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WHERE LastName = @LastName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@EmpID AS EmployeeID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4015200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Types in SQL Server</a:t>
            </a:r>
            <a:endParaRPr lang="bg-BG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altLang="en-US" sz="3000" dirty="0" smtClean="0"/>
              <a:t>Numbers, e.g. </a:t>
            </a:r>
            <a:r>
              <a:rPr lang="en-US" alt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>
              <a:lnSpc>
                <a:spcPts val="3600"/>
              </a:lnSpc>
            </a:pPr>
            <a:r>
              <a:rPr lang="en-US" altLang="en-US" sz="3000" dirty="0" smtClean="0"/>
              <a:t>Dates, e.g. </a:t>
            </a:r>
            <a:r>
              <a:rPr lang="en-US" alt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datatime</a:t>
            </a:r>
            <a:endParaRPr lang="en-US" altLang="en-US" sz="3000" dirty="0"/>
          </a:p>
          <a:p>
            <a:pPr>
              <a:lnSpc>
                <a:spcPts val="3600"/>
              </a:lnSpc>
            </a:pPr>
            <a:r>
              <a:rPr lang="en-US" altLang="en-US" sz="3000" dirty="0" smtClean="0"/>
              <a:t>Characters, e.g. </a:t>
            </a:r>
            <a:r>
              <a:rPr lang="en-US" alt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varchar</a:t>
            </a:r>
            <a:endParaRPr lang="en-US" altLang="en-US" sz="3000" dirty="0"/>
          </a:p>
          <a:p>
            <a:pPr>
              <a:lnSpc>
                <a:spcPts val="3600"/>
              </a:lnSpc>
            </a:pPr>
            <a:r>
              <a:rPr lang="en-US" altLang="en-US" sz="3000" dirty="0" smtClean="0"/>
              <a:t>Binary, e.g. </a:t>
            </a:r>
            <a:r>
              <a:rPr lang="en-US" alt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image</a:t>
            </a:r>
            <a:endParaRPr lang="en-US" altLang="en-US" sz="3000" dirty="0"/>
          </a:p>
          <a:p>
            <a:pPr>
              <a:lnSpc>
                <a:spcPts val="3600"/>
              </a:lnSpc>
            </a:pPr>
            <a:r>
              <a:rPr lang="en-US" altLang="en-US" sz="3000" dirty="0"/>
              <a:t>Unique Identifiers (GUID)</a:t>
            </a:r>
          </a:p>
          <a:p>
            <a:pPr>
              <a:lnSpc>
                <a:spcPts val="3600"/>
              </a:lnSpc>
            </a:pPr>
            <a:r>
              <a:rPr lang="en-US" altLang="en-US" sz="3000" dirty="0" smtClean="0"/>
              <a:t>Unspecified type –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sql_variant</a:t>
            </a:r>
            <a:endParaRPr lang="en-US" alt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</a:pPr>
            <a:r>
              <a:rPr lang="en-US" altLang="en-US" sz="3000" dirty="0" smtClean="0"/>
              <a:t>Table – set of data records</a:t>
            </a:r>
            <a:endParaRPr lang="en-US" altLang="en-US" sz="3000" dirty="0"/>
          </a:p>
          <a:p>
            <a:pPr>
              <a:lnSpc>
                <a:spcPts val="3600"/>
              </a:lnSpc>
            </a:pPr>
            <a:r>
              <a:rPr lang="en-US" altLang="en-US" sz="3000" dirty="0" smtClean="0"/>
              <a:t>Cursor – iterator over record sets</a:t>
            </a:r>
            <a:endParaRPr lang="en-US" altLang="en-US" sz="3000" dirty="0"/>
          </a:p>
          <a:p>
            <a:pPr>
              <a:lnSpc>
                <a:spcPts val="3600"/>
              </a:lnSpc>
            </a:pPr>
            <a:r>
              <a:rPr lang="en-US" altLang="en-US" sz="3000" dirty="0" smtClean="0"/>
              <a:t>User-defined types</a:t>
            </a:r>
            <a:endParaRPr lang="en-US" alt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49154" name="Picture 2" descr="http://www.nettonecomm.com/images/5894153_binary_data_fl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1783" y="1219200"/>
            <a:ext cx="2872617" cy="2514600"/>
          </a:xfrm>
          <a:prstGeom prst="roundRect">
            <a:avLst>
              <a:gd name="adj" fmla="val 6213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accent5">
                <a:lumMod val="50000"/>
                <a:alpha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62473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System Functions</a:t>
            </a:r>
            <a:endParaRPr lang="bg-BG"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8000"/>
              </a:lnSpc>
            </a:pPr>
            <a:r>
              <a:rPr lang="en-US" altLang="en-US" dirty="0"/>
              <a:t>Aggregate </a:t>
            </a:r>
            <a:r>
              <a:rPr lang="en-US" altLang="en-US" dirty="0" smtClean="0"/>
              <a:t>functions – multiple values </a:t>
            </a:r>
            <a:r>
              <a:rPr lang="en-US" altLang="en-US" dirty="0" smtClean="0">
                <a:sym typeface="Wingdings" pitchFamily="2" charset="2"/>
              </a:rPr>
              <a:t> </a:t>
            </a:r>
            <a:r>
              <a:rPr lang="en-US" altLang="en-US" dirty="0" smtClean="0"/>
              <a:t>value</a:t>
            </a:r>
            <a:endParaRPr lang="en-US" altLang="en-US" dirty="0"/>
          </a:p>
          <a:p>
            <a:pPr>
              <a:lnSpc>
                <a:spcPct val="98000"/>
              </a:lnSpc>
            </a:pPr>
            <a:endParaRPr lang="en-US" altLang="en-US" sz="4800" dirty="0"/>
          </a:p>
          <a:p>
            <a:pPr>
              <a:lnSpc>
                <a:spcPct val="98000"/>
              </a:lnSpc>
              <a:spcBef>
                <a:spcPts val="1800"/>
              </a:spcBef>
            </a:pPr>
            <a:r>
              <a:rPr lang="en-US" altLang="en-US" dirty="0"/>
              <a:t>Scalar </a:t>
            </a:r>
            <a:r>
              <a:rPr lang="en-US" altLang="en-US" dirty="0" smtClean="0"/>
              <a:t>functions – single value </a:t>
            </a:r>
            <a:r>
              <a:rPr lang="en-US" altLang="en-US" dirty="0" smtClean="0">
                <a:sym typeface="Wingdings" pitchFamily="2" charset="2"/>
              </a:rPr>
              <a:t> single value</a:t>
            </a:r>
            <a:endParaRPr lang="en-US" altLang="en-US" dirty="0"/>
          </a:p>
          <a:p>
            <a:pPr>
              <a:lnSpc>
                <a:spcPct val="98000"/>
              </a:lnSpc>
            </a:pPr>
            <a:endParaRPr lang="en-US" altLang="en-US" dirty="0"/>
          </a:p>
          <a:p>
            <a:pPr>
              <a:lnSpc>
                <a:spcPct val="98000"/>
              </a:lnSpc>
            </a:pPr>
            <a:r>
              <a:rPr lang="en-US" altLang="en-US" dirty="0"/>
              <a:t>Rowset </a:t>
            </a:r>
            <a:r>
              <a:rPr lang="en-US" altLang="en-US" dirty="0" smtClean="0"/>
              <a:t>functions – return a record set</a:t>
            </a:r>
            <a:endParaRPr lang="en-US" alt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609600" y="1676400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AVG(Salary) AS AvgSalary</a:t>
            </a:r>
          </a:p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</p:txBody>
      </p:sp>
      <p:sp>
        <p:nvSpPr>
          <p:cNvPr id="468997" name="Rectangle 5"/>
          <p:cNvSpPr>
            <a:spLocks noChangeArrowheads="1"/>
          </p:cNvSpPr>
          <p:nvPr/>
        </p:nvSpPr>
        <p:spPr bwMode="auto">
          <a:xfrm>
            <a:off x="609600" y="3276600"/>
            <a:ext cx="7924800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DB_NAME() AS [Active Database]</a:t>
            </a: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8998" name="Rectangle 6"/>
          <p:cNvSpPr>
            <a:spLocks noChangeArrowheads="1"/>
          </p:cNvSpPr>
          <p:nvPr/>
        </p:nvSpPr>
        <p:spPr bwMode="auto">
          <a:xfrm>
            <a:off x="609600" y="4593205"/>
            <a:ext cx="7924800" cy="12741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*</a:t>
            </a:r>
          </a:p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OPENDATASOURCE('SQLNCLI','Data </a:t>
            </a: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 =</a:t>
            </a:r>
          </a:p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London\Payroll;Integrated Security = SSPI').</a:t>
            </a:r>
          </a:p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AdventureWorks.HumanResources.Employee</a:t>
            </a: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496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Operators in SQL Server</a:t>
            </a:r>
            <a:endParaRPr lang="bg-BG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Types of </a:t>
            </a:r>
            <a:r>
              <a:rPr lang="en-US" altLang="en-US" dirty="0" smtClean="0"/>
              <a:t>operators</a:t>
            </a:r>
            <a:endParaRPr lang="en-US" altLang="en-US" dirty="0"/>
          </a:p>
          <a:p>
            <a:pPr lvl="1"/>
            <a:r>
              <a:rPr lang="en-US" altLang="en-US" dirty="0" smtClean="0"/>
              <a:t>Arithmetic, e.g.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en-US" dirty="0" smtClean="0"/>
              <a:t>Comparison, e.g.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&lt;&gt;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en-US" dirty="0"/>
              <a:t>String </a:t>
            </a:r>
            <a:r>
              <a:rPr lang="en-US" altLang="en-US" dirty="0" smtClean="0"/>
              <a:t>concatenation (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lvl="1"/>
            <a:r>
              <a:rPr lang="en-US" altLang="en-US" dirty="0" smtClean="0"/>
              <a:t>Logical, e.g.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EXISTS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47106" name="Picture 2" descr="http://farm4.static.flickr.com/3152/2637871949_bcbfccb3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219200"/>
            <a:ext cx="2324100" cy="2324100"/>
          </a:xfrm>
          <a:prstGeom prst="roundRect">
            <a:avLst>
              <a:gd name="adj" fmla="val 6145"/>
            </a:avLst>
          </a:prstGeom>
          <a:noFill/>
        </p:spPr>
      </p:pic>
      <p:pic>
        <p:nvPicPr>
          <p:cNvPr id="47108" name="Picture 4" descr="http://chortle.ccsu.edu/java5/Notes/chap09A/bitBox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4953000"/>
            <a:ext cx="1847850" cy="14954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7903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Expressions</a:t>
            </a:r>
            <a:endParaRPr lang="bg-BG" dirty="0"/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Expressions are combination </a:t>
            </a:r>
            <a:r>
              <a:rPr lang="en-US" altLang="en-US" dirty="0"/>
              <a:t>of symbols and operators</a:t>
            </a:r>
          </a:p>
          <a:p>
            <a:pPr lvl="1"/>
            <a:r>
              <a:rPr lang="en-US" altLang="en-US" dirty="0" smtClean="0"/>
              <a:t>Evaluated </a:t>
            </a:r>
            <a:r>
              <a:rPr lang="en-US" altLang="en-US" dirty="0"/>
              <a:t>to single scalar value</a:t>
            </a:r>
          </a:p>
          <a:p>
            <a:pPr lvl="1"/>
            <a:r>
              <a:rPr lang="en-US" altLang="en-US" dirty="0"/>
              <a:t>Result data type </a:t>
            </a:r>
            <a:r>
              <a:rPr lang="en-US" altLang="en-US" dirty="0" smtClean="0"/>
              <a:t>is dependent </a:t>
            </a:r>
            <a:r>
              <a:rPr lang="en-US" altLang="en-US" dirty="0"/>
              <a:t>on the elements within the expression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72068" name="Rectangle 4"/>
          <p:cNvSpPr>
            <a:spLocks noChangeArrowheads="1"/>
          </p:cNvSpPr>
          <p:nvPr/>
        </p:nvSpPr>
        <p:spPr bwMode="auto">
          <a:xfrm>
            <a:off x="685800" y="4087809"/>
            <a:ext cx="7772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DATEDIFF(Year, HireDate, GETDATE()) * Salary / 1000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AS [Annual Bonus]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24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50850" indent="-450850">
              <a:buFontTx/>
              <a:buAutoNum type="arabicPeriod"/>
              <a:tabLst/>
            </a:pPr>
            <a:r>
              <a:rPr lang="en-US" dirty="0"/>
              <a:t>Transact-SQL Programming Language</a:t>
            </a:r>
            <a:endParaRPr lang="bg-BG" dirty="0"/>
          </a:p>
          <a:p>
            <a:pPr marL="901700" lvl="1" indent="-271463"/>
            <a:r>
              <a:rPr lang="en-US" dirty="0"/>
              <a:t>Data Definition Language</a:t>
            </a:r>
          </a:p>
          <a:p>
            <a:pPr marL="901700" lvl="1" indent="-271463"/>
            <a:r>
              <a:rPr lang="en-US" dirty="0"/>
              <a:t>Data Control Language</a:t>
            </a:r>
          </a:p>
          <a:p>
            <a:pPr marL="901700" lvl="1" indent="-271463"/>
            <a:r>
              <a:rPr lang="en-US" dirty="0"/>
              <a:t>Data Manipulation Language</a:t>
            </a:r>
          </a:p>
          <a:p>
            <a:pPr marL="901700" lvl="1" indent="-271463"/>
            <a:r>
              <a:rPr lang="en-US" dirty="0"/>
              <a:t>Syntax Elements</a:t>
            </a:r>
            <a:endParaRPr lang="bg-BG" dirty="0"/>
          </a:p>
          <a:p>
            <a:pPr marL="450850" indent="-450850">
              <a:buFontTx/>
              <a:buAutoNum type="arabicPeriod"/>
              <a:tabLst/>
            </a:pPr>
            <a:r>
              <a:rPr lang="en-US" dirty="0"/>
              <a:t>Stored Procedures</a:t>
            </a:r>
            <a:endParaRPr lang="bg-BG" dirty="0"/>
          </a:p>
          <a:p>
            <a:pPr marL="901700" lvl="1" indent="-271463"/>
            <a:r>
              <a:rPr lang="en-US" dirty="0"/>
              <a:t>Introduction To Stored Procedures</a:t>
            </a:r>
          </a:p>
          <a:p>
            <a:pPr marL="901700" lvl="1" indent="-271463"/>
            <a:r>
              <a:rPr lang="en-US" dirty="0"/>
              <a:t>Using Stored Procedures</a:t>
            </a:r>
          </a:p>
          <a:p>
            <a:pPr marL="901700" lvl="1" indent="-271463"/>
            <a:r>
              <a:rPr lang="en-US" dirty="0"/>
              <a:t>Stored Procedures </a:t>
            </a:r>
            <a:r>
              <a:rPr lang="en-US" dirty="0" smtClean="0"/>
              <a:t>with </a:t>
            </a:r>
            <a:r>
              <a:rPr lang="en-US" dirty="0"/>
              <a:t>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2" descr="http://www.pdcnet.org.uk/images/page/main-content-management-ima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0818" y="1857161"/>
            <a:ext cx="2183582" cy="2229278"/>
          </a:xfrm>
          <a:prstGeom prst="roundRect">
            <a:avLst>
              <a:gd name="adj" fmla="val 7830"/>
            </a:avLst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7242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152400"/>
            <a:ext cx="5562600" cy="914400"/>
          </a:xfrm>
        </p:spPr>
        <p:txBody>
          <a:bodyPr/>
          <a:lstStyle/>
          <a:p>
            <a:r>
              <a:rPr lang="en-US" altLang="en-US" dirty="0"/>
              <a:t>Control-of-Flow Language Elements</a:t>
            </a:r>
            <a:endParaRPr lang="bg-BG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r>
              <a:rPr lang="en-US" altLang="en-US" dirty="0"/>
              <a:t>Statement Level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BEGIN</a:t>
            </a:r>
            <a:r>
              <a:rPr lang="en-US" altLang="en-US" dirty="0"/>
              <a:t> …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END</a:t>
            </a:r>
            <a:r>
              <a:rPr lang="en-US" altLang="en-US" dirty="0"/>
              <a:t> block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IF</a:t>
            </a:r>
            <a:r>
              <a:rPr lang="en-US" altLang="en-US" dirty="0"/>
              <a:t> …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ELSE</a:t>
            </a:r>
            <a:r>
              <a:rPr lang="en-US" altLang="en-US" dirty="0"/>
              <a:t> block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WHILE</a:t>
            </a:r>
            <a:r>
              <a:rPr lang="en-US" altLang="en-US" dirty="0"/>
              <a:t> constructs</a:t>
            </a:r>
          </a:p>
          <a:p>
            <a:r>
              <a:rPr lang="en-US" altLang="en-US" dirty="0"/>
              <a:t>Row Level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CASE</a:t>
            </a:r>
            <a:r>
              <a:rPr lang="en-US" altLang="en-US" dirty="0"/>
              <a:t> </a:t>
            </a:r>
            <a:r>
              <a:rPr lang="en-US" altLang="en-US" dirty="0" smtClean="0"/>
              <a:t>statements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45058" name="Picture 2" descr="http://www.defensetech.org/archives/mind_contro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1600200"/>
            <a:ext cx="2028824" cy="1991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5197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…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000" dirty="0" smtClean="0"/>
              <a:t> conditional statement is like in C#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300" y="1843286"/>
            <a:ext cx="7912100" cy="12208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((SELECT COUNT(*) FROM Employees) &gt;= 100)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'Employees are at least 100'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2300" y="3441839"/>
            <a:ext cx="7912100" cy="2349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((SELECT COUNT(*) FROM Employees) &gt;= 100)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'Employees are at least 100'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'Employees are less than 100'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</p:txBody>
      </p:sp>
    </p:spTree>
    <p:extLst>
      <p:ext uri="{BB962C8B-B14F-4D97-AF65-F5344CB8AC3E}">
        <p14:creationId xmlns:p14="http://schemas.microsoft.com/office/powerpoint/2010/main" val="401320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loops are like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500" y="1932325"/>
            <a:ext cx="77597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@n int = 10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'Calculating factoriel of ' + 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CAST(@n as varchar) + ' ...'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@factorial numeric(38) = 1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(@n &gt; 1)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 @factorial = @factorial * @n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 @n = @n - 1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@factorial</a:t>
            </a:r>
          </a:p>
        </p:txBody>
      </p:sp>
    </p:spTree>
    <p:extLst>
      <p:ext uri="{BB962C8B-B14F-4D97-AF65-F5344CB8AC3E}">
        <p14:creationId xmlns:p14="http://schemas.microsoft.com/office/powerpoint/2010/main" val="251637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dirty="0" smtClean="0"/>
              <a:t> examines a sequence of expressions and returns different value depending on the evaluation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8500" y="2908439"/>
            <a:ext cx="7759700" cy="2349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Salary, [Salary Level] =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WHEN Salary BETWEEN 0 and 9999 THEN 'Low'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WHEN Salary BETWEEN 10000 and 30000 THEN 'Average'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WHEN Salary &gt; 30000 THEN 'High'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'Unknown'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</p:txBody>
      </p:sp>
    </p:spTree>
    <p:extLst>
      <p:ext uri="{BB962C8B-B14F-4D97-AF65-F5344CB8AC3E}">
        <p14:creationId xmlns:p14="http://schemas.microsoft.com/office/powerpoint/2010/main" val="236767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Control-of-Flow – </a:t>
            </a:r>
            <a:r>
              <a:rPr lang="en-US" dirty="0" smtClean="0"/>
              <a:t>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40324" name="Rectangle 4"/>
          <p:cNvSpPr>
            <a:spLocks noChangeArrowheads="1"/>
          </p:cNvSpPr>
          <p:nvPr/>
        </p:nvSpPr>
        <p:spPr bwMode="auto">
          <a:xfrm>
            <a:off x="622300" y="1153954"/>
            <a:ext cx="79121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@n tinyint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 @n = 5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(@n BETWEEN 4 and 6)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BEGIN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(@n &gt; 0)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BEGIN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@n AS 'Number',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CASE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WHEN (@n % 2) = 1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THEN 'EVEN'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 'ODD'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END AS 'Type'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 @n = @n - 1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END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END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 'NO ANALYSIS'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2488165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4953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Stored Procedures</a:t>
            </a:r>
            <a:endParaRPr lang="bg-BG" dirty="0"/>
          </a:p>
        </p:txBody>
      </p:sp>
      <p:pic>
        <p:nvPicPr>
          <p:cNvPr id="43010" name="Picture 2" descr="http://www.edv-expert.de/img/serv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8900" y="1591304"/>
            <a:ext cx="3619500" cy="2675896"/>
          </a:xfrm>
          <a:prstGeom prst="roundRect">
            <a:avLst>
              <a:gd name="adj" fmla="val 396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47864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</a:t>
            </a:r>
            <a:r>
              <a:rPr lang="en-US" dirty="0"/>
              <a:t>Stored </a:t>
            </a:r>
            <a:r>
              <a:rPr lang="en-US" dirty="0" smtClean="0"/>
              <a:t>Procedures?</a:t>
            </a:r>
            <a:endParaRPr lang="bg-BG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Stored procedures</a:t>
            </a:r>
            <a:r>
              <a:rPr lang="en-US" altLang="en-US" dirty="0"/>
              <a:t> are named </a:t>
            </a:r>
            <a:r>
              <a:rPr lang="en-US" altLang="en-US" dirty="0" smtClean="0"/>
              <a:t>sequences of </a:t>
            </a:r>
            <a:r>
              <a:rPr lang="en-US" altLang="en-US" dirty="0"/>
              <a:t>T-SQL statements</a:t>
            </a:r>
          </a:p>
          <a:p>
            <a:pPr lvl="1"/>
            <a:r>
              <a:rPr lang="en-US" dirty="0"/>
              <a:t>Encapsulate repetitive </a:t>
            </a:r>
            <a:r>
              <a:rPr lang="en-US" dirty="0" smtClean="0"/>
              <a:t>program logic</a:t>
            </a:r>
            <a:endParaRPr lang="en-US" dirty="0"/>
          </a:p>
          <a:p>
            <a:pPr lvl="1"/>
            <a:r>
              <a:rPr lang="en-US" dirty="0" smtClean="0"/>
              <a:t>Can accept </a:t>
            </a:r>
            <a:r>
              <a:rPr lang="en-US" dirty="0"/>
              <a:t>input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Can return output results</a:t>
            </a:r>
            <a:endParaRPr lang="en-US" dirty="0"/>
          </a:p>
          <a:p>
            <a:r>
              <a:rPr lang="en-US" dirty="0" smtClean="0"/>
              <a:t>Benefits of stored procedures</a:t>
            </a:r>
          </a:p>
          <a:p>
            <a:pPr lvl="1"/>
            <a:r>
              <a:rPr lang="en-US" dirty="0" smtClean="0"/>
              <a:t>Share application logic</a:t>
            </a:r>
          </a:p>
          <a:p>
            <a:pPr lvl="1"/>
            <a:r>
              <a:rPr lang="en-US" dirty="0" smtClean="0"/>
              <a:t>Improved performance</a:t>
            </a:r>
          </a:p>
          <a:p>
            <a:pPr lvl="1"/>
            <a:r>
              <a:rPr lang="en-US" dirty="0" smtClean="0"/>
              <a:t>Reduced network traffic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603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Stored Procedures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PROCEDURE</a:t>
            </a:r>
            <a:r>
              <a:rPr lang="en-US" altLang="en-US" dirty="0"/>
              <a:t> …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AS</a:t>
            </a:r>
            <a:r>
              <a:rPr lang="en-US" altLang="en-US" dirty="0"/>
              <a:t> …</a:t>
            </a:r>
          </a:p>
          <a:p>
            <a:r>
              <a:rPr lang="en-US" altLang="en-US" dirty="0"/>
              <a:t>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09600" y="2514600"/>
            <a:ext cx="7924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TelerikAcademy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 dbo.usp_SelectSeniorEmployees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*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DATEDIFF(Year, HireDate, GETDATE()) &gt; 5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684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Executing Stored Procedures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Executing a stored procedure </a:t>
            </a:r>
            <a:r>
              <a:rPr lang="en-US" dirty="0" smtClean="0"/>
              <a:t>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Executing a stored procedure within an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INSERT</a:t>
            </a:r>
            <a:r>
              <a:rPr lang="en-US" dirty="0"/>
              <a:t> statement</a:t>
            </a:r>
            <a:endParaRPr lang="en-US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603250" y="1752600"/>
            <a:ext cx="79375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usp_SelectSeniorEmployees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0261" name="Rectangle 5"/>
          <p:cNvSpPr>
            <a:spLocks noChangeArrowheads="1"/>
          </p:cNvSpPr>
          <p:nvPr/>
        </p:nvSpPr>
        <p:spPr bwMode="auto">
          <a:xfrm>
            <a:off x="673100" y="3711714"/>
            <a:ext cx="79375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 INTO Customers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usp_SelectSpecialCustomers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078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Altering Stored Procedures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PROCEDURE</a:t>
            </a:r>
            <a:r>
              <a:rPr lang="en-US" altLang="en-US" dirty="0"/>
              <a:t> statement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609600" y="1905000"/>
            <a:ext cx="79248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TelerikAcademy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PROC dbo.usp_SelectSeniorEmployees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FirstName, LastName, HireDate,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DATEDIFF(Year, HireDate, GETDATE()) as Years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DATEDIFF(Year, HireDate, GETDATE()) &gt; 5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 BY HireDate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10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 (2)</a:t>
            </a:r>
            <a:endParaRPr lang="bg-BG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Tx/>
              <a:buAutoNum type="arabicPeriod" startAt="3"/>
              <a:tabLst/>
            </a:pPr>
            <a:r>
              <a:rPr lang="en-US" dirty="0"/>
              <a:t>Triggers</a:t>
            </a:r>
            <a:endParaRPr lang="bg-BG" dirty="0"/>
          </a:p>
          <a:p>
            <a:pPr marL="901700" lvl="1" indent="-271463"/>
            <a:r>
              <a:rPr lang="en-US" dirty="0"/>
              <a:t>After Triggers</a:t>
            </a:r>
          </a:p>
          <a:p>
            <a:pPr marL="901700" lvl="1" indent="-271463"/>
            <a:r>
              <a:rPr lang="en-US" dirty="0"/>
              <a:t>Instead Of Triggers</a:t>
            </a:r>
            <a:endParaRPr lang="bg-BG" dirty="0"/>
          </a:p>
          <a:p>
            <a:pPr marL="446088" indent="-446088">
              <a:buFontTx/>
              <a:buAutoNum type="arabicPeriod" startAt="3"/>
              <a:tabLst/>
            </a:pPr>
            <a:r>
              <a:rPr lang="en-US" dirty="0"/>
              <a:t>User-Defined Functions</a:t>
            </a:r>
            <a:endParaRPr lang="bg-BG" dirty="0"/>
          </a:p>
          <a:p>
            <a:pPr marL="901700" lvl="1" indent="-271463"/>
            <a:r>
              <a:rPr lang="en-US" dirty="0"/>
              <a:t>Scalar User-Defined Functions</a:t>
            </a:r>
          </a:p>
          <a:p>
            <a:pPr marL="901700" lvl="1" indent="-271463"/>
            <a:r>
              <a:rPr lang="en-US" dirty="0"/>
              <a:t>Multi-Statement Table-Valued Functions</a:t>
            </a:r>
          </a:p>
          <a:p>
            <a:pPr marL="901700" lvl="1" indent="-271463"/>
            <a:r>
              <a:rPr lang="en-US" dirty="0"/>
              <a:t>Inline Table-Valued </a:t>
            </a:r>
            <a:r>
              <a:rPr lang="en-US" dirty="0" smtClean="0"/>
              <a:t>Functions</a:t>
            </a:r>
          </a:p>
          <a:p>
            <a:pPr marL="446088" indent="-446088">
              <a:buFontTx/>
              <a:buAutoNum type="arabicPeriod" startAt="3"/>
              <a:tabLst/>
            </a:pPr>
            <a:r>
              <a:rPr lang="en-US" dirty="0" smtClean="0"/>
              <a:t>Database Cursors</a:t>
            </a:r>
            <a:endParaRPr lang="bg-BG" dirty="0" smtClean="0"/>
          </a:p>
          <a:p>
            <a:pPr marL="1201738" lvl="1" indent="-5715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4516" name="Picture 4" descr="http://www.internetmarketingdelhi.com/images/content-writing-importan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1114424"/>
            <a:ext cx="1929286" cy="23907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20273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Dropping Stored Procedures</a:t>
            </a:r>
            <a:endParaRPr lang="bg-BG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27113"/>
            <a:ext cx="8686800" cy="5526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PROCEDURE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Procedure information is removed from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sysobjects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syscomments</a:t>
            </a:r>
            <a:r>
              <a:rPr lang="en-US" b="0" dirty="0" smtClean="0"/>
              <a:t> </a:t>
            </a:r>
            <a:r>
              <a:rPr lang="en-US" dirty="0" smtClean="0"/>
              <a:t>system tables</a:t>
            </a:r>
            <a:endParaRPr lang="en-US" altLang="en-US" dirty="0" smtClean="0"/>
          </a:p>
          <a:p>
            <a:pPr>
              <a:lnSpc>
                <a:spcPct val="100000"/>
              </a:lnSpc>
            </a:pPr>
            <a:r>
              <a:rPr lang="en-US" altLang="en-US" dirty="0" smtClean="0"/>
              <a:t>You could check </a:t>
            </a:r>
            <a:r>
              <a:rPr lang="en-US" altLang="en-US" dirty="0"/>
              <a:t>if </a:t>
            </a:r>
            <a:r>
              <a:rPr lang="en-US" altLang="en-US" dirty="0" smtClean="0"/>
              <a:t>any objects </a:t>
            </a:r>
            <a:r>
              <a:rPr lang="en-US" altLang="en-US" dirty="0"/>
              <a:t>depend on the stored procedure </a:t>
            </a:r>
            <a:r>
              <a:rPr lang="en-US" altLang="en-US" dirty="0" smtClean="0"/>
              <a:t>by executing </a:t>
            </a:r>
            <a:r>
              <a:rPr lang="en-US" altLang="en-US" dirty="0"/>
              <a:t>the system stored procedure </a:t>
            </a:r>
            <a:r>
              <a:rPr lang="en-US" alt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sp_depends</a:t>
            </a:r>
            <a:endParaRPr lang="en-US" alt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898525" y="1809690"/>
            <a:ext cx="73453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 PROC usp_SelectSeniorEmployees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5238690"/>
            <a:ext cx="73453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sp_depends 'usp_SelectSeniorEmployees'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809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419601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Stored Procedures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145880"/>
            <a:ext cx="8229600" cy="569120"/>
          </a:xfrm>
        </p:spPr>
        <p:txBody>
          <a:bodyPr/>
          <a:lstStyle/>
          <a:p>
            <a:r>
              <a:rPr smtClean="0"/>
              <a:t>Using Parameters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219200"/>
            <a:ext cx="4000500" cy="2505075"/>
          </a:xfrm>
          <a:prstGeom prst="roundRect">
            <a:avLst>
              <a:gd name="adj" fmla="val 403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24776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Parameterized Procedures</a:t>
            </a:r>
            <a:endParaRPr lang="bg-BG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altLang="en-US" dirty="0"/>
              <a:t>To define a </a:t>
            </a:r>
            <a:r>
              <a:rPr lang="en-US" altLang="en-US" dirty="0" smtClean="0"/>
              <a:t>parameterized procedure </a:t>
            </a:r>
            <a:r>
              <a:rPr lang="en-US" altLang="en-US" dirty="0"/>
              <a:t>use the syntax</a:t>
            </a:r>
            <a:r>
              <a:rPr lang="en-US" altLang="en-US" dirty="0" smtClean="0"/>
              <a:t>:</a:t>
            </a:r>
          </a:p>
          <a:p>
            <a:pPr lvl="1">
              <a:spcBef>
                <a:spcPct val="35000"/>
              </a:spcBef>
            </a:pPr>
            <a:endParaRPr lang="en-US" dirty="0" smtClean="0"/>
          </a:p>
          <a:p>
            <a:pPr lvl="1">
              <a:spcBef>
                <a:spcPct val="35000"/>
              </a:spcBef>
            </a:pPr>
            <a:endParaRPr lang="en-US" dirty="0" smtClean="0"/>
          </a:p>
          <a:p>
            <a:pPr>
              <a:spcBef>
                <a:spcPct val="35000"/>
              </a:spcBef>
            </a:pPr>
            <a:r>
              <a:rPr lang="en-US" dirty="0" smtClean="0"/>
              <a:t>Choose carefully the parameter types, and provide </a:t>
            </a:r>
            <a:r>
              <a:rPr lang="en-US" dirty="0"/>
              <a:t>appropriate default </a:t>
            </a:r>
            <a:r>
              <a:rPr lang="en-US" dirty="0" smtClean="0"/>
              <a:t>values</a:t>
            </a:r>
            <a:endParaRPr lang="en-US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5800" y="2565737"/>
            <a:ext cx="7772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PROCEDURE usp_ProcedureName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[(@parameter1Name parameterType,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@parameter2Name parameterType,…)] AS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1285" name="Rectangle 5"/>
          <p:cNvSpPr>
            <a:spLocks noChangeArrowheads="1"/>
          </p:cNvSpPr>
          <p:nvPr/>
        </p:nvSpPr>
        <p:spPr bwMode="auto">
          <a:xfrm>
            <a:off x="685800" y="5232737"/>
            <a:ext cx="7772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 usp_SelectEmployeesBySeniority(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@minYearsAtWork int = 5) 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903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Parameterized Stored Procedures </a:t>
            </a:r>
            <a:r>
              <a:rPr lang="en-US" smtClean="0"/>
              <a:t>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524000"/>
            <a:ext cx="7772400" cy="47429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 usp_SelectEmployeesBySeniority(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@minYearsAtWork int = 5)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FirstName, LastName, HireDate, 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DATEDIFF(Year, HireDate, GETDATE()) as Years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DATEDIFF(Year, HireDate, GETDATE()) 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@minYearsAtWork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 BY HireDate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usp_SelectEmployeesBySeniority 10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usp_SelectEmployeesBySeniority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58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Passing Parameter </a:t>
            </a:r>
            <a:r>
              <a:rPr lang="en-US" altLang="en-US" dirty="0"/>
              <a:t>Values</a:t>
            </a:r>
            <a:endParaRPr lang="bg-BG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/>
              <a:t>Passing </a:t>
            </a:r>
            <a:r>
              <a:rPr lang="en-US" dirty="0" smtClean="0"/>
              <a:t>values </a:t>
            </a:r>
            <a:r>
              <a:rPr lang="en-US" dirty="0"/>
              <a:t>by </a:t>
            </a:r>
            <a:r>
              <a:rPr lang="en-US" dirty="0" smtClean="0"/>
              <a:t>parameter name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Passing </a:t>
            </a:r>
            <a:r>
              <a:rPr lang="en-US" dirty="0" smtClean="0"/>
              <a:t>values </a:t>
            </a:r>
            <a:r>
              <a:rPr lang="en-US" dirty="0"/>
              <a:t>by </a:t>
            </a:r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539750" y="1600200"/>
            <a:ext cx="8064500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usp_AddCustomer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@customerID = 'ALFKI',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@contactName = 'Maria Anders',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@companyName = 'Alfreds Futterkiste',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@contactTitle = 'Sales Representative',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@address = 'Obere Str. 57',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@city = 'Berlin',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@postalCode = '12209',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@country = 'Germany',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@phone = '030-0074321' 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2309" name="Rectangle 5"/>
          <p:cNvSpPr>
            <a:spLocks noChangeArrowheads="1"/>
          </p:cNvSpPr>
          <p:nvPr/>
        </p:nvSpPr>
        <p:spPr bwMode="auto">
          <a:xfrm>
            <a:off x="539750" y="5419725"/>
            <a:ext cx="80645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usp_AddCustomer 'ALFKI2', 'Alfreds Futterkiste', 'Maria Anders', 'Sales Representative', 'Obere Str. 57', 'Berlin', NULL, '12209', 'Germany', '030-0074321'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593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Returning Values Using OUTPUT Parameters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685800" y="1752600"/>
            <a:ext cx="7772400" cy="44028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PROCEDURE dbo.usp_AddNumbers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@firstNumber smallint,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@secondNumber smallint,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@result int OUTPUT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SET @result = @firstNumber + @secondNumber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@answer smallint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EXECUTE usp_AddNumbers 5, 6, @answer OUTPUT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'The result is: ', @answer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The result is: 11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3333" name="AutoShape 5"/>
          <p:cNvSpPr>
            <a:spLocks noChangeArrowheads="1"/>
          </p:cNvSpPr>
          <p:nvPr/>
        </p:nvSpPr>
        <p:spPr bwMode="auto">
          <a:xfrm>
            <a:off x="5486400" y="1447800"/>
            <a:ext cx="3095625" cy="953453"/>
          </a:xfrm>
          <a:prstGeom prst="wedgeRoundRectCallout">
            <a:avLst>
              <a:gd name="adj1" fmla="val -95691"/>
              <a:gd name="adj2" fmla="val 14666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Creating stored procedure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83334" name="AutoShape 6"/>
          <p:cNvSpPr>
            <a:spLocks noChangeArrowheads="1"/>
          </p:cNvSpPr>
          <p:nvPr/>
        </p:nvSpPr>
        <p:spPr bwMode="auto">
          <a:xfrm>
            <a:off x="5638800" y="3810000"/>
            <a:ext cx="2943225" cy="953453"/>
          </a:xfrm>
          <a:prstGeom prst="wedgeRoundRectCallout">
            <a:avLst>
              <a:gd name="adj1" fmla="val -107611"/>
              <a:gd name="adj2" fmla="val 511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Executing stored procedure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83335" name="AutoShape 7"/>
          <p:cNvSpPr>
            <a:spLocks noChangeArrowheads="1"/>
          </p:cNvSpPr>
          <p:nvPr/>
        </p:nvSpPr>
        <p:spPr bwMode="auto">
          <a:xfrm>
            <a:off x="5486400" y="5562600"/>
            <a:ext cx="3095625" cy="527804"/>
          </a:xfrm>
          <a:prstGeom prst="wedgeRoundRectCallout">
            <a:avLst>
              <a:gd name="adj1" fmla="val -112526"/>
              <a:gd name="adj2" fmla="val 1807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Execution results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519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152400"/>
            <a:ext cx="5334000" cy="914400"/>
          </a:xfrm>
        </p:spPr>
        <p:txBody>
          <a:bodyPr/>
          <a:lstStyle/>
          <a:p>
            <a:r>
              <a:rPr lang="en-US" sz="3600" dirty="0"/>
              <a:t>Returning Values Using The Return Statement</a:t>
            </a:r>
            <a:endParaRPr lang="bg-BG" sz="36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89475" name="Rectangle 3"/>
          <p:cNvSpPr>
            <a:spLocks noChangeArrowheads="1"/>
          </p:cNvSpPr>
          <p:nvPr/>
        </p:nvSpPr>
        <p:spPr bwMode="auto">
          <a:xfrm>
            <a:off x="609600" y="1295400"/>
            <a:ext cx="7924800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 usp_NewEmployee(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@firstName nvarchar(50), @lastName nvarchar(50),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@jobTitle nvarchar(50), @deptId int, @salary money)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INSERT INTO Employees(FirstName, LastName,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JobTitle, DepartmentID, HireDate, Salary)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VALUES (@firstName, @lastName, @jobTitle, @deptId,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GETDATE(), @salary)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SCOPE_IDENTITY()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@newEmployeeId int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@newEmployeeId = usp_NewEmployee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@firstName='Steve', @lastName='Jobs', @jobTitle='Trainee',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@deptId=1, @salary=7500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EmployeeID, FirstName, LastName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EmployeeId = @newEmployeeId</a:t>
            </a:r>
          </a:p>
        </p:txBody>
      </p:sp>
    </p:spTree>
    <p:extLst>
      <p:ext uri="{BB962C8B-B14F-4D97-AF65-F5344CB8AC3E}">
        <p14:creationId xmlns:p14="http://schemas.microsoft.com/office/powerpoint/2010/main" val="1884452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0574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Triggers</a:t>
            </a:r>
            <a:endParaRPr lang="bg-BG" dirty="0"/>
          </a:p>
        </p:txBody>
      </p:sp>
      <p:pic>
        <p:nvPicPr>
          <p:cNvPr id="28674" name="Picture 2" descr="http://www.pyramydair.com/blog/images/men-triggers-we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3810000"/>
            <a:ext cx="2667000" cy="19483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677" name="Picture 5" descr="E:\Movies\Job Projects\Current Job\2.6. Intro to Transact-SQL\largeCalloutCoachTrigger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3810000"/>
            <a:ext cx="1946275" cy="1946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38388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Triggers?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Triggers are very much like stored </a:t>
            </a:r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Called in case of specific event</a:t>
            </a:r>
          </a:p>
          <a:p>
            <a:r>
              <a:rPr lang="en-US" dirty="0" smtClean="0"/>
              <a:t>We </a:t>
            </a:r>
            <a:r>
              <a:rPr lang="en-US" dirty="0"/>
              <a:t>do not call triggers explicitly</a:t>
            </a:r>
          </a:p>
          <a:p>
            <a:pPr lvl="1"/>
            <a:r>
              <a:rPr lang="en-US" dirty="0"/>
              <a:t>Triggers are attached to a table</a:t>
            </a:r>
          </a:p>
          <a:p>
            <a:pPr lvl="1"/>
            <a:r>
              <a:rPr lang="en-US" dirty="0"/>
              <a:t>Triggers are fired when a certain SQL statement is executed against the contents of the </a:t>
            </a:r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E.g. when a new row is inserted in given table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12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Triggers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triggers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</a:t>
            </a:r>
            <a:r>
              <a:rPr lang="en-US" dirty="0"/>
              <a:t> triggers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Instead-of </a:t>
            </a:r>
            <a:r>
              <a:rPr lang="en-US" dirty="0"/>
              <a:t>triggers</a:t>
            </a:r>
          </a:p>
          <a:p>
            <a:r>
              <a:rPr lang="en-US" dirty="0"/>
              <a:t>After </a:t>
            </a:r>
            <a:r>
              <a:rPr lang="en-US" dirty="0" smtClean="0"/>
              <a:t>triggers</a:t>
            </a:r>
          </a:p>
          <a:p>
            <a:pPr lvl="1"/>
            <a:r>
              <a:rPr lang="en-US" dirty="0" smtClean="0"/>
              <a:t>Fired </a:t>
            </a:r>
            <a:r>
              <a:rPr lang="en-US" dirty="0"/>
              <a:t>when the SQL operation has completed and just before committing to the database</a:t>
            </a:r>
          </a:p>
          <a:p>
            <a:r>
              <a:rPr lang="en-US" dirty="0" smtClean="0"/>
              <a:t>Instead-of triggers</a:t>
            </a:r>
          </a:p>
          <a:p>
            <a:pPr lvl="1"/>
            <a:r>
              <a:rPr lang="en-US" dirty="0" smtClean="0"/>
              <a:t>Replace </a:t>
            </a:r>
            <a:r>
              <a:rPr lang="en-US" dirty="0"/>
              <a:t>the actual database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69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http://www.artistsvalley.com/images/icons/Database%20Application%20Icons/Datasource%20SQL%20Script/256x256/Datasource%20SQL%20Scrip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45508">
            <a:off x="609504" y="1299228"/>
            <a:ext cx="4115946" cy="2743200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60418" name="Picture 2" descr="http://i146.photobucket.com/albums/r260/renatovms/The-Beginning-EP-Cover-300x3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446894">
            <a:off x="4555573" y="1217001"/>
            <a:ext cx="3582900" cy="2743200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 fov="4200000">
              <a:rot lat="170873" lon="1784080" rev="21385218"/>
            </a:camera>
            <a:lightRig rig="threePt" dir="t"/>
          </a:scene3d>
        </p:spPr>
      </p:pic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4612480"/>
            <a:ext cx="7010400" cy="91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Transact-SQL </a:t>
            </a:r>
            <a:r>
              <a:rPr lang="en-US" dirty="0" smtClean="0"/>
              <a:t>Language</a:t>
            </a:r>
            <a:endParaRPr lang="bg-BG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19200" y="5526880"/>
            <a:ext cx="6705600" cy="56912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115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Triggers</a:t>
            </a:r>
            <a:endParaRPr lang="bg-BG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</a:t>
            </a:r>
            <a:r>
              <a:rPr lang="en-US" dirty="0" smtClean="0"/>
              <a:t>"for-triggers</a:t>
            </a:r>
            <a:r>
              <a:rPr lang="en-US" dirty="0"/>
              <a:t>" or just </a:t>
            </a:r>
            <a:r>
              <a:rPr lang="en-US" dirty="0" smtClean="0"/>
              <a:t>"triggers</a:t>
            </a:r>
            <a:r>
              <a:rPr lang="en-US" dirty="0"/>
              <a:t>"</a:t>
            </a:r>
          </a:p>
          <a:p>
            <a:r>
              <a:rPr lang="en-US" dirty="0"/>
              <a:t>Defined by the keyword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FOR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381000" y="2538948"/>
            <a:ext cx="8382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TRIGGER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tr_TownsUpdate ON Towns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UPDATE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(EXISTS(SELECT * FROM inserted WHERE Name IS NULL) OR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EXISTS(SELECT * FROM inserted WHERE LEN(Name) = 0))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BEGIN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RAISERROR('Town name cannot be empty.', 16, 1)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ROLLBACK TRAN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END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 Towns SET Name='' WHERE TownId=1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257800" y="4761547"/>
            <a:ext cx="3095625" cy="953453"/>
          </a:xfrm>
          <a:prstGeom prst="wedgeRoundRectCallout">
            <a:avLst>
              <a:gd name="adj1" fmla="val -68562"/>
              <a:gd name="adj2" fmla="val 6602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will cause and error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Instead Of Triggers</a:t>
            </a:r>
            <a:endParaRPr lang="bg-BG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by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INSTEAD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OF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22244" name="Rectangle 4"/>
          <p:cNvSpPr>
            <a:spLocks noChangeArrowheads="1"/>
          </p:cNvSpPr>
          <p:nvPr/>
        </p:nvSpPr>
        <p:spPr bwMode="auto">
          <a:xfrm>
            <a:off x="685800" y="1905000"/>
            <a:ext cx="77724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Accounts(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Username varchar(10) NOT NULL PRIMARY KEY,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[Password] varchar(20) NOT NULL,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Active CHAR NOT NULL DEFAULT 'Y')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TRIGGER tr_AccountsDelete ON Accounts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INSTEAD OF DELETE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UPDATE a SET Active = 'N'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Accounts a JOIN DELETED d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 d.Username = a.Username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a.Active = 'Y' 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732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7813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User-Defined Functions</a:t>
            </a:r>
            <a:endParaRPr lang="bg-BG" dirty="0"/>
          </a:p>
        </p:txBody>
      </p:sp>
      <p:pic>
        <p:nvPicPr>
          <p:cNvPr id="22530" name="Picture 2" descr="http://i.zdnet.com/blogs/frustrated_computer_us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609600"/>
            <a:ext cx="1905000" cy="1266826"/>
          </a:xfrm>
          <a:prstGeom prst="roundRect">
            <a:avLst>
              <a:gd name="adj" fmla="val 558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532" name="Picture 4" descr="http://www.icondrawer.com/img/icons_512/User_Delete_Ic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550" y="4524374"/>
            <a:ext cx="2686050" cy="14954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57472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Types of User-Defined Functions</a:t>
            </a:r>
            <a:endParaRPr lang="bg-BG" sz="3800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Scalar </a:t>
            </a:r>
            <a:r>
              <a:rPr lang="en-US" dirty="0" smtClean="0"/>
              <a:t>functions (like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SQRT(…)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Similar to </a:t>
            </a:r>
            <a:r>
              <a:rPr lang="en-US" dirty="0" smtClean="0"/>
              <a:t>the </a:t>
            </a:r>
            <a:r>
              <a:rPr lang="en-US" dirty="0"/>
              <a:t>built-in </a:t>
            </a:r>
            <a:r>
              <a:rPr lang="en-US" dirty="0" smtClean="0"/>
              <a:t>functions</a:t>
            </a:r>
            <a:endParaRPr lang="en-US" dirty="0"/>
          </a:p>
          <a:p>
            <a:r>
              <a:rPr lang="en-US" dirty="0" smtClean="0"/>
              <a:t>Table-valued functions</a:t>
            </a:r>
          </a:p>
          <a:p>
            <a:pPr lvl="1"/>
            <a:r>
              <a:rPr lang="en-US" dirty="0" smtClean="0"/>
              <a:t>Similar to a view with parameters</a:t>
            </a:r>
          </a:p>
          <a:p>
            <a:pPr lvl="1"/>
            <a:r>
              <a:rPr lang="en-US" dirty="0" smtClean="0"/>
              <a:t>Return a table as a result of single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 smtClean="0"/>
              <a:t> statement</a:t>
            </a:r>
          </a:p>
          <a:p>
            <a:r>
              <a:rPr lang="en-US" dirty="0" smtClean="0"/>
              <a:t>Aggregate functions (like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SUM(…)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Perform calculation over set of inputs values</a:t>
            </a:r>
          </a:p>
          <a:p>
            <a:pPr lvl="1"/>
            <a:r>
              <a:rPr lang="en-US" dirty="0" smtClean="0"/>
              <a:t>Defined through external .NET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728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700" dirty="0"/>
              <a:t>Creating </a:t>
            </a:r>
            <a:r>
              <a:rPr lang="en-US" altLang="en-US" sz="3700" dirty="0" smtClean="0"/>
              <a:t>and Modifying Functions</a:t>
            </a:r>
            <a:endParaRPr lang="bg-BG" sz="3700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altLang="en-US" dirty="0" smtClean="0"/>
              <a:t>To create / modify / delete function use:</a:t>
            </a:r>
            <a:endParaRPr lang="en-US" altLang="en-US" dirty="0"/>
          </a:p>
          <a:p>
            <a:pPr lvl="1">
              <a:lnSpc>
                <a:spcPts val="3600"/>
              </a:lnSpc>
            </a:pPr>
            <a:r>
              <a:rPr lang="en-US" alt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 FUNCTION &lt;function_name&gt; RETURNS &lt;datatype</a:t>
            </a:r>
            <a:r>
              <a:rPr lang="en-US" altLang="en-US" i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 …</a:t>
            </a:r>
          </a:p>
          <a:p>
            <a:pPr lvl="1">
              <a:lnSpc>
                <a:spcPts val="3600"/>
              </a:lnSpc>
            </a:pP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FUNCTION</a:t>
            </a:r>
            <a:r>
              <a:rPr lang="en-US" altLang="en-US" dirty="0" smtClean="0"/>
              <a:t> /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</a:t>
            </a:r>
            <a:r>
              <a:rPr lang="en-US" altLang="en-US" dirty="0" smtClean="0"/>
              <a:t>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FUNCTION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485381" name="Rectangle 5"/>
          <p:cNvSpPr>
            <a:spLocks noChangeArrowheads="1"/>
          </p:cNvSpPr>
          <p:nvPr/>
        </p:nvSpPr>
        <p:spPr bwMode="auto">
          <a:xfrm>
            <a:off x="762000" y="3429000"/>
            <a:ext cx="76200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FUNCTION ufn_CalcBonus(@salary money)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RETURNS money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(@salary &lt; 10000)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1000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(@salary BETWEEN 10000 and 30000)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@salary / 20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3500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687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User-Defined Functions</a:t>
            </a:r>
            <a:endParaRPr lang="bg-BG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invoked at any place where a scalar expression of the same data type is allowed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RETURNS</a:t>
            </a:r>
            <a:r>
              <a:rPr lang="en-US" dirty="0" smtClean="0"/>
              <a:t> clause</a:t>
            </a:r>
          </a:p>
          <a:p>
            <a:pPr lvl="1"/>
            <a:r>
              <a:rPr lang="en-US" dirty="0" smtClean="0"/>
              <a:t>Specifies the returned data type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Return type is any data type except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Times New Roman" pitchFamily="18" charset="0"/>
              </a:rPr>
              <a:t>text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Times New Roman" pitchFamily="18" charset="0"/>
              </a:rPr>
              <a:t>ntext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Times New Roman" pitchFamily="18" charset="0"/>
              </a:rPr>
              <a:t>image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Times New Roman" pitchFamily="18" charset="0"/>
              </a:rPr>
              <a:t>cursor</a:t>
            </a:r>
            <a:r>
              <a:rPr lang="en-US" noProof="1" smtClean="0">
                <a:cs typeface="Times New Roman" pitchFamily="18" charset="0"/>
              </a:rPr>
              <a:t> or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Times New Roman" pitchFamily="18" charset="0"/>
              </a:rPr>
              <a:t>timestamp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Function </a:t>
            </a:r>
            <a:r>
              <a:rPr lang="en-US" dirty="0" smtClean="0"/>
              <a:t>body is </a:t>
            </a:r>
            <a:r>
              <a:rPr lang="en-US" dirty="0"/>
              <a:t>defined within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BEGIN</a:t>
            </a:r>
            <a:r>
              <a:rPr lang="en-US" dirty="0"/>
              <a:t>…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END</a:t>
            </a:r>
            <a:r>
              <a:rPr lang="en-US" dirty="0"/>
              <a:t> </a:t>
            </a:r>
            <a:r>
              <a:rPr lang="en-US" dirty="0" smtClean="0"/>
              <a:t>block</a:t>
            </a:r>
          </a:p>
          <a:p>
            <a:pPr lvl="1"/>
            <a:r>
              <a:rPr lang="en-US" dirty="0" smtClean="0"/>
              <a:t>Should end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&lt;some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85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Table-Valued Functions</a:t>
            </a:r>
            <a:endParaRPr lang="bg-BG" dirty="0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table-valued functions</a:t>
            </a:r>
          </a:p>
          <a:p>
            <a:pPr lvl="1"/>
            <a:r>
              <a:rPr lang="en-US" dirty="0" smtClean="0"/>
              <a:t>Return a table as result (just like a view)</a:t>
            </a:r>
          </a:p>
          <a:p>
            <a:pPr lvl="1"/>
            <a:r>
              <a:rPr lang="en-US" dirty="0" smtClean="0"/>
              <a:t>Could take some parameters</a:t>
            </a:r>
          </a:p>
          <a:p>
            <a:r>
              <a:rPr lang="en-US" dirty="0" smtClean="0"/>
              <a:t>The content </a:t>
            </a:r>
            <a:r>
              <a:rPr lang="en-US" dirty="0"/>
              <a:t>of the function is </a:t>
            </a:r>
            <a:r>
              <a:rPr lang="en-US" dirty="0" smtClean="0"/>
              <a:t>a single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</a:t>
            </a:r>
          </a:p>
          <a:p>
            <a:pPr lvl="1"/>
            <a:r>
              <a:rPr lang="en-US" dirty="0" smtClean="0"/>
              <a:t>The function body does not </a:t>
            </a: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BEGIN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END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RETURNS</a:t>
            </a:r>
            <a:r>
              <a:rPr lang="en-US" dirty="0"/>
              <a:t> specifies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smtClean="0"/>
              <a:t>data type</a:t>
            </a:r>
            <a:endParaRPr lang="en-US" dirty="0"/>
          </a:p>
          <a:p>
            <a:r>
              <a:rPr lang="en-US" dirty="0" smtClean="0"/>
              <a:t>The returned table structure is </a:t>
            </a:r>
            <a:r>
              <a:rPr lang="en-US" dirty="0"/>
              <a:t>defined by the result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88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019800" cy="914400"/>
          </a:xfrm>
        </p:spPr>
        <p:txBody>
          <a:bodyPr/>
          <a:lstStyle/>
          <a:p>
            <a:r>
              <a:rPr lang="en-US" dirty="0"/>
              <a:t>Inline Table-Valued Functions Example</a:t>
            </a:r>
            <a:endParaRPr lang="bg-BG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Defining the function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  <a:spcBef>
                <a:spcPts val="3000"/>
              </a:spcBef>
            </a:pPr>
            <a:r>
              <a:rPr lang="en-US" dirty="0"/>
              <a:t>Calling the </a:t>
            </a:r>
            <a:r>
              <a:rPr lang="en-US" dirty="0" smtClean="0"/>
              <a:t>function with a parameter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685800" y="1703725"/>
            <a:ext cx="77724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Northwind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FUNCTION fn_CustomerNamesInRegion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 @regionParameter nvarchar(30) 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RETURNS TABLE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CustomerID, CompanyName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Northwind.dbo.Customers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Region = @regionParameter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5621" name="Rectangle 5"/>
          <p:cNvSpPr>
            <a:spLocks noChangeArrowheads="1"/>
          </p:cNvSpPr>
          <p:nvPr/>
        </p:nvSpPr>
        <p:spPr bwMode="auto">
          <a:xfrm>
            <a:off x="685800" y="6000690"/>
            <a:ext cx="7772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* FROM fn_CustomerNamesInRegion(N'WA')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163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019800" cy="914400"/>
          </a:xfrm>
        </p:spPr>
        <p:txBody>
          <a:bodyPr/>
          <a:lstStyle/>
          <a:p>
            <a:r>
              <a:rPr lang="en-US" dirty="0"/>
              <a:t>Multi-Statement Table-Valued Functions</a:t>
            </a:r>
            <a:endParaRPr lang="bg-BG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5181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BEGIN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END</a:t>
            </a:r>
            <a:r>
              <a:rPr lang="en-US" dirty="0"/>
              <a:t> enclose multiple statements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RETURNS</a:t>
            </a:r>
            <a:r>
              <a:rPr lang="en-US" dirty="0"/>
              <a:t> clause </a:t>
            </a:r>
            <a:r>
              <a:rPr lang="en-US" dirty="0" smtClean="0"/>
              <a:t>–  </a:t>
            </a:r>
            <a:r>
              <a:rPr lang="en-US" dirty="0"/>
              <a:t>specifies table data type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RETURNS</a:t>
            </a:r>
            <a:r>
              <a:rPr lang="en-US" dirty="0"/>
              <a:t> clause </a:t>
            </a:r>
            <a:r>
              <a:rPr lang="en-US" dirty="0" smtClean="0"/>
              <a:t>– names </a:t>
            </a:r>
            <a:r>
              <a:rPr lang="en-US" dirty="0"/>
              <a:t>and defines the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17410" name="Picture 2" descr="http://theperfumedcourt.com/images/retur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769128"/>
            <a:ext cx="3038476" cy="2022072"/>
          </a:xfrm>
          <a:prstGeom prst="roundRect">
            <a:avLst>
              <a:gd name="adj" fmla="val 482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99216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52400"/>
            <a:ext cx="6172200" cy="914400"/>
          </a:xfrm>
        </p:spPr>
        <p:txBody>
          <a:bodyPr/>
          <a:lstStyle/>
          <a:p>
            <a:r>
              <a:rPr lang="en-US" dirty="0"/>
              <a:t>Multi-Statement Table-Valued </a:t>
            </a:r>
            <a:r>
              <a:rPr lang="en-US" dirty="0" smtClean="0"/>
              <a:t>Function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493573" name="Rectangle 5"/>
          <p:cNvSpPr>
            <a:spLocks noChangeArrowheads="1"/>
          </p:cNvSpPr>
          <p:nvPr/>
        </p:nvSpPr>
        <p:spPr bwMode="auto">
          <a:xfrm>
            <a:off x="762000" y="1600200"/>
            <a:ext cx="7620000" cy="47429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FUNCTION fn_ListEmployees(@format nvarchar(5))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RETURNS @tbl_Employees TABLE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(EmployeeID int PRIMARY KEY NOT NULL,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[Employee Name] Nvarchar(61) NOT NULL)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@format = 'short'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INSERT @tbl_Employees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EmployeeID, LastName FROM Employees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@format = 'long'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INSERT @tbl_Employees SELECT EmployeeID,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(FirstName + ' ' + LastName) FROM Employees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1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Transact-SQL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Transact-SQL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T-SQL</a:t>
            </a:r>
            <a:r>
              <a:rPr lang="en-US" dirty="0" smtClean="0"/>
              <a:t>) is database manipulation language, an extension to SQL</a:t>
            </a:r>
          </a:p>
          <a:p>
            <a:pPr lvl="1"/>
            <a:r>
              <a:rPr lang="en-US" dirty="0" smtClean="0"/>
              <a:t>Supported by Microsoft SQL Server and Sybase</a:t>
            </a:r>
          </a:p>
          <a:p>
            <a:pPr lvl="1"/>
            <a:r>
              <a:rPr lang="en-US" dirty="0" smtClean="0"/>
              <a:t>Used for stored procedures, functions, triggers</a:t>
            </a:r>
          </a:p>
          <a:p>
            <a:r>
              <a:rPr lang="en-US" dirty="0" smtClean="0"/>
              <a:t>Transact-SQL extends SQL with few additional features:</a:t>
            </a:r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 smtClean="0"/>
              <a:t>Control flow constructs (ifs, loops, etc.)</a:t>
            </a:r>
          </a:p>
          <a:p>
            <a:pPr lvl="1"/>
            <a:r>
              <a:rPr lang="en-US" dirty="0" smtClean="0"/>
              <a:t>Functions for strings, dates, math,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7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14901"/>
            <a:ext cx="7924800" cy="685800"/>
          </a:xfrm>
        </p:spPr>
        <p:txBody>
          <a:bodyPr/>
          <a:lstStyle/>
          <a:p>
            <a:r>
              <a:rPr lang="en-US" dirty="0" smtClean="0"/>
              <a:t>Working with Cursors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Processing Each Record in a Record Set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12800" y="1104900"/>
            <a:ext cx="7415972" cy="3422378"/>
            <a:chOff x="510564" y="1143000"/>
            <a:chExt cx="7415972" cy="342237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7464" y="1143000"/>
              <a:ext cx="6709072" cy="3422378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247900" y="2298700"/>
              <a:ext cx="6654886" cy="1524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ight Arrow 3"/>
            <p:cNvSpPr/>
            <p:nvPr/>
          </p:nvSpPr>
          <p:spPr>
            <a:xfrm>
              <a:off x="510564" y="2223262"/>
              <a:ext cx="632436" cy="318516"/>
            </a:xfrm>
            <a:prstGeom prst="rightArrow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695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Cursors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5800" y="1231642"/>
            <a:ext cx="76200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empCursor CURSOR READ_ONLY FOR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FirstName, LastName FROM Employees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OPEN empCursor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@firstName char(50), @lastName char(50)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FETCH NEXT FROM empCursor INTO @firstName, @lastName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@@FETCH_STATUS = 0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@firstName + ' ' + @lastName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FETCH NEXT FROM empCursor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INTO @firstName, @lastName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CLOSE empCursor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DEALLOCATE empCursor</a:t>
            </a:r>
          </a:p>
        </p:txBody>
      </p:sp>
    </p:spTree>
    <p:extLst>
      <p:ext uri="{BB962C8B-B14F-4D97-AF65-F5344CB8AC3E}">
        <p14:creationId xmlns:p14="http://schemas.microsoft.com/office/powerpoint/2010/main" val="382292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 SQL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4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ts val="3400"/>
              </a:lnSpc>
              <a:buFont typeface="+mj-lt"/>
              <a:buAutoNum type="arabicPeriod"/>
              <a:tabLst/>
            </a:pPr>
            <a:r>
              <a:rPr lang="en-US" sz="2800" dirty="0"/>
              <a:t>Create a database with two tables: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Persons(Id(PK)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FirstName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LastName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SSN</a:t>
            </a:r>
            <a:r>
              <a:rPr lang="en-US" sz="2800" noProof="1" smtClean="0"/>
              <a:t>)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Accounts(Id(PK)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PersonId(FK)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Balance</a:t>
            </a:r>
            <a:r>
              <a:rPr lang="en-US" sz="2800" dirty="0" smtClean="0"/>
              <a:t>). Insert few records for testing. Write </a:t>
            </a:r>
            <a:r>
              <a:rPr lang="en-US" sz="2800" dirty="0"/>
              <a:t>a stored procedure that </a:t>
            </a:r>
            <a:r>
              <a:rPr lang="en-US" sz="2800" dirty="0" smtClean="0"/>
              <a:t>selects the </a:t>
            </a:r>
            <a:r>
              <a:rPr lang="en-US" sz="2800" dirty="0"/>
              <a:t>full names of all persons.</a:t>
            </a:r>
          </a:p>
          <a:p>
            <a:pPr marL="446088" indent="-446088">
              <a:lnSpc>
                <a:spcPts val="3400"/>
              </a:lnSpc>
              <a:buFont typeface="+mj-lt"/>
              <a:buAutoNum type="arabicPeriod"/>
              <a:tabLst/>
            </a:pPr>
            <a:r>
              <a:rPr lang="en-US" sz="2800" dirty="0" smtClean="0"/>
              <a:t>Create a </a:t>
            </a:r>
            <a:r>
              <a:rPr lang="en-US" sz="2800" dirty="0"/>
              <a:t>stored procedure that accepts a number as a parameter and returns all persons who have more money in their accounts than the supplied </a:t>
            </a:r>
            <a:r>
              <a:rPr lang="en-US" sz="2800" dirty="0" smtClean="0"/>
              <a:t>number.</a:t>
            </a:r>
            <a:endParaRPr lang="en-US" sz="2800" dirty="0"/>
          </a:p>
          <a:p>
            <a:pPr marL="446088" indent="-446088">
              <a:lnSpc>
                <a:spcPts val="3400"/>
              </a:lnSpc>
              <a:buFont typeface="+mj-lt"/>
              <a:buAutoNum type="arabicPeriod"/>
              <a:tabLst/>
            </a:pPr>
            <a:r>
              <a:rPr lang="en-US" sz="2800" dirty="0"/>
              <a:t>Create a function that accepts </a:t>
            </a:r>
            <a:r>
              <a:rPr lang="en-US" sz="2800" dirty="0" smtClean="0"/>
              <a:t>as </a:t>
            </a:r>
            <a:r>
              <a:rPr lang="en-US" sz="2800" dirty="0"/>
              <a:t>parameters – </a:t>
            </a:r>
            <a:r>
              <a:rPr lang="en-US" sz="2800" dirty="0" smtClean="0"/>
              <a:t>sum, yearly interest rate and number of months. </a:t>
            </a:r>
            <a:r>
              <a:rPr lang="en-US" sz="2800" dirty="0"/>
              <a:t>It should </a:t>
            </a:r>
            <a:r>
              <a:rPr lang="en-US" sz="2800" dirty="0" smtClean="0"/>
              <a:t>calculate and return </a:t>
            </a:r>
            <a:r>
              <a:rPr lang="en-US" sz="2800" dirty="0"/>
              <a:t>the new </a:t>
            </a:r>
            <a:r>
              <a:rPr lang="en-US" sz="2800" dirty="0" smtClean="0"/>
              <a:t>sum. Write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dirty="0" smtClean="0"/>
              <a:t> to test whether the function works as expected.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80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ts val="3400"/>
              </a:lnSpc>
              <a:buFontTx/>
              <a:buAutoNum type="arabicPeriod" startAt="4"/>
              <a:tabLst/>
            </a:pPr>
            <a:r>
              <a:rPr lang="en-US" sz="2800" dirty="0"/>
              <a:t>Create a stored procedure that uses the function from the previous example to give an interest to a person's </a:t>
            </a:r>
            <a:r>
              <a:rPr lang="en-US" sz="2800" dirty="0" smtClean="0"/>
              <a:t>account for one month. </a:t>
            </a:r>
            <a:r>
              <a:rPr lang="en-US" sz="2800" dirty="0"/>
              <a:t>It should take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AccountId</a:t>
            </a:r>
            <a:r>
              <a:rPr lang="en-US" sz="2800" dirty="0" smtClean="0"/>
              <a:t> </a:t>
            </a:r>
            <a:r>
              <a:rPr lang="en-US" sz="2800" dirty="0"/>
              <a:t>and the interest rate as </a:t>
            </a:r>
            <a:r>
              <a:rPr lang="en-US" sz="2800" dirty="0" smtClean="0"/>
              <a:t>parameters.</a:t>
            </a:r>
            <a:endParaRPr lang="en-US" sz="2800" dirty="0"/>
          </a:p>
          <a:p>
            <a:pPr marL="446088" indent="-446088">
              <a:lnSpc>
                <a:spcPts val="3400"/>
              </a:lnSpc>
              <a:buFontTx/>
              <a:buAutoNum type="arabicPeriod" startAt="4"/>
              <a:tabLst/>
            </a:pPr>
            <a:r>
              <a:rPr lang="en-US" sz="2800" dirty="0"/>
              <a:t>Add two more stored procedures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WithdrawMoney( AccountId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money)</a:t>
            </a:r>
            <a:r>
              <a:rPr lang="en-US" sz="2800" noProof="1" smtClean="0"/>
              <a:t> </a:t>
            </a:r>
            <a:r>
              <a:rPr lang="en-US" sz="2800" dirty="0" smtClean="0"/>
              <a:t>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DepositMoney (AccountId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money)</a:t>
            </a:r>
            <a:r>
              <a:rPr lang="en-US" sz="2800" noProof="1" smtClean="0"/>
              <a:t> </a:t>
            </a:r>
            <a:r>
              <a:rPr lang="en-US" sz="2800" dirty="0" smtClean="0"/>
              <a:t>that </a:t>
            </a:r>
            <a:r>
              <a:rPr lang="en-US" sz="2800" dirty="0"/>
              <a:t>operate in transactions.</a:t>
            </a:r>
          </a:p>
          <a:p>
            <a:pPr marL="446088" indent="-446088">
              <a:lnSpc>
                <a:spcPts val="3400"/>
              </a:lnSpc>
              <a:buFontTx/>
              <a:buAutoNum type="arabicPeriod" startAt="4"/>
              <a:tabLst/>
            </a:pPr>
            <a:r>
              <a:rPr lang="en-US" sz="2800" dirty="0"/>
              <a:t>Create another table –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Logs(LogID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AccountID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OldSum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NewSum)</a:t>
            </a:r>
            <a:r>
              <a:rPr lang="en-US" sz="2800" noProof="1" smtClean="0"/>
              <a:t>.</a:t>
            </a:r>
            <a:r>
              <a:rPr lang="en-US" sz="2800" dirty="0" smtClean="0"/>
              <a:t> </a:t>
            </a:r>
            <a:r>
              <a:rPr lang="en-US" sz="2800" dirty="0"/>
              <a:t>Add a trigger to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Accounts</a:t>
            </a:r>
            <a:r>
              <a:rPr lang="en-US" sz="2800" dirty="0"/>
              <a:t> table that enters a new entry into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Logs</a:t>
            </a:r>
            <a:r>
              <a:rPr lang="en-US" sz="2800" dirty="0"/>
              <a:t> table every time the sum on an account </a:t>
            </a:r>
            <a:r>
              <a:rPr lang="en-US" sz="2800" dirty="0" smtClean="0"/>
              <a:t>changes.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25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4500" indent="-444500">
              <a:lnSpc>
                <a:spcPts val="3300"/>
              </a:lnSpc>
              <a:spcBef>
                <a:spcPts val="300"/>
              </a:spcBef>
              <a:buFont typeface="+mj-lt"/>
              <a:buAutoNum type="arabicPeriod" startAt="7"/>
              <a:tabLst/>
            </a:pPr>
            <a:r>
              <a:rPr lang="en-US" sz="2800" dirty="0" smtClean="0"/>
              <a:t>Define a function in the database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TelerikAcademy</a:t>
            </a:r>
            <a:r>
              <a:rPr lang="en-US" sz="2800" dirty="0" smtClean="0"/>
              <a:t> that returns all Employee's names (first or middle or last name) and all town's names that are comprised of given set of letters. Example '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oistmiahf</a:t>
            </a:r>
            <a:r>
              <a:rPr lang="en-US" sz="2800" dirty="0" smtClean="0"/>
              <a:t>' will return '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Sofia</a:t>
            </a:r>
            <a:r>
              <a:rPr lang="en-US" sz="2800" dirty="0" smtClean="0"/>
              <a:t>', '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Smith</a:t>
            </a:r>
            <a:r>
              <a:rPr lang="en-US" sz="2800" dirty="0" smtClean="0"/>
              <a:t>', … but not 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Rob</a:t>
            </a:r>
            <a:r>
              <a:rPr lang="en-US" sz="2800" dirty="0" smtClean="0"/>
              <a:t>' and 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Guy</a:t>
            </a:r>
            <a:r>
              <a:rPr lang="en-US" sz="2800" dirty="0" smtClean="0"/>
              <a:t>'.</a:t>
            </a:r>
          </a:p>
          <a:p>
            <a:pPr marL="444500" indent="-444500">
              <a:lnSpc>
                <a:spcPts val="3300"/>
              </a:lnSpc>
              <a:spcBef>
                <a:spcPts val="300"/>
              </a:spcBef>
              <a:buFont typeface="+mj-lt"/>
              <a:buAutoNum type="arabicPeriod" startAt="7"/>
              <a:tabLst/>
            </a:pPr>
            <a:r>
              <a:rPr lang="en-US" sz="2800" dirty="0" smtClean="0"/>
              <a:t>Using database cursor write a T-SQL script that scans all employees and their addresses and prints all pairs of employees that live in the same town.</a:t>
            </a:r>
          </a:p>
          <a:p>
            <a:pPr marL="444500" indent="-444500">
              <a:lnSpc>
                <a:spcPts val="3300"/>
              </a:lnSpc>
              <a:spcBef>
                <a:spcPts val="300"/>
              </a:spcBef>
              <a:buFont typeface="+mj-lt"/>
              <a:buAutoNum type="arabicPeriod" startAt="7"/>
              <a:tabLst/>
            </a:pPr>
            <a:r>
              <a:rPr lang="en-US" sz="2800" dirty="0" smtClean="0"/>
              <a:t>* Write a T-SQL script that shows for each town a list of all employees that live in it. Sample output: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5512633"/>
            <a:ext cx="7620000" cy="9643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 -&gt; Svetlin Nakov, Martin Kulov, George Denchev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Ottawa -&gt; Jose Saraiva</a:t>
            </a: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3690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90600"/>
            <a:ext cx="8686800" cy="5715000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0" fontAlgn="base" latin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10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Define a .NET aggregate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function </a:t>
            </a:r>
            <a:r>
              <a:rPr kumimoji="0" lang="en-US" sz="2800" b="1" i="0" u="none" strike="noStrike" kern="1200" cap="none" spc="0" normalizeH="0" noProof="1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StrConcat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that takes as input a sequence of strings and return a single string that consists of the input strings separated by '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'. For example the following SQL statement should return a single string:</a:t>
            </a:r>
          </a:p>
          <a:p>
            <a:pPr marL="514350" marR="0" lvl="0" indent="-514350" algn="l" defTabSz="914400" rtl="0" eaLnBrk="0" fontAlgn="base" latin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  <a:defRPr/>
            </a:pPr>
            <a:r>
              <a:rPr lang="en-US" sz="2800" b="1" baseline="0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	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3406914"/>
            <a:ext cx="7315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StrConcat(FirstName + ' ' + LastName)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</p:txBody>
      </p:sp>
    </p:spTree>
    <p:extLst>
      <p:ext uri="{BB962C8B-B14F-4D97-AF65-F5344CB8AC3E}">
        <p14:creationId xmlns:p14="http://schemas.microsoft.com/office/powerpoint/2010/main" val="251075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29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</a:t>
            </a:r>
            <a:r>
              <a:rPr lang="en-US" dirty="0" smtClean="0"/>
              <a:t>of T-SQL Statements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dirty="0" smtClean="0"/>
              <a:t>3 types </a:t>
            </a:r>
            <a:r>
              <a:rPr lang="en-US" dirty="0"/>
              <a:t>of statements in the </a:t>
            </a:r>
            <a:r>
              <a:rPr lang="en-US" dirty="0" smtClean="0"/>
              <a:t>Transact-SQL (T-SQL) </a:t>
            </a:r>
            <a:r>
              <a:rPr lang="en-US" dirty="0"/>
              <a:t>language:</a:t>
            </a:r>
          </a:p>
          <a:p>
            <a:pPr lvl="1"/>
            <a:r>
              <a:rPr lang="en-US" altLang="en-US" dirty="0"/>
              <a:t>Data Definition </a:t>
            </a:r>
            <a:r>
              <a:rPr lang="en-US" altLang="en-US" dirty="0" smtClean="0"/>
              <a:t>Language (DDL) </a:t>
            </a:r>
            <a:r>
              <a:rPr lang="en-US" altLang="en-US" dirty="0"/>
              <a:t>Statements </a:t>
            </a:r>
          </a:p>
          <a:p>
            <a:pPr lvl="1"/>
            <a:r>
              <a:rPr lang="en-US" altLang="en-US" dirty="0"/>
              <a:t>Data Control Language </a:t>
            </a:r>
            <a:r>
              <a:rPr lang="en-US" altLang="en-US" dirty="0" smtClean="0"/>
              <a:t>(DCL) Statements</a:t>
            </a:r>
            <a:endParaRPr lang="en-US" altLang="en-US" dirty="0"/>
          </a:p>
          <a:p>
            <a:pPr lvl="1"/>
            <a:r>
              <a:rPr lang="en-US" altLang="en-US" dirty="0"/>
              <a:t>Data Manipulation Language </a:t>
            </a:r>
            <a:r>
              <a:rPr lang="en-US" altLang="en-US" dirty="0" smtClean="0"/>
              <a:t>(DML) Statements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8370" name="Picture 2" descr="http://www.d-i-g.com/dig-statemen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4378" y="4343400"/>
            <a:ext cx="2964322" cy="2114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7334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Data Definition </a:t>
            </a:r>
            <a:r>
              <a:rPr lang="en-US" sz="3800" dirty="0" smtClean="0"/>
              <a:t>Language (DDL)</a:t>
            </a:r>
            <a:endParaRPr lang="bg-BG" sz="3800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create, change and delete database objects (tables and others)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object&gt;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&lt;definition&gt;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object&gt;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&lt;command&gt;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&lt;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object&gt;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The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&lt;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</a:t>
            </a:r>
            <a:r>
              <a:rPr lang="en-US" altLang="en-US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smtClean="0"/>
              <a:t> </a:t>
            </a:r>
            <a:r>
              <a:rPr lang="en-US" smtClean="0"/>
              <a:t>can </a:t>
            </a:r>
            <a:r>
              <a:rPr lang="en-US" altLang="en-US" smtClean="0"/>
              <a:t>be </a:t>
            </a:r>
            <a:r>
              <a:rPr lang="en-US" altLang="en-US" dirty="0"/>
              <a:t>a </a:t>
            </a:r>
            <a:r>
              <a:rPr lang="en-US" altLang="en-US" dirty="0" smtClean="0"/>
              <a:t>table, view, stored </a:t>
            </a:r>
            <a:r>
              <a:rPr lang="en-US" altLang="en-US" dirty="0"/>
              <a:t>procedure, function, etc.</a:t>
            </a:r>
          </a:p>
          <a:p>
            <a:pPr lvl="1"/>
            <a:r>
              <a:rPr lang="en-US" dirty="0" smtClean="0"/>
              <a:t>Some DDL commands require specific permissions</a:t>
            </a:r>
            <a:endParaRPr lang="bg-BG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17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Control </a:t>
            </a:r>
            <a:r>
              <a:rPr lang="en-US" altLang="en-US" dirty="0" smtClean="0"/>
              <a:t>Language (DCL)</a:t>
            </a:r>
            <a:endParaRPr lang="bg-BG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set </a:t>
            </a:r>
            <a:r>
              <a:rPr lang="en-US" dirty="0" smtClean="0"/>
              <a:t>/ change permissions</a:t>
            </a:r>
            <a:endParaRPr lang="en-US" dirty="0"/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GRANT</a:t>
            </a:r>
            <a:r>
              <a:rPr lang="en-US" altLang="en-US" dirty="0"/>
              <a:t> – grants permissions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DENY</a:t>
            </a:r>
            <a:r>
              <a:rPr lang="en-US" altLang="en-US" dirty="0"/>
              <a:t> – denies permissions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REVOKE</a:t>
            </a:r>
            <a:r>
              <a:rPr lang="en-US" altLang="en-US" dirty="0"/>
              <a:t> – cancels the granted or denied permissions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with DDL statements you must have the proper permissions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774700" y="4114800"/>
            <a:ext cx="76073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Northwind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GRANT SELECT ON Products TO Public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299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6248400" cy="914400"/>
          </a:xfrm>
        </p:spPr>
        <p:txBody>
          <a:bodyPr/>
          <a:lstStyle/>
          <a:p>
            <a:r>
              <a:rPr lang="en-US" altLang="en-US" dirty="0"/>
              <a:t>Data Manipulation </a:t>
            </a:r>
            <a:r>
              <a:rPr lang="en-US" altLang="en-US" dirty="0" smtClean="0"/>
              <a:t>Language (DML)</a:t>
            </a:r>
            <a:endParaRPr lang="bg-BG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Used to </a:t>
            </a:r>
            <a:r>
              <a:rPr lang="en-US" dirty="0" smtClean="0"/>
              <a:t>retrieve and modify table data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altLang="en-US" dirty="0" smtClean="0"/>
              <a:t> – query table data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INSERT</a:t>
            </a:r>
            <a:r>
              <a:rPr lang="en-US" altLang="en-US" dirty="0" smtClean="0"/>
              <a:t> – insert new records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UPDATE</a:t>
            </a:r>
            <a:r>
              <a:rPr lang="en-US" altLang="en-US" dirty="0" smtClean="0"/>
              <a:t> – modify existing table data (records)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DELETE</a:t>
            </a:r>
            <a:r>
              <a:rPr lang="en-US" altLang="en-US" dirty="0" smtClean="0"/>
              <a:t> – delete table data (records)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774700" y="4572000"/>
            <a:ext cx="75311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Northwind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CategoryId, ProductName, ProductId, UnitPrice </a:t>
            </a:r>
            <a:b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Products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UnitPrice BETWEEN 10 and 20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ProductName</a:t>
            </a:r>
          </a:p>
        </p:txBody>
      </p:sp>
    </p:spTree>
    <p:extLst>
      <p:ext uri="{BB962C8B-B14F-4D97-AF65-F5344CB8AC3E}">
        <p14:creationId xmlns:p14="http://schemas.microsoft.com/office/powerpoint/2010/main" val="1747508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1436</TotalTime>
  <Words>3243</Words>
  <Application>Microsoft Office PowerPoint</Application>
  <PresentationFormat>On-screen Show (4:3)</PresentationFormat>
  <Paragraphs>616</Paragraphs>
  <Slides>57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Telerik Academy</vt:lpstr>
      <vt:lpstr>Transact SQL (T-SQL)</vt:lpstr>
      <vt:lpstr>Table of Contents</vt:lpstr>
      <vt:lpstr>Table of Contents (2)</vt:lpstr>
      <vt:lpstr>Transact-SQL Language</vt:lpstr>
      <vt:lpstr>What is Transact-SQL</vt:lpstr>
      <vt:lpstr>Types of T-SQL Statements</vt:lpstr>
      <vt:lpstr>Data Definition Language (DDL)</vt:lpstr>
      <vt:lpstr>Data Control Language (DCL)</vt:lpstr>
      <vt:lpstr>Data Manipulation Language (DML)</vt:lpstr>
      <vt:lpstr>T-SQL Syntax Elements</vt:lpstr>
      <vt:lpstr>Batch Directives</vt:lpstr>
      <vt:lpstr>Batch Directives – Examples</vt:lpstr>
      <vt:lpstr>Identifiers</vt:lpstr>
      <vt:lpstr>Good Naming Practices</vt:lpstr>
      <vt:lpstr>Variables</vt:lpstr>
      <vt:lpstr>Data Types in SQL Server</vt:lpstr>
      <vt:lpstr>System Functions</vt:lpstr>
      <vt:lpstr>Operators in SQL Server</vt:lpstr>
      <vt:lpstr>Expressions</vt:lpstr>
      <vt:lpstr>Control-of-Flow Language Elements</vt:lpstr>
      <vt:lpstr>IF … ELSE</vt:lpstr>
      <vt:lpstr>WHILE Loops</vt:lpstr>
      <vt:lpstr>CASE Statement</vt:lpstr>
      <vt:lpstr>Control-of-Flow – Example</vt:lpstr>
      <vt:lpstr>Stored Procedures</vt:lpstr>
      <vt:lpstr>What are Stored Procedures?</vt:lpstr>
      <vt:lpstr>Creating Stored Procedures</vt:lpstr>
      <vt:lpstr>Executing Stored Procedures</vt:lpstr>
      <vt:lpstr>Altering Stored Procedures</vt:lpstr>
      <vt:lpstr>Dropping Stored Procedures</vt:lpstr>
      <vt:lpstr>Stored Procedures</vt:lpstr>
      <vt:lpstr>Defining Parameterized Procedures</vt:lpstr>
      <vt:lpstr>Parameterized Stored Procedures – Example</vt:lpstr>
      <vt:lpstr>Passing Parameter Values</vt:lpstr>
      <vt:lpstr>Returning Values Using OUTPUT Parameters</vt:lpstr>
      <vt:lpstr>Returning Values Using The Return Statement</vt:lpstr>
      <vt:lpstr>Triggers</vt:lpstr>
      <vt:lpstr>What Are Triggers?</vt:lpstr>
      <vt:lpstr>Types of Triggers</vt:lpstr>
      <vt:lpstr>After Triggers</vt:lpstr>
      <vt:lpstr>Instead Of Triggers</vt:lpstr>
      <vt:lpstr>User-Defined Functions</vt:lpstr>
      <vt:lpstr>Types of User-Defined Functions</vt:lpstr>
      <vt:lpstr>Creating and Modifying Functions</vt:lpstr>
      <vt:lpstr>Scalar User-Defined Functions</vt:lpstr>
      <vt:lpstr>Inline Table-Valued Functions</vt:lpstr>
      <vt:lpstr>Inline Table-Valued Functions Example</vt:lpstr>
      <vt:lpstr>Multi-Statement Table-Valued Functions</vt:lpstr>
      <vt:lpstr>Multi-Statement Table-Valued Function – Example</vt:lpstr>
      <vt:lpstr>Working with Cursors</vt:lpstr>
      <vt:lpstr>Working with Cursors</vt:lpstr>
      <vt:lpstr>Transact SQL</vt:lpstr>
      <vt:lpstr>Exercises</vt:lpstr>
      <vt:lpstr>Exercises (2)</vt:lpstr>
      <vt:lpstr>Exercises (3)</vt:lpstr>
      <vt:lpstr>Exercises (4)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 SQL (T-SQL)</dc:title>
  <dc:subject>Telerik Software Academy</dc:subject>
  <dc:creator>Svetlin Nakov</dc:creator>
  <cp:keywords>telerik software academy, free courses for developers</cp:keywords>
  <cp:lastModifiedBy>Ivaylo Kenov</cp:lastModifiedBy>
  <cp:revision>364</cp:revision>
  <dcterms:created xsi:type="dcterms:W3CDTF">2007-12-08T16:03:35Z</dcterms:created>
  <dcterms:modified xsi:type="dcterms:W3CDTF">2014-08-21T13:12:03Z</dcterms:modified>
  <cp:category>software engineering</cp:category>
</cp:coreProperties>
</file>