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399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333" r:id="rId7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5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ysql.Data/" TargetMode="External"/><Relationship Id="rId2" Type="http://schemas.openxmlformats.org/officeDocument/2006/relationships/hyperlink" Target="http://dev.mysql.com/downloads/connector/ne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phxsoftwar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466744" y="4648200"/>
            <a:ext cx="1248256" cy="79115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466744" y="5673847"/>
            <a:ext cx="1248256" cy="69182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57200" y="2536902"/>
            <a:ext cx="8229600" cy="8382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24" name="Subtitle 6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196732" cy="569120"/>
          </a:xfrm>
        </p:spPr>
        <p:txBody>
          <a:bodyPr/>
          <a:lstStyle/>
          <a:p>
            <a:r>
              <a:rPr lang="en-US" dirty="0" smtClean="0"/>
              <a:t>Accessing SQL Server and MySQL from .NET and C#</a:t>
            </a:r>
            <a:endParaRPr lang="bg-BG" dirty="0"/>
          </a:p>
        </p:txBody>
      </p:sp>
      <p:pic>
        <p:nvPicPr>
          <p:cNvPr id="25" name="Picture 7" descr="C:\Trash\DB-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26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823">
            <a:off x="7053159" y="732552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27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7590">
            <a:off x="5070093" y="788267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28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2872348" y="709052"/>
            <a:ext cx="1524000" cy="1524000"/>
          </a:xfrm>
          <a:prstGeom prst="rect">
            <a:avLst/>
          </a:prstGeom>
          <a:noFill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849320"/>
            <a:ext cx="1456658" cy="158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/>
        </p:nvSpPr>
        <p:spPr>
          <a:xfrm>
            <a:off x="381000" y="60574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/>
        </p:nvSpPr>
        <p:spPr>
          <a:xfrm>
            <a:off x="381000" y="53780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638800" cy="914400"/>
          </a:xfrm>
        </p:spPr>
        <p:txBody>
          <a:bodyPr/>
          <a:lstStyle/>
          <a:p>
            <a:r>
              <a:rPr lang="en-US" dirty="0" smtClean="0"/>
              <a:t>ORM Model – Benefits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ORM model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Increased productivity – writing less code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Use objects with associations instead of tables and SQL commands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Integrated object query mechanism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ORM model drawbacks: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flexibility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SQL is automatically generated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issues (sometimes)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27793" y="793383"/>
            <a:ext cx="7084536" cy="4394086"/>
          </a:xfrm>
          <a:prstGeom prst="roundRect">
            <a:avLst>
              <a:gd name="adj" fmla="val 18104"/>
            </a:avLst>
          </a:prstGeom>
          <a:noFill/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Architecture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1" name="Picture 3" descr="C:\Trash\ADO.NET-Architecture-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4" y="685800"/>
            <a:ext cx="7690660" cy="4760698"/>
          </a:xfrm>
          <a:prstGeom prst="rect">
            <a:avLst/>
          </a:prstGeom>
          <a:noFill/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638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ADO.NET</a:t>
            </a:r>
            <a:r>
              <a:rPr lang="en-US" dirty="0" smtClean="0"/>
              <a:t> is a standard .NET class library for accessing databases, processing data and XML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 program model for working with data in .NET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Supports connected, disconnected and ORM data access models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Excellent integration with LINQ, XML and WCF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executing SQL in RDBMS systems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DB connections, data readers, DB commands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Allows accessing data in the ORM approach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LINQ-to-SQL and ADO.NET Entity Framework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In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ADO.NET core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System.Data.Common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Common classes for all ADO.NET technologies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System.Data.Linq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LINQ-to-SQL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System.Data.Entity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Entity Framework classes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System.Xml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XML processing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05268" y="2417134"/>
            <a:ext cx="6300218" cy="1490332"/>
          </a:xfrm>
          <a:prstGeom prst="irregularSeal1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19050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ADO.NET</a:t>
            </a:r>
          </a:p>
          <a:p>
            <a:pPr algn="ctr">
              <a:lnSpc>
                <a:spcPct val="110000"/>
              </a:lnSpc>
            </a:pPr>
            <a:r>
              <a:rPr lang="en-US" sz="2000" b="1" dirty="0" smtClean="0">
                <a:ln>
                  <a:solidFill>
                    <a:srgbClr val="0B6277"/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Programming Model</a:t>
            </a:r>
            <a:endParaRPr lang="en-US" sz="2000" b="1" dirty="0">
              <a:ln>
                <a:solidFill>
                  <a:srgbClr val="0B6277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</a:t>
            </a:r>
            <a:r>
              <a:rPr lang="bg-BG" dirty="0" smtClean="0"/>
              <a:t>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" y="3724275"/>
            <a:ext cx="1939926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688266" y="3727450"/>
            <a:ext cx="1781175" cy="7889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OleDb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66932" y="3729038"/>
            <a:ext cx="1752600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23405" y="3719513"/>
            <a:ext cx="1744663" cy="78898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bg-BG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 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36108" y="4823635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Visio" r:id="rId3" imgW="1109700" imgH="1126825" progId="Visio.Drawing.11">
                  <p:embed/>
                </p:oleObj>
              </mc:Choice>
              <mc:Fallback>
                <p:oleObj name="Visio" r:id="rId3" imgW="1109700" imgH="11268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08" y="4823635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40068" y="3152775"/>
            <a:ext cx="83058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374022" y="1143000"/>
            <a:ext cx="2102180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13734" y="1615777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DataReader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3734" y="2043443"/>
            <a:ext cx="163386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DbCommand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90844" y="1183977"/>
            <a:ext cx="22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Connected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796067" y="482902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Visio" r:id="rId5" imgW="1109688" imgH="1126933" progId="Visio.Drawing.11">
                  <p:embed/>
                </p:oleObj>
              </mc:Choice>
              <mc:Fallback>
                <p:oleObj name="Visio" r:id="rId5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67" y="482902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855832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Visio" r:id="rId7" imgW="1109688" imgH="1126933" progId="Visio.Drawing.11">
                  <p:embed/>
                </p:oleObj>
              </mc:Choice>
              <mc:Fallback>
                <p:oleObj name="Visio" r:id="rId7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32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05955" y="4821866"/>
          <a:ext cx="15906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Visio" r:id="rId9" imgW="1109688" imgH="1126933" progId="Visio.Drawing.11">
                  <p:embed/>
                </p:oleObj>
              </mc:Choice>
              <mc:Fallback>
                <p:oleObj name="Visio" r:id="rId9" imgW="1109688" imgH="1126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955" y="4821866"/>
                        <a:ext cx="15906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2633329" y="1143000"/>
            <a:ext cx="184120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990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7990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DataAdapter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25736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Disconn. Model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83872" y="32004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4626934" y="1143000"/>
            <a:ext cx="1816396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780292" y="1615777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4780292" y="2043443"/>
            <a:ext cx="1501776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Table&lt;T&gt;</a:t>
            </a:r>
            <a:endParaRPr lang="bg-BG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554868" y="1183977"/>
            <a:ext cx="195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LINQ-to-SQL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6600456" y="1143000"/>
            <a:ext cx="2179084" cy="144071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4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6761492" y="1615777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1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761492" y="2043443"/>
            <a:ext cx="1849108" cy="330200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EntityObject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536068" y="1183977"/>
            <a:ext cx="230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Entity Framework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3872" y="259080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427162" y="4525963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3583616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5643232" y="4524375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7699705" y="45275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433512" y="3168650"/>
            <a:ext cx="1588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026734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30668" y="2590800"/>
            <a:ext cx="1588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560134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170613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7698118" y="3168650"/>
            <a:ext cx="1587" cy="560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 flipV="1">
            <a:off x="5527342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 flipV="1">
            <a:off x="7696200" y="2590800"/>
            <a:ext cx="1587" cy="5603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553200" cy="909637"/>
          </a:xfrm>
        </p:spPr>
        <p:txBody>
          <a:bodyPr/>
          <a:lstStyle/>
          <a:p>
            <a:r>
              <a:rPr lang="en-US" sz="3600" dirty="0"/>
              <a:t>Data Providers In</a:t>
            </a:r>
            <a:r>
              <a:rPr lang="bg-BG" sz="3600" dirty="0"/>
              <a:t> </a:t>
            </a:r>
            <a:r>
              <a:rPr lang="en-US" sz="3600" dirty="0"/>
              <a:t>ADO.NET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Providers</a:t>
            </a:r>
            <a:r>
              <a:rPr lang="en-US" dirty="0" smtClean="0"/>
              <a:t> are collections of classes that provide access to various databases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For different </a:t>
            </a:r>
            <a:r>
              <a:rPr lang="bg-BG" dirty="0" smtClean="0"/>
              <a:t>RDBMS </a:t>
            </a:r>
            <a:r>
              <a:rPr lang="en-US" dirty="0" smtClean="0"/>
              <a:t>systems different</a:t>
            </a:r>
            <a:r>
              <a:rPr lang="bg-BG" dirty="0" smtClean="0"/>
              <a:t> Data Provider</a:t>
            </a:r>
            <a:r>
              <a:rPr lang="en-US" dirty="0" smtClean="0"/>
              <a:t>s are available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600" dirty="0" smtClean="0"/>
              <a:t>Each provider uses vendor-specific protocols to talk to the database server</a:t>
            </a:r>
            <a:endParaRPr lang="bg-BG" sz="2600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 smtClean="0"/>
              <a:t>Several</a:t>
            </a:r>
            <a:r>
              <a:rPr lang="bg-BG" dirty="0" smtClean="0"/>
              <a:t> </a:t>
            </a:r>
            <a:r>
              <a:rPr lang="en-US" dirty="0" smtClean="0"/>
              <a:t>common objects are defined</a:t>
            </a:r>
            <a:r>
              <a:rPr lang="bg-BG" dirty="0" smtClean="0"/>
              <a:t>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400" dirty="0" smtClean="0"/>
              <a:t> – </a:t>
            </a:r>
            <a:r>
              <a:rPr lang="en-US" sz="2400" dirty="0" smtClean="0"/>
              <a:t>to connect to the database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bg-BG" sz="2400" dirty="0" smtClean="0"/>
              <a:t> – </a:t>
            </a:r>
            <a:r>
              <a:rPr lang="en-US" sz="2400" dirty="0" smtClean="0"/>
              <a:t>to run an</a:t>
            </a:r>
            <a:r>
              <a:rPr lang="bg-BG" sz="2400" dirty="0" smtClean="0"/>
              <a:t> SQL</a:t>
            </a:r>
            <a:r>
              <a:rPr lang="en-US" sz="2400" dirty="0" smtClean="0"/>
              <a:t> command</a:t>
            </a:r>
            <a:endParaRPr lang="bg-BG" sz="2400" dirty="0" smtClean="0"/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DataReader</a:t>
            </a:r>
            <a:r>
              <a:rPr lang="bg-BG" sz="2400" dirty="0" smtClean="0"/>
              <a:t> – </a:t>
            </a:r>
            <a:r>
              <a:rPr lang="en-US" sz="2400" dirty="0" smtClean="0"/>
              <a:t>to retrieve data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Providers in</a:t>
            </a:r>
            <a:r>
              <a:rPr lang="bg-BG" dirty="0" smtClean="0"/>
              <a:t> </a:t>
            </a:r>
            <a:r>
              <a:rPr lang="en-US" dirty="0" smtClean="0"/>
              <a:t>ADO.NET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Several standard </a:t>
            </a:r>
            <a:r>
              <a:rPr lang="bg-BG" sz="3000" dirty="0" smtClean="0"/>
              <a:t>ADO.NET </a:t>
            </a:r>
            <a:r>
              <a:rPr lang="en-US" sz="3000" dirty="0" smtClean="0"/>
              <a:t>Data Providers come as part of .NET Framework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accessing</a:t>
            </a:r>
            <a:r>
              <a:rPr lang="bg-BG" sz="2800" dirty="0" smtClean="0"/>
              <a:t> SQL Server</a:t>
            </a:r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</a:t>
            </a:r>
            <a:r>
              <a:rPr lang="bg-BG" sz="2800" dirty="0" smtClean="0"/>
              <a:t> 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</a:t>
            </a:r>
            <a:r>
              <a:rPr lang="en-US" sz="2800" dirty="0" smtClean="0"/>
              <a:t>OLE DB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Odbc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accessing standard</a:t>
            </a:r>
            <a:r>
              <a:rPr lang="bg-BG" sz="2800" dirty="0" smtClean="0"/>
              <a:t> ODBC</a:t>
            </a:r>
            <a:r>
              <a:rPr lang="en-US" sz="2800" dirty="0" smtClean="0"/>
              <a:t> data sources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</a:t>
            </a:r>
            <a:r>
              <a:rPr lang="bg-BG" sz="2800" dirty="0" smtClean="0"/>
              <a:t> – </a:t>
            </a:r>
            <a:r>
              <a:rPr lang="en-US" sz="2800" dirty="0" smtClean="0"/>
              <a:t>accessing</a:t>
            </a:r>
            <a:r>
              <a:rPr lang="bg-BG" sz="2800" dirty="0" smtClean="0"/>
              <a:t> Oracle</a:t>
            </a:r>
            <a:r>
              <a:rPr lang="en-US" sz="2800" dirty="0" smtClean="0"/>
              <a:t> database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Third party </a:t>
            </a:r>
            <a:r>
              <a:rPr lang="bg-BG" sz="3000" dirty="0" smtClean="0"/>
              <a:t>Data Provider</a:t>
            </a:r>
            <a:r>
              <a:rPr lang="en-US" sz="3000" dirty="0" smtClean="0"/>
              <a:t>s are available for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MySQL</a:t>
            </a:r>
            <a:r>
              <a:rPr lang="en-US" sz="2800" dirty="0" smtClean="0"/>
              <a:t>, </a:t>
            </a:r>
            <a:r>
              <a:rPr lang="bg-BG" sz="2800" dirty="0" smtClean="0"/>
              <a:t>PostgreSQL</a:t>
            </a:r>
            <a:r>
              <a:rPr lang="en-US" sz="2800" dirty="0" smtClean="0"/>
              <a:t>, Interbase</a:t>
            </a:r>
            <a:r>
              <a:rPr lang="bg-BG" sz="2800" dirty="0" smtClean="0"/>
              <a:t>, </a:t>
            </a:r>
            <a:r>
              <a:rPr lang="en-US" sz="2800" dirty="0" smtClean="0"/>
              <a:t>DB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SQLite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RDBMS systems and data sources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SQL Azure, Salesforce CRM, Amazon SimpleDB, …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Provider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System.Data.SqlTypes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Provider classes for accessing SQL Server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System.Data.OleDb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OLE DB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System.Data.Odbc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ODBC data sources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System.Data.Oracle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Classes for accessing Oracle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Primary </a:t>
            </a:r>
            <a:r>
              <a:rPr lang="en-US" smtClean="0"/>
              <a:t>Provider Classes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Interfaces in ADO.NET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33400" y="1447801"/>
          <a:ext cx="8077200" cy="4952999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38400"/>
                <a:gridCol w="2667000"/>
                <a:gridCol w="2971800"/>
              </a:tblGrid>
              <a:tr h="6351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Generic Interface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Base 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SqlClient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Classes 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SqlConnection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IDataReader / IDataRecord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SqlDataReader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SqlTransaction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6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IDataParameterCollection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SqlParameterCollection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SqlDataAdapter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SqlCommandBuilder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DBDataPermission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SqlPermission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ADO.NET</a:t>
            </a:r>
            <a:r>
              <a:rPr lang="en-US" dirty="0" smtClean="0"/>
              <a:t>: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model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4940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416175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359529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0449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2978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1907216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170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59211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1981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2941638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459666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209800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667000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819400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Data Access Models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Connected, Disconnected, ORM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ADO.NET Architecture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Data Providers, DB Interfaces			 and Classes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>
                <a:tab pos="3052763" algn="l"/>
              </a:tabLst>
            </a:pPr>
            <a:r>
              <a:rPr lang="en-US" dirty="0" smtClean="0"/>
              <a:t>Accessing SQL Server from</a:t>
            </a:r>
            <a:br>
              <a:rPr lang="en-US" dirty="0" smtClean="0"/>
            </a:br>
            <a:r>
              <a:rPr lang="en-US" dirty="0" smtClean="0"/>
              <a:t>ADO.NET (Connected Model)</a:t>
            </a:r>
            <a:endParaRPr lang="bg-BG" dirty="0" smtClean="0"/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Connecting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noProof="1" smtClean="0">
                <a:cs typeface="Consolas" pitchFamily="49" charset="0"/>
              </a:rPr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marL="893763" lvl="1" indent="-350838">
              <a:lnSpc>
                <a:spcPct val="100000"/>
              </a:lnSpc>
              <a:tabLst>
                <a:tab pos="3052763" algn="l"/>
              </a:tabLst>
            </a:pPr>
            <a:r>
              <a:rPr lang="en-US" dirty="0" smtClean="0"/>
              <a:t>Parameterized Queries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1531648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Disconnected</a:t>
            </a:r>
            <a:r>
              <a:rPr lang="bg-BG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5181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model</a:t>
            </a:r>
            <a:r>
              <a:rPr lang="en-US" sz="3000" dirty="0" smtClean="0"/>
              <a:t>: the data is cached in a 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r>
              <a:rPr lang="bg-BG" sz="2600" dirty="0" smtClean="0"/>
              <a:t> (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6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Fill a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bg-BG" sz="2600" dirty="0" smtClean="0"/>
              <a:t> </a:t>
            </a:r>
            <a:r>
              <a:rPr lang="en-US" sz="2600" dirty="0" smtClean="0"/>
              <a:t>(using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bg-BG" sz="2600" dirty="0" smtClean="0">
                <a:latin typeface="Courier New" pitchFamily="49" charset="0"/>
              </a:rPr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Modify the</a:t>
            </a:r>
            <a:r>
              <a:rPr lang="bg-BG" sz="2600" dirty="0" smtClean="0"/>
              <a:t> 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connection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Update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Close the connection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26176" y="3451225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15063" y="2373312"/>
            <a:ext cx="2460624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91251" y="1295400"/>
            <a:ext cx="2460624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DataSet</a:t>
            </a:r>
            <a:endParaRPr lang="bg-BG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7466013" y="4002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3313" y="29352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0613" y="1843087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74" y="4519612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6242" y="58998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743200" y="4774406"/>
            <a:ext cx="3810000" cy="1702594"/>
          </a:xfrm>
          <a:prstGeom prst="wedgeRoundRectCallout">
            <a:avLst>
              <a:gd name="adj1" fmla="val 45970"/>
              <a:gd name="adj2" fmla="val -872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DataSets / DataAdapters are legacy technology (not in use since 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3.5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3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LINQ-to-SQL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LINQ-to-SQL</a:t>
            </a:r>
            <a:r>
              <a:rPr lang="en-US" sz="3000" dirty="0" smtClean="0"/>
              <a:t> is ORM framework for SQL Server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object models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 data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data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data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7400" y="3570288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67400" y="24923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075487" y="41211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062787" y="3054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93266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358268" y="5997334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7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562600" y="17526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553200" y="12192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446874" y="2107019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7086600" y="1676400"/>
            <a:ext cx="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43799" y="2107019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ADO.NET: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5626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 </a:t>
            </a:r>
            <a:r>
              <a:rPr lang="en-US" sz="3000" dirty="0" smtClean="0"/>
              <a:t>is generic ORM framework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entity data model mapping the database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Open an object context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data with LINQ / modify the tables in the object context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Persist the object context changes into the DB</a:t>
            </a:r>
            <a:endParaRPr lang="bg-BG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Connection is auto-closed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7378" y="3886200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47378" y="1958975"/>
            <a:ext cx="23622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ObjectContext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79" y="4618037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06347" y="6022105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81600" y="12954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00800" y="1143000"/>
            <a:ext cx="1077912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747378" y="2840666"/>
            <a:ext cx="2362200" cy="65563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EntityClient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Provider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932132" y="24171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6174452" y="1594885"/>
            <a:ext cx="182526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6934677" y="1502734"/>
            <a:ext cx="1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V="1">
            <a:off x="7569090" y="1594885"/>
            <a:ext cx="93921" cy="428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923566" y="4334503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6934679" y="348393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864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Client Data Provider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600" y="990600"/>
            <a:ext cx="5625800" cy="3838410"/>
            <a:chOff x="1689400" y="838200"/>
            <a:chExt cx="5778200" cy="3990810"/>
          </a:xfrm>
        </p:grpSpPr>
        <p:pic>
          <p:nvPicPr>
            <p:cNvPr id="36866" name="Picture 2" descr="http://www.interprise.co.uk/images/server_cli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00" y="838200"/>
              <a:ext cx="5778200" cy="3990810"/>
            </a:xfrm>
            <a:prstGeom prst="roundRect">
              <a:avLst>
                <a:gd name="adj" fmla="val 5426"/>
              </a:avLst>
            </a:prstGeom>
            <a:noFill/>
            <a:scene3d>
              <a:camera prst="perspectiveRelaxedModerately" fov="7200000">
                <a:rot lat="20999999" lon="0" rev="0"/>
              </a:camera>
              <a:lightRig rig="threePt" dir="t"/>
            </a:scene3d>
            <a:sp3d>
              <a:bevelT/>
            </a:sp3d>
          </p:spPr>
        </p:pic>
        <p:sp>
          <p:nvSpPr>
            <p:cNvPr id="5" name="TextBox 4"/>
            <p:cNvSpPr txBox="1"/>
            <p:nvPr/>
          </p:nvSpPr>
          <p:spPr>
            <a:xfrm rot="20449637">
              <a:off x="4836956" y="3490651"/>
              <a:ext cx="12426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en-US" sz="44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lumMod val="20000"/>
                        <a:lumOff val="8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  <a:endPara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lumMod val="20000"/>
                      <a:lumOff val="8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1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SqlClient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</a:p>
          <a:p>
            <a:pPr lvl="1"/>
            <a:r>
              <a:rPr lang="en-US" dirty="0" smtClean="0"/>
              <a:t>Establish database connection to</a:t>
            </a:r>
            <a:r>
              <a:rPr lang="bg-BG" dirty="0" smtClean="0"/>
              <a:t> SQL Server 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</a:p>
          <a:p>
            <a:pPr lvl="1"/>
            <a:r>
              <a:rPr lang="en-US" dirty="0" smtClean="0"/>
              <a:t>Executes SQL commands on the</a:t>
            </a:r>
            <a:r>
              <a:rPr lang="bg-BG" dirty="0" smtClean="0"/>
              <a:t> SQL Server</a:t>
            </a:r>
            <a:r>
              <a:rPr lang="en-US" dirty="0" smtClean="0"/>
              <a:t> through an established connection</a:t>
            </a:r>
          </a:p>
          <a:p>
            <a:pPr lvl="1"/>
            <a:r>
              <a:rPr lang="en-US" dirty="0" smtClean="0"/>
              <a:t>Could accept parameters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1"/>
            <a:r>
              <a:rPr lang="en-US" dirty="0" smtClean="0"/>
              <a:t>Retrieves data (record set) from</a:t>
            </a:r>
            <a:r>
              <a:rPr lang="bg-BG" dirty="0" smtClean="0"/>
              <a:t> SQL 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result of SQL query execution</a:t>
            </a:r>
            <a:endParaRPr lang="bg-BG" dirty="0" smtClean="0"/>
          </a:p>
          <a:p>
            <a:pPr>
              <a:lnSpc>
                <a:spcPct val="85000"/>
              </a:lnSpc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435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dirty="0" smtClean="0"/>
              <a:t> establish connection to SQL Server database</a:t>
            </a:r>
          </a:p>
          <a:p>
            <a:pPr lvl="1"/>
            <a:r>
              <a:rPr lang="en-US" dirty="0" smtClean="0"/>
              <a:t>Requires a valid connection string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Connection string example:</a:t>
            </a:r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Connecting to SQL Server: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2" y="3505200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;Initial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;Integrated Security=SSPI;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2" y="5029200"/>
            <a:ext cx="75310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"Server=.\SQLEXPRESS;Database=Northwind;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</p:spTree>
    <p:extLst>
      <p:ext uri="{BB962C8B-B14F-4D97-AF65-F5344CB8AC3E}">
        <p14:creationId xmlns:p14="http://schemas.microsoft.com/office/powerpoint/2010/main" val="35009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connection string</a:t>
            </a:r>
          </a:p>
          <a:p>
            <a:pPr lvl="1"/>
            <a:r>
              <a:rPr lang="en-US" dirty="0" smtClean="0"/>
              <a:t>Defines the parameters needed to establish</a:t>
            </a:r>
            <a:br>
              <a:rPr lang="en-US" dirty="0" smtClean="0"/>
            </a:br>
            <a:r>
              <a:rPr lang="en-US" dirty="0" smtClean="0"/>
              <a:t>the connection to the database</a:t>
            </a:r>
            <a:endParaRPr lang="bg-BG" dirty="0" smtClean="0"/>
          </a:p>
          <a:p>
            <a:r>
              <a:rPr lang="en-US" dirty="0" smtClean="0"/>
              <a:t>Settings for SQL Server connections: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Provider</a:t>
            </a:r>
            <a:r>
              <a:rPr lang="bg-BG" dirty="0" smtClean="0"/>
              <a:t> – </a:t>
            </a:r>
            <a:r>
              <a:rPr lang="en-US" dirty="0" smtClean="0"/>
              <a:t>name of the DB driver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bg-BG" dirty="0" smtClean="0"/>
              <a:t> – </a:t>
            </a:r>
            <a:r>
              <a:rPr lang="en-US" dirty="0" smtClean="0"/>
              <a:t>server name / IP address + database instance name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database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bg-BG" b="0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credentials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Connection</a:t>
            </a:r>
            <a:r>
              <a:rPr lang="bg-BG" dirty="0" smtClean="0"/>
              <a:t> </a:t>
            </a:r>
            <a:r>
              <a:rPr lang="en-US" dirty="0" smtClean="0"/>
              <a:t>String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Settings for </a:t>
            </a:r>
            <a:r>
              <a:rPr lang="en-US" dirty="0" smtClean="0"/>
              <a:t>SQL Server connections: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AttachDbFilename=some_db.mdf</a:t>
            </a:r>
          </a:p>
          <a:p>
            <a:pPr lvl="2"/>
            <a:r>
              <a:rPr lang="en-US" dirty="0" smtClean="0"/>
              <a:t>Attaches a local database file</a:t>
            </a:r>
          </a:p>
          <a:p>
            <a:pPr lvl="2"/>
            <a:r>
              <a:rPr lang="en-US" dirty="0" smtClean="0"/>
              <a:t>Supported by SQL Express only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Server=server_name\database_instance</a:t>
            </a:r>
          </a:p>
          <a:p>
            <a:pPr lvl="2"/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(local)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SOME_SERVER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Database instance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MSSQL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/>
              <a:t>" or other SQL Server instance name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bg-BG" b="0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true / false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By default</a:t>
            </a:r>
            <a:r>
              <a:rPr lang="bg-BG" dirty="0" smtClean="0"/>
              <a:t> SqlClient </a:t>
            </a:r>
            <a:r>
              <a:rPr lang="en-US" dirty="0" smtClean="0"/>
              <a:t>Data Provider uses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pooling</a:t>
            </a:r>
            <a:r>
              <a:rPr lang="en-US" dirty="0" smtClean="0"/>
              <a:t> for improved performance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Connection pooling</a:t>
            </a:r>
            <a:r>
              <a:rPr lang="bg-BG" dirty="0" smtClean="0"/>
              <a:t> </a:t>
            </a:r>
            <a:r>
              <a:rPr lang="en-US" dirty="0" smtClean="0"/>
              <a:t>works as follows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establishing a connection an existing one is taken from the so called "connection pool"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free connection in the pool, </a:t>
            </a:r>
            <a:r>
              <a:rPr lang="en-US" smtClean="0"/>
              <a:t>a </a:t>
            </a:r>
            <a:r>
              <a:rPr lang="en-US" smtClean="0"/>
              <a:t>new </a:t>
            </a:r>
            <a:r>
              <a:rPr lang="en-US" dirty="0" smtClean="0"/>
              <a:t>connection is established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When closing a connection it is returned to</a:t>
            </a:r>
            <a:r>
              <a:rPr lang="bg-BG" dirty="0" smtClean="0"/>
              <a:t> </a:t>
            </a:r>
            <a:r>
              <a:rPr lang="en-US" dirty="0" smtClean="0"/>
              <a:t>the pool, instead of being closed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SqlConnection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Explicitly opening</a:t>
            </a:r>
            <a:r>
              <a:rPr lang="bg-BG" dirty="0" smtClean="0"/>
              <a:t> </a:t>
            </a:r>
            <a:r>
              <a:rPr lang="en-US" dirty="0" smtClean="0"/>
              <a:t>and closing a connection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bg-BG" dirty="0" smtClean="0"/>
              <a:t>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through the connection pool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DB connections are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dirty="0" smtClean="0"/>
              <a:t> objects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 in C#!</a:t>
            </a:r>
          </a:p>
          <a:p>
            <a:pPr>
              <a:lnSpc>
                <a:spcPct val="100000"/>
              </a:lnSpc>
            </a:pPr>
            <a:r>
              <a:rPr lang="en-US" dirty="0"/>
              <a:t>Implicitly opening</a:t>
            </a:r>
            <a:r>
              <a:rPr lang="bg-BG" dirty="0"/>
              <a:t> </a:t>
            </a:r>
            <a:r>
              <a:rPr lang="en-US" dirty="0"/>
              <a:t>and closing the connection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</a:t>
            </a:r>
            <a:r>
              <a:rPr lang="en-US" dirty="0" smtClean="0"/>
              <a:t>automatically </a:t>
            </a:r>
            <a:r>
              <a:rPr lang="en-US" dirty="0"/>
              <a:t>by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DataAdapter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DataContexts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EF opens / closes the DB connection implicitly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SQL Injection</a:t>
            </a:r>
          </a:p>
          <a:p>
            <a:pPr marL="903288" lvl="1" indent="-446088">
              <a:tabLst>
                <a:tab pos="3052763" algn="l"/>
              </a:tabLst>
            </a:pPr>
            <a:r>
              <a:rPr lang="en-US" dirty="0"/>
              <a:t>What is SQL Injection and How to Avoid It?</a:t>
            </a:r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Connecting to Other Databases</a:t>
            </a:r>
            <a:endParaRPr lang="bg-BG" dirty="0" smtClean="0"/>
          </a:p>
          <a:p>
            <a:pPr marL="903288" lvl="1" indent="-446088"/>
            <a:r>
              <a:rPr lang="en-US" dirty="0"/>
              <a:t>Connecting to </a:t>
            </a:r>
            <a:r>
              <a:rPr lang="en-US" dirty="0" smtClean="0"/>
              <a:t>MySQL</a:t>
            </a:r>
          </a:p>
          <a:p>
            <a:pPr marL="903288" lvl="1" indent="-446088"/>
            <a:r>
              <a:rPr lang="en-US" dirty="0" smtClean="0"/>
              <a:t>Connecting </a:t>
            </a:r>
            <a:r>
              <a:rPr lang="en-US" dirty="0"/>
              <a:t>to MS Access through </a:t>
            </a:r>
            <a:r>
              <a:rPr lang="bg-BG" dirty="0"/>
              <a:t>OLE </a:t>
            </a:r>
            <a:r>
              <a:rPr lang="bg-BG" dirty="0" smtClean="0"/>
              <a:t>DB</a:t>
            </a:r>
            <a:endParaRPr lang="en-US" dirty="0" smtClean="0"/>
          </a:p>
          <a:p>
            <a:pPr marL="446088" indent="-446088">
              <a:spcBef>
                <a:spcPts val="300"/>
              </a:spcBef>
              <a:buFont typeface="+mj-lt"/>
              <a:buAutoNum type="arabicPeriod" startAt="4"/>
              <a:tabLst>
                <a:tab pos="3052763" algn="l"/>
              </a:tabLst>
            </a:pPr>
            <a:r>
              <a:rPr lang="en-US" dirty="0" smtClean="0"/>
              <a:t>Working </a:t>
            </a:r>
            <a:r>
              <a:rPr lang="en-US" dirty="0"/>
              <a:t>with Dates and Images through ADO.NET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opening connection to SQL Server (database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994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Use the connection to execute SQL commands here …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ADO.NET Classes for the Connected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 flipV="1">
            <a:off x="4699000" y="3074907"/>
            <a:ext cx="0" cy="404378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752725" y="3763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1296987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162425" y="14776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XmlReader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5454650" y="3174485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  <a:alpha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4686300" y="3457301"/>
            <a:ext cx="758825" cy="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3209924" y="200674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751137" y="254447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3954462" y="3098497"/>
            <a:ext cx="19049" cy="665173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3971925" y="4297070"/>
            <a:ext cx="1587" cy="514731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2" y="4833068"/>
            <a:ext cx="1676400" cy="1219200"/>
          </a:xfrm>
          <a:prstGeom prst="rect">
            <a:avLst/>
          </a:prstGeom>
          <a:noFill/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245180" y="61284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657725" y="2011070"/>
            <a:ext cx="1587" cy="537730"/>
          </a:xfrm>
          <a:prstGeom prst="line">
            <a:avLst/>
          </a:prstGeom>
          <a:noFill/>
          <a:ln w="4445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bg-BG" sz="2200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5683580" y="3534933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933446" y="3886200"/>
            <a:ext cx="2427288" cy="50366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SqlClient and </a:t>
            </a:r>
            <a:r>
              <a:rPr lang="bg-BG" dirty="0" smtClean="0"/>
              <a:t>ADO.NET</a:t>
            </a:r>
            <a:r>
              <a:rPr lang="en-US" dirty="0" smtClean="0"/>
              <a:t> 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87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Retrieving data in connected model</a:t>
            </a:r>
            <a:endParaRPr lang="bg-BG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Open a connection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Execute command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Process the result set of the query by using a reader</a:t>
            </a:r>
            <a:r>
              <a:rPr lang="bg-BG" sz="2800" dirty="0" smtClean="0"/>
              <a:t> (</a:t>
            </a:r>
            <a:r>
              <a:rPr lang="bg-BG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bg-BG" sz="2800" dirty="0" smtClean="0"/>
              <a:t>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reader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Close the connection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48400" y="3625222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53200" y="25473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1490663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456487" y="41760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7443787" y="3109284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431087" y="203835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39268" y="60522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30712" y="21123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419600" y="30727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267200" y="25908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SqlParameter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6324600" y="2340934"/>
            <a:ext cx="304800" cy="304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 flipV="1">
            <a:off x="6172200" y="2798134"/>
            <a:ext cx="4572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6324600" y="2950534"/>
            <a:ext cx="304800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none" w="med" len="med"/>
          </a:ln>
          <a:effectLst>
            <a:outerShdw blurRad="63500" sx="120000" sy="120000" algn="ctr" rotWithShape="0">
              <a:prstClr val="black">
                <a:alpha val="70000"/>
              </a:prstClr>
            </a:outerShdw>
          </a:effectLst>
        </p:spPr>
        <p:txBody>
          <a:bodyPr wrap="none" anchor="ctr"/>
          <a:lstStyle/>
          <a:p>
            <a:endParaRPr lang="bg-BG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8068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Executes an</a:t>
            </a:r>
            <a:r>
              <a:rPr lang="bg-BG" sz="3000" dirty="0" smtClean="0"/>
              <a:t> </a:t>
            </a:r>
            <a:r>
              <a:rPr lang="en-US" sz="3000" dirty="0" smtClean="0"/>
              <a:t>SQL statement or a stored procedure</a:t>
            </a:r>
            <a:endParaRPr lang="bg-BG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More important properties</a:t>
            </a:r>
            <a:endParaRPr lang="bg-BG" sz="30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bg-BG" sz="2800" dirty="0" smtClean="0"/>
              <a:t> – </a:t>
            </a:r>
            <a:r>
              <a:rPr lang="en-US" sz="2800" dirty="0" smtClean="0"/>
              <a:t>gets</a:t>
            </a:r>
            <a:r>
              <a:rPr lang="bg-BG" sz="2800" dirty="0" smtClean="0"/>
              <a:t> / </a:t>
            </a:r>
            <a:r>
              <a:rPr lang="en-US" sz="2800" dirty="0" smtClean="0"/>
              <a:t>sets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800" dirty="0" smtClean="0"/>
              <a:t> of the</a:t>
            </a:r>
            <a:r>
              <a:rPr lang="bg-BG" sz="2800" dirty="0" smtClean="0"/>
              <a:t> </a:t>
            </a:r>
            <a:r>
              <a:rPr lang="en-US" sz="2800" dirty="0" smtClean="0"/>
              <a:t>command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bg-BG" sz="2800" dirty="0" smtClean="0"/>
              <a:t> – </a:t>
            </a:r>
            <a:r>
              <a:rPr lang="en-US" sz="2800" dirty="0" smtClean="0"/>
              <a:t>the type of the command</a:t>
            </a:r>
            <a:endParaRPr lang="bg-BG" sz="28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CommandType.TableDirect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CommandType.Text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bg-BG" sz="2800" dirty="0" smtClean="0"/>
              <a:t> – </a:t>
            </a:r>
            <a:r>
              <a:rPr lang="en-US" sz="2800" dirty="0" smtClean="0"/>
              <a:t>the body of the SQL query or the name of the stored procedure</a:t>
            </a:r>
            <a:endParaRPr lang="bg-BG" sz="28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ExecuteScalar()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single value</a:t>
            </a:r>
            <a:r>
              <a:rPr lang="bg-BG" dirty="0" smtClean="0"/>
              <a:t> (</a:t>
            </a:r>
            <a:r>
              <a:rPr lang="en-US" dirty="0" smtClean="0"/>
              <a:t>the value in the first column of the</a:t>
            </a:r>
            <a:r>
              <a:rPr lang="bg-BG" dirty="0" smtClean="0"/>
              <a:t> </a:t>
            </a:r>
            <a:r>
              <a:rPr lang="en-US" dirty="0" smtClean="0"/>
              <a:t>first row of the result set</a:t>
            </a:r>
            <a:r>
              <a:rPr lang="bg-BG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is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  <a:r>
              <a:rPr lang="en-US" dirty="0" smtClean="0"/>
              <a:t> but can be casted to the actual returned data type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It is a cursor over the returned records (result set)</a:t>
            </a:r>
            <a:endParaRPr lang="bg-BG" dirty="0" smtClean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CommandBehavior</a:t>
            </a:r>
            <a:r>
              <a:rPr lang="bg-BG" dirty="0" smtClean="0"/>
              <a:t> </a:t>
            </a:r>
            <a:r>
              <a:rPr lang="en-US" dirty="0" smtClean="0"/>
              <a:t>– assigns some options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important methods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ExecuteNonQuery()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Used for non-query SQL commands,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number of affected rows</a:t>
            </a:r>
            <a:r>
              <a:rPr lang="bg-BG" dirty="0" smtClean="0"/>
              <a:t> (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ExecuteXmlReader()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record set as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XmlReader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in</a:t>
            </a:r>
            <a:r>
              <a:rPr lang="bg-BG" dirty="0" smtClean="0"/>
              <a:t> SqlClient</a:t>
            </a:r>
            <a:r>
              <a:rPr lang="en-US" dirty="0" smtClean="0"/>
              <a:t> Data Provider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3000" dirty="0" smtClean="0"/>
              <a:t> retrieves a sequence of records</a:t>
            </a:r>
            <a:r>
              <a:rPr lang="bg-BG" sz="3000" dirty="0" smtClean="0"/>
              <a:t> (</a:t>
            </a:r>
            <a:r>
              <a:rPr lang="en-US" sz="3000" dirty="0" smtClean="0"/>
              <a:t>cursor</a:t>
            </a:r>
            <a:r>
              <a:rPr lang="bg-BG" sz="3000" dirty="0" smtClean="0"/>
              <a:t>) </a:t>
            </a:r>
            <a:r>
              <a:rPr lang="en-US" sz="3000" dirty="0" smtClean="0"/>
              <a:t>returned as</a:t>
            </a:r>
            <a:r>
              <a:rPr lang="bg-BG" sz="3000" dirty="0" smtClean="0"/>
              <a:t> </a:t>
            </a:r>
            <a:r>
              <a:rPr lang="en-US" sz="3000" dirty="0" smtClean="0"/>
              <a:t>result of an SQL command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is available for reading only (can't be changed)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Forward-only row processing (no move back)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Important properties and methods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Read()</a:t>
            </a:r>
            <a:r>
              <a:rPr lang="en-US" sz="2800" dirty="0" smtClean="0"/>
              <a:t> – moves the cursor forward and returns</a:t>
            </a:r>
            <a:r>
              <a:rPr lang="bg-BG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800" dirty="0" smtClean="0"/>
              <a:t> if there is no next record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dirty="0" smtClean="0"/>
              <a:t> (indexer)</a:t>
            </a:r>
            <a:r>
              <a:rPr lang="bg-BG" sz="2800" dirty="0" smtClean="0"/>
              <a:t> – </a:t>
            </a:r>
            <a:r>
              <a:rPr lang="en-US" sz="2800" dirty="0" smtClean="0"/>
              <a:t>retrieves the value in the current record by given column name or index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sz="2800" dirty="0" smtClean="0"/>
              <a:t> </a:t>
            </a:r>
            <a:r>
              <a:rPr lang="bg-BG" sz="2800" dirty="0" smtClean="0"/>
              <a:t>– </a:t>
            </a:r>
            <a:r>
              <a:rPr lang="en-US" sz="2800" dirty="0" smtClean="0"/>
              <a:t>closes the cursor</a:t>
            </a:r>
            <a:r>
              <a:rPr lang="bg-BG" sz="2800" dirty="0" smtClean="0"/>
              <a:t> </a:t>
            </a:r>
            <a:r>
              <a:rPr lang="en-US" sz="2800" dirty="0" smtClean="0"/>
              <a:t>and releases resources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392521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"Database=TelerikAcademy;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command.Execute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8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72444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"SELECT * FROM Employees"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SqlDataReader reader = command.ExecuteReader();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(reader.Read())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tring)reader["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)reader["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firstName, lastName,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8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267200"/>
            <a:ext cx="7162800" cy="1371601"/>
          </a:xfrm>
        </p:spPr>
        <p:txBody>
          <a:bodyPr/>
          <a:lstStyle/>
          <a:p>
            <a:pPr algn="ctr"/>
            <a:r>
              <a:rPr lang="en-US" noProof="1" smtClean="0"/>
              <a:t>Using SqlCommand and SqlDataReader</a:t>
            </a:r>
            <a:endParaRPr lang="en-US" noProof="1"/>
          </a:p>
        </p:txBody>
      </p:sp>
      <p:sp>
        <p:nvSpPr>
          <p:cNvPr id="9" name="Subtitle 5"/>
          <p:cNvSpPr>
            <a:spLocks noGrp="1"/>
          </p:cNvSpPr>
          <p:nvPr>
            <p:ph type="subTitle" idx="1"/>
          </p:nvPr>
        </p:nvSpPr>
        <p:spPr>
          <a:xfrm>
            <a:off x="1295400" y="5755480"/>
            <a:ext cx="655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3010" name="Picture 2" descr="http://www.lclibs.org/lebanon/images/r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179">
            <a:off x="986168" y="1127947"/>
            <a:ext cx="3524944" cy="2729010"/>
          </a:xfrm>
          <a:prstGeom prst="roundRect">
            <a:avLst>
              <a:gd name="adj" fmla="val 6209"/>
            </a:avLst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43012" name="Picture 4" descr="http://www.artistsvalley.com/images/icons/Database%20Application%20Icons/Procedures%20Database/256x256/Procedures%20Databa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0993">
            <a:off x="4443439" y="1127812"/>
            <a:ext cx="3601242" cy="2722294"/>
          </a:xfrm>
          <a:prstGeom prst="roundRect">
            <a:avLst>
              <a:gd name="adj" fmla="val 6209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43018" name="Picture 10" descr="http://www.ssh.com/support/documentation/online/ssh/winhelp/53/file_transfer_icon_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9988">
            <a:off x="3413212" y="2218063"/>
            <a:ext cx="2165176" cy="187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5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\Pictures\Kartinki Telerik\centric_grow_tmb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11" flipV="1">
            <a:off x="2709515" y="1471720"/>
            <a:ext cx="3845983" cy="2884487"/>
          </a:xfrm>
          <a:prstGeom prst="roundRect">
            <a:avLst>
              <a:gd name="adj" fmla="val 24824"/>
            </a:avLst>
          </a:prstGeom>
          <a:noFill/>
          <a:effectLst>
            <a:softEdge rad="127000"/>
          </a:effectLst>
        </p:spPr>
      </p:pic>
      <p:pic>
        <p:nvPicPr>
          <p:cNvPr id="11265" name="Picture 1" descr="C:\Trash\data-access-mode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983">
            <a:off x="436547" y="936082"/>
            <a:ext cx="7672420" cy="406326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Models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143000"/>
            <a:ext cx="7893050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Users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username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matchedUsersCount = (int) cmd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matchedUsersCount &gt; 0;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normalLogin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// true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IsPasswordValid("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IsPasswordValid(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INSERT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1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password check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 smtClean="0"/>
              <a:t>SQL-injected password check: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sz="2600" dirty="0"/>
              <a:t>SQL-injected </a:t>
            </a:r>
            <a:r>
              <a:rPr lang="en-US" sz="2600" dirty="0" smtClean="0"/>
              <a:t>INSERT command:</a:t>
            </a:r>
            <a:endParaRPr lang="bg-BG" sz="2600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endParaRPr lang="bg-BG" sz="2600" dirty="0"/>
          </a:p>
          <a:p>
            <a:pPr lvl="1">
              <a:lnSpc>
                <a:spcPct val="100000"/>
              </a:lnSpc>
            </a:pP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146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'XOwXWxZePV5iyeE86Ejvb+rIG/8='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886200"/>
            <a:ext cx="804545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' 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INTO Users VALUES('hacker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','')</a:t>
            </a:r>
            <a:b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28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2667000"/>
            <a:ext cx="3352800" cy="1371601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23148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74" y="1752600"/>
            <a:ext cx="3723126" cy="3810000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7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Ways to prevent the SQL injection:</a:t>
            </a:r>
          </a:p>
          <a:p>
            <a:pPr lvl="1"/>
            <a:r>
              <a:rPr lang="en-US" dirty="0" smtClean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Not recommended: use as last resort only!</a:t>
            </a:r>
          </a:p>
          <a:p>
            <a:pPr lvl="1"/>
            <a:r>
              <a:rPr lang="en-US" dirty="0" smtClean="0"/>
              <a:t>Preferred approach: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  <a:p>
            <a:pPr lvl="2"/>
            <a:r>
              <a:rPr lang="en-US" dirty="0" smtClean="0"/>
              <a:t>Separate the SQL command from its arguments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7550" y="2390900"/>
            <a:ext cx="774065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PasswordHash = 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666448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What are</a:t>
            </a:r>
            <a:r>
              <a:rPr lang="bg-BG" sz="3000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SqlParameters</a:t>
            </a:r>
            <a:r>
              <a:rPr lang="bg-BG" sz="30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bg-BG" sz="2800" dirty="0" smtClean="0"/>
              <a:t>SQL </a:t>
            </a:r>
            <a:r>
              <a:rPr lang="en-US" sz="2800" dirty="0" smtClean="0"/>
              <a:t>queries and stored procedures</a:t>
            </a:r>
            <a:r>
              <a:rPr lang="bg-BG" sz="2800" dirty="0" smtClean="0"/>
              <a:t> </a:t>
            </a:r>
            <a:r>
              <a:rPr lang="en-US" sz="2800" dirty="0" smtClean="0"/>
              <a:t>can have input and output parameters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Accessed through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Parameters</a:t>
            </a:r>
            <a:r>
              <a:rPr lang="bg-BG" sz="2800" dirty="0" smtClean="0"/>
              <a:t> </a:t>
            </a:r>
            <a:r>
              <a:rPr lang="en-US" sz="2800" dirty="0" smtClean="0"/>
              <a:t>property of the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bg-BG" sz="2800" dirty="0" smtClean="0"/>
              <a:t> </a:t>
            </a:r>
            <a:r>
              <a:rPr lang="en-US" sz="2800" dirty="0" smtClean="0"/>
              <a:t>class</a:t>
            </a:r>
            <a:endParaRPr lang="bg-BG" sz="2800" dirty="0" smtClean="0"/>
          </a:p>
          <a:p>
            <a:pPr>
              <a:spcAft>
                <a:spcPts val="0"/>
              </a:spcAft>
            </a:pPr>
            <a:r>
              <a:rPr lang="en-US" sz="3000" dirty="0" smtClean="0"/>
              <a:t>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bg-BG" sz="3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ParameterName</a:t>
            </a:r>
            <a:r>
              <a:rPr lang="bg-BG" sz="2800" dirty="0" smtClean="0"/>
              <a:t> – </a:t>
            </a:r>
            <a:r>
              <a:rPr lang="en-US" sz="2800" dirty="0" smtClean="0"/>
              <a:t>name of the parameter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DbType</a:t>
            </a:r>
            <a:r>
              <a:rPr lang="bg-BG" sz="2800" dirty="0" smtClean="0"/>
              <a:t> – </a:t>
            </a:r>
            <a:r>
              <a:rPr lang="en-US" sz="2800" dirty="0" smtClean="0"/>
              <a:t>SQL type</a:t>
            </a:r>
            <a:r>
              <a:rPr lang="bg-BG" sz="2800" dirty="0" smtClean="0"/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sz="2800" dirty="0" smtClean="0"/>
              <a:t>, …)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bg-BG" sz="2800" dirty="0" smtClean="0"/>
              <a:t> – </a:t>
            </a:r>
            <a:r>
              <a:rPr lang="en-US" sz="2800" dirty="0" smtClean="0"/>
              <a:t>size of the type</a:t>
            </a:r>
            <a:r>
              <a:rPr lang="bg-BG" sz="2800" dirty="0" smtClean="0"/>
              <a:t> (</a:t>
            </a:r>
            <a:r>
              <a:rPr lang="en-US" sz="2800" dirty="0" smtClean="0"/>
              <a:t>if applicable</a:t>
            </a:r>
            <a:r>
              <a:rPr lang="bg-BG" sz="28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Direction</a:t>
            </a:r>
            <a:r>
              <a:rPr lang="bg-BG" sz="2800" dirty="0" smtClean="0"/>
              <a:t> – </a:t>
            </a:r>
            <a:r>
              <a:rPr lang="en-US" sz="2800" dirty="0" smtClean="0"/>
              <a:t>input / output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Picture 2" descr="C:\Users\Peter\Pictures\Kartinki Telerik\warp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36906"/>
            <a:ext cx="1778967" cy="1544893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151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Parameterized Commands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8950" y="1447800"/>
            <a:ext cx="819785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InsertProject(string name, string description,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DateTime startDate, DateTime? endDate)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"(@name, @desc, @start, @end)",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cmd.Parameters.AddWithValue("@name",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cmd.Parameters.AddWithValue("@desc",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cmd.Parameters.AddWithValue("@start",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SqlParameter sqlParameterEndDate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SqlParameter("@end", 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(endDate == 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sqlParameterEndDate.Value = DBNull.Value;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cmd.Parameters.Add(sqlParameterEndDate);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4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r>
              <a:rPr lang="bg-BG" dirty="0" smtClean="0"/>
              <a:t>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Retrieval of an automatically generated primary key is specific to each database server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 is used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Obtained by executing the following query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 of obtaining the automatically generated primary key in</a:t>
            </a:r>
            <a:r>
              <a:rPr lang="bg-BG" dirty="0" smtClean="0"/>
              <a:t> </a:t>
            </a:r>
            <a:r>
              <a:rPr lang="en-US" dirty="0" smtClean="0"/>
              <a:t>ADO.NET: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054" y="3276600"/>
            <a:ext cx="75101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@@Identity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7562" y="50292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selectIdentityCommand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SqlCommand("SELECT @@Identity", dbCon);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insertedRecordId = (int)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(decimal) selectIdentityCommand.ExecuteScalar();</a:t>
            </a:r>
          </a:p>
        </p:txBody>
      </p:sp>
    </p:spTree>
    <p:extLst>
      <p:ext uri="{BB962C8B-B14F-4D97-AF65-F5344CB8AC3E}">
        <p14:creationId xmlns:p14="http://schemas.microsoft.com/office/powerpoint/2010/main" val="34413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753101"/>
            <a:ext cx="6858000" cy="685800"/>
          </a:xfrm>
        </p:spPr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03080"/>
            <a:ext cx="6858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7043" name="Picture 3" descr="C:\Trash\database-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064">
            <a:off x="2525990" y="1386616"/>
            <a:ext cx="5635023" cy="223896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87042" name="Picture 2" descr="C:\Trash\database-table-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4781"/>
            <a:ext cx="2817460" cy="2935344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7044" name="Picture 4" descr="C:\Trash\table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726">
            <a:off x="2654672" y="2700887"/>
            <a:ext cx="1886838" cy="15141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013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 descr="C:\Users\Peter\Pictures\Kartinki Telerik\whirling_b_and_y_tmb.jpg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269" flipV="1">
            <a:off x="1907948" y="1499334"/>
            <a:ext cx="5331052" cy="2691666"/>
          </a:xfrm>
          <a:prstGeom prst="roundRect">
            <a:avLst/>
          </a:prstGeom>
          <a:noFill/>
          <a:ln w="101600">
            <a:solidFill>
              <a:schemeClr val="tx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0"/>
          </a:effectLst>
          <a:scene3d>
            <a:camera prst="perspectiveRelaxedModerately"/>
            <a:lightRig rig="threePt" dir="t"/>
          </a:scene3d>
        </p:spPr>
      </p:pic>
      <p:pic>
        <p:nvPicPr>
          <p:cNvPr id="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7945">
            <a:off x="1347473" y="2818999"/>
            <a:ext cx="1735498" cy="154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Trash\table-red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272">
            <a:off x="5480306" y="2624778"/>
            <a:ext cx="2124438" cy="170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538" name="Picture 2" descr="http://idl3.files.wordpress.com/2009/11/microsoft-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580">
            <a:off x="2703921" y="671091"/>
            <a:ext cx="3623788" cy="2858974"/>
          </a:xfrm>
          <a:prstGeom prst="roundRect">
            <a:avLst>
              <a:gd name="adj" fmla="val 9225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648200"/>
            <a:ext cx="6705600" cy="16002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1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</a:t>
            </a:r>
          </a:p>
          <a:p>
            <a:pPr lvl="1"/>
            <a:r>
              <a:rPr lang="en-US" dirty="0" smtClean="0"/>
              <a:t>Applicable to an environment where the database is constantly available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03993" y="4265613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327113" y="3875567"/>
            <a:ext cx="2324674" cy="10138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constantly open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667000" y="4440866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368869" y="50616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51592" y="5105400"/>
            <a:ext cx="2396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857968" y="4267200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1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68" y="3733800"/>
            <a:ext cx="1371600" cy="1219200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990600" y="3429000"/>
            <a:ext cx="1752600" cy="1771650"/>
            <a:chOff x="1066800" y="3581400"/>
            <a:chExt cx="1619250" cy="1619250"/>
          </a:xfrm>
        </p:grpSpPr>
        <p:pic>
          <p:nvPicPr>
            <p:cNvPr id="9222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 smtClean="0"/>
              <a:t>Connecting to Non-Microsoft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bg-BG" dirty="0" smtClean="0"/>
              <a:t>ADO.NET </a:t>
            </a:r>
            <a:r>
              <a:rPr lang="en-US" dirty="0" smtClean="0"/>
              <a:t>supports accessing various databases via their </a:t>
            </a:r>
            <a:r>
              <a:rPr lang="bg-BG" dirty="0" smtClean="0"/>
              <a:t>Data Providers: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OLE DB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Access any OLE DB-compliant data source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E.g. MS Access, MS Excel, MS Project, MS Exchange, Windows Active Directory, text files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Oracle</a:t>
            </a:r>
            <a:r>
              <a:rPr lang="bg-BG" dirty="0" smtClean="0"/>
              <a:t> – </a:t>
            </a:r>
            <a:r>
              <a:rPr lang="en-US" dirty="0" smtClean="0"/>
              <a:t>supported internally in ADO.NET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PostgreSQL</a:t>
            </a:r>
            <a:r>
              <a:rPr lang="bg-BG" dirty="0" smtClean="0"/>
              <a:t> – </a:t>
            </a:r>
            <a:r>
              <a:rPr lang="en-US" dirty="0" smtClean="0"/>
              <a:t>third party extension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ADO.NET Data Providers implement the following interfaces</a:t>
            </a:r>
            <a:r>
              <a:rPr lang="bg-BG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IDbConnection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IDbCommand</a:t>
            </a:r>
            <a:r>
              <a:rPr lang="bg-BG" dirty="0" smtClean="0"/>
              <a:t>,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IDataParameter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IDbDataAdapter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122" name="Picture 2" descr="https://encrypted-tbn0.google.com/images?q=tbn:ANd9GcQWRL9NcJAbE2WsF--B7vdjtqHSKz1qTb9VdQpRuOq9JKlIpD7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5093"/>
            <a:ext cx="2771776" cy="20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ct val="28000"/>
              </a:spcBef>
            </a:pPr>
            <a:r>
              <a:rPr lang="en-US" dirty="0" smtClean="0"/>
              <a:t>ADO.NET provides the following base classes</a:t>
            </a:r>
            <a:r>
              <a:rPr lang="bg-BG" dirty="0" smtClean="0"/>
              <a:t>:</a:t>
            </a:r>
          </a:p>
          <a:p>
            <a:pPr lvl="1">
              <a:lnSpc>
                <a:spcPct val="75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</a:t>
            </a:r>
            <a:r>
              <a:rPr lang="en-US" noProof="1" smtClean="0">
                <a:solidFill>
                  <a:srgbClr val="EBFFD2"/>
                </a:solidFill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DbDataReader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DbTransaction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DbParameterCollection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DbDataAdapter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DbCommandBuilder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DbConnectionStringBuilder </a:t>
            </a:r>
          </a:p>
          <a:p>
            <a:pPr lvl="1">
              <a:lnSpc>
                <a:spcPct val="75000"/>
              </a:lnSpc>
              <a:spcBef>
                <a:spcPct val="280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DBDataPermission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7172" name="Picture 4" descr="http://cdn1.iconfinder.com/data/icons/STROKE/business/png/400/group_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624940" cy="16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essentialdatatools.com/images/essentialdatatools/essentialdatatools.icon.256x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438400" cy="2438400"/>
          </a:xfrm>
          <a:prstGeom prst="flowChartManualOperation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 DB</a:t>
            </a:r>
            <a:r>
              <a:rPr lang="bg-BG" dirty="0" smtClean="0"/>
              <a:t>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OleDbConnection</a:t>
            </a:r>
            <a:r>
              <a:rPr lang="bg-BG" sz="3000" dirty="0" smtClean="0"/>
              <a:t> – </a:t>
            </a:r>
            <a:r>
              <a:rPr lang="en-US" sz="3000" dirty="0" smtClean="0"/>
              <a:t>establishes a connection to</a:t>
            </a:r>
            <a:r>
              <a:rPr lang="bg-BG" sz="3000" dirty="0" smtClean="0"/>
              <a:t> </a:t>
            </a:r>
            <a:r>
              <a:rPr lang="en-US" sz="3000" dirty="0" smtClean="0"/>
              <a:t>an </a:t>
            </a:r>
            <a:r>
              <a:rPr lang="bg-BG" sz="3000" dirty="0" smtClean="0"/>
              <a:t>OLE DB </a:t>
            </a:r>
            <a:r>
              <a:rPr lang="en-US" sz="3000" dirty="0" smtClean="0"/>
              <a:t>source of data</a:t>
            </a: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OleDbCommand</a:t>
            </a:r>
            <a:r>
              <a:rPr lang="bg-BG" sz="3000" dirty="0" smtClean="0"/>
              <a:t> – </a:t>
            </a:r>
            <a:r>
              <a:rPr lang="en-US" sz="3000" dirty="0" smtClean="0"/>
              <a:t>executes an</a:t>
            </a:r>
            <a:r>
              <a:rPr lang="bg-BG" sz="3000" dirty="0" smtClean="0"/>
              <a:t> SQL </a:t>
            </a:r>
            <a:r>
              <a:rPr lang="en-US" sz="3000" dirty="0" smtClean="0"/>
              <a:t>commands</a:t>
            </a:r>
            <a:r>
              <a:rPr lang="bg-BG" sz="3000" dirty="0" smtClean="0"/>
              <a:t> </a:t>
            </a:r>
            <a:r>
              <a:rPr lang="en-US" sz="3000" dirty="0" smtClean="0"/>
              <a:t>through an</a:t>
            </a:r>
            <a:r>
              <a:rPr lang="bg-BG" sz="3000" dirty="0" smtClean="0"/>
              <a:t> OLE DB </a:t>
            </a:r>
            <a:r>
              <a:rPr lang="en-US" sz="3000" dirty="0" smtClean="0"/>
              <a:t>connection to a DB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OleDbParameter</a:t>
            </a:r>
            <a:r>
              <a:rPr lang="bg-BG" sz="3000" dirty="0" smtClean="0"/>
              <a:t> – </a:t>
            </a:r>
            <a:r>
              <a:rPr lang="en-US" sz="3000" dirty="0" smtClean="0"/>
              <a:t>parameter for a command</a:t>
            </a:r>
            <a:endParaRPr lang="bg-BG" sz="3000" dirty="0" smtClean="0"/>
          </a:p>
          <a:p>
            <a:pPr>
              <a:lnSpc>
                <a:spcPct val="110000"/>
              </a:lnSpc>
            </a:pPr>
            <a:r>
              <a:rPr lang="bg-BG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OleDbDataReader</a:t>
            </a:r>
            <a:r>
              <a:rPr lang="bg-BG" sz="3000" dirty="0" smtClean="0"/>
              <a:t> – </a:t>
            </a:r>
            <a:r>
              <a:rPr lang="en-US" sz="3000" dirty="0" smtClean="0"/>
              <a:t>to retrieve data from a command</a:t>
            </a:r>
            <a:r>
              <a:rPr lang="bg-BG" sz="3000" dirty="0" smtClean="0"/>
              <a:t>, </a:t>
            </a:r>
            <a:r>
              <a:rPr lang="en-US" sz="3000" dirty="0" smtClean="0"/>
              <a:t>executed through</a:t>
            </a:r>
            <a:r>
              <a:rPr lang="bg-BG" sz="3000" dirty="0" smtClean="0"/>
              <a:t> OLE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2187263"/>
            <a:ext cx="7619998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OleDbConnection dbConn = new OleDbConnection(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@"Provider=Microsoft.Jet.OLEDB.4.0;Data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Source=C:\MyDB.mdb;Persist Security Info=False");</a:t>
            </a:r>
          </a:p>
        </p:txBody>
      </p:sp>
    </p:spTree>
    <p:extLst>
      <p:ext uri="{BB962C8B-B14F-4D97-AF65-F5344CB8AC3E}">
        <p14:creationId xmlns:p14="http://schemas.microsoft.com/office/powerpoint/2010/main" val="21697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sz="3800" dirty="0" smtClean="0"/>
              <a:t>Connecting To</a:t>
            </a:r>
            <a:r>
              <a:rPr lang="bg-BG" sz="3800" dirty="0" smtClean="0"/>
              <a:t> </a:t>
            </a:r>
            <a:r>
              <a:rPr lang="en-US" sz="3800" dirty="0" smtClean="0"/>
              <a:t>OLE DB – Example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MS Access database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C:\Library.mdb</a:t>
            </a:r>
            <a:endParaRPr lang="en-US" noProof="1" smtClean="0"/>
          </a:p>
          <a:p>
            <a:pPr>
              <a:spcAft>
                <a:spcPct val="70000"/>
              </a:spcAft>
            </a:pPr>
            <a:r>
              <a:rPr lang="en-US" dirty="0" smtClean="0"/>
              <a:t>We have the table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bg-BG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We use the</a:t>
            </a:r>
            <a:r>
              <a:rPr lang="bg-BG" dirty="0" smtClean="0"/>
              <a:t> </a:t>
            </a:r>
            <a:r>
              <a:rPr lang="en-US" dirty="0" smtClean="0"/>
              <a:t>"Microsoft</a:t>
            </a:r>
            <a:r>
              <a:rPr lang="bg-BG" dirty="0" smtClean="0"/>
              <a:t> Jet 4.0 Provider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</a:t>
            </a:r>
            <a:r>
              <a:rPr lang="en-US" dirty="0" smtClean="0"/>
              <a:t>connect in</a:t>
            </a:r>
            <a:r>
              <a:rPr lang="bg-BG" dirty="0" smtClean="0"/>
              <a:t> ADO.NET </a:t>
            </a:r>
            <a:r>
              <a:rPr lang="en-US" dirty="0" smtClean="0"/>
              <a:t>through</a:t>
            </a:r>
            <a:r>
              <a:rPr lang="bg-BG" dirty="0" smtClean="0"/>
              <a:t> OLE DB</a:t>
            </a:r>
          </a:p>
          <a:p>
            <a:r>
              <a:rPr lang="en-US" dirty="0" smtClean="0"/>
              <a:t>We create a</a:t>
            </a:r>
            <a:r>
              <a:rPr lang="bg-BG" dirty="0" smtClean="0"/>
              <a:t> </a:t>
            </a:r>
            <a:r>
              <a:rPr lang="en-US" dirty="0" smtClean="0"/>
              <a:t>c</a:t>
            </a:r>
            <a:r>
              <a:rPr lang="bg-BG" dirty="0" smtClean="0"/>
              <a:t>onnection </a:t>
            </a:r>
            <a:r>
              <a:rPr lang="en-US" dirty="0" smtClean="0"/>
              <a:t>s</a:t>
            </a:r>
            <a:r>
              <a:rPr lang="bg-BG" dirty="0" smtClean="0"/>
              <a:t>tring </a:t>
            </a:r>
            <a:r>
              <a:rPr lang="en-US" dirty="0" smtClean="0"/>
              <a:t>component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5" descr="MS-Access-Table-Us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5463"/>
            <a:ext cx="2457450" cy="1328737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2326" y="5326559"/>
            <a:ext cx="74072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Provider=Microsoft.Jet.OLEDB.4.0;Data Source=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C:\Library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.mdb;Persist Security Info=False</a:t>
            </a:r>
          </a:p>
        </p:txBody>
      </p:sp>
    </p:spTree>
    <p:extLst>
      <p:ext uri="{BB962C8B-B14F-4D97-AF65-F5344CB8AC3E}">
        <p14:creationId xmlns:p14="http://schemas.microsoft.com/office/powerpoint/2010/main" val="32799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9425">
            <a:off x="603926" y="3626854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6858000" cy="1376358"/>
          </a:xfrm>
        </p:spPr>
        <p:txBody>
          <a:bodyPr/>
          <a:lstStyle/>
          <a:p>
            <a:r>
              <a:rPr lang="en-US" noProof="1" smtClean="0">
                <a:cs typeface="Consolas" pitchFamily="49" charset="0"/>
              </a:rPr>
              <a:t>Connecting to MS Access Database</a:t>
            </a:r>
            <a:endParaRPr lang="en-US" noProof="1">
              <a:effectLst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78368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5" descr="MS-Access-Table-Us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835">
            <a:off x="2278788" y="3744353"/>
            <a:ext cx="4179326" cy="22597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4212" name="Picture 4" descr="http://computechrepair.net/wp-content/uploads/2010/02/Office_Access_2007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2295">
            <a:off x="5755324" y="3429000"/>
            <a:ext cx="27432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Connecting to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Accessing MySQL from ADO.NET</a:t>
            </a:r>
            <a:endParaRPr lang="en-US" dirty="0"/>
          </a:p>
        </p:txBody>
      </p:sp>
      <p:pic>
        <p:nvPicPr>
          <p:cNvPr id="4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648200" y="1975536"/>
            <a:ext cx="3229456" cy="1789860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050" name="Picture 2" descr="http://i.imgur.com/YWB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2905"/>
            <a:ext cx="3351177" cy="2608661"/>
          </a:xfrm>
          <a:prstGeom prst="roundRect">
            <a:avLst>
              <a:gd name="adj" fmla="val 18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10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 from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Connector/Net</a:t>
            </a:r>
          </a:p>
          <a:p>
            <a:pPr lvl="1"/>
            <a:r>
              <a:rPr lang="en-US" sz="2800" dirty="0">
                <a:hlinkClick r:id="rId2"/>
              </a:rPr>
              <a:t>http://dev.mysql.com/downloads/connector/net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dirty="0" smtClean="0"/>
              <a:t>Add reference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MySQL.Data.dll</a:t>
            </a:r>
          </a:p>
          <a:p>
            <a:pPr lvl="1"/>
            <a:r>
              <a:rPr lang="en-US" dirty="0" smtClean="0"/>
              <a:t>Available also from </a:t>
            </a:r>
            <a:r>
              <a:rPr lang="en-US" noProof="1" smtClean="0"/>
              <a:t>NuGet</a:t>
            </a:r>
            <a:r>
              <a:rPr lang="en-US" dirty="0" smtClean="0"/>
              <a:t> (see </a:t>
            </a:r>
            <a:r>
              <a:rPr lang="en-US" dirty="0">
                <a:hlinkClick r:id="rId3"/>
              </a:rPr>
              <a:t>http://nuget.org/packages/Mysql.Data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Connecting to MySQL: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2" y="4759404"/>
            <a:ext cx="76199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MySqlConnection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dbConnection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MySqlConnection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("Server=localhost; Port=3306; Database=world; Uid=root; Pwd=root; pooling=true");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9858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994030"/>
            <a:ext cx="7924800" cy="685800"/>
          </a:xfrm>
        </p:spPr>
        <p:txBody>
          <a:bodyPr/>
          <a:lstStyle/>
          <a:p>
            <a:r>
              <a:rPr lang="en-US" dirty="0"/>
              <a:t>Connecting to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9651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3074" name="Picture 2" descr="http://3.bp.blogspot.com/--wKbEfXs7eU/UQGFiwiEp3I/AAAAAAAABD8/EsaL2R4tuao/s482/mysql_with_vb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5509"/>
            <a:ext cx="3792720" cy="3210436"/>
          </a:xfrm>
          <a:prstGeom prst="roundRect">
            <a:avLst>
              <a:gd name="adj" fmla="val 19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kobashicomputing.com/sites/kobashicomputing.com/files/images/mysql/mysql-connector-net-namespa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62000"/>
            <a:ext cx="3142682" cy="3774830"/>
          </a:xfrm>
          <a:prstGeom prst="roundRect">
            <a:avLst>
              <a:gd name="adj" fmla="val 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79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4" name="Picture 12" descr="http://www.bestfreeicons.com/smimages/Icon%20Image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77">
            <a:off x="7026790" y="2602132"/>
            <a:ext cx="1143000" cy="1295400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2" name="Picture 10" descr="http://www.bestfreeicons.com/smimages/Icon%20Imag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880">
            <a:off x="6287340" y="958519"/>
            <a:ext cx="1759746" cy="1703678"/>
          </a:xfrm>
          <a:prstGeom prst="roundRect">
            <a:avLst>
              <a:gd name="adj" fmla="val 7736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40" name="Picture 8" descr="http://www.bestfreeicons.com/smimages/Icon%20Image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042">
            <a:off x="5070668" y="1953390"/>
            <a:ext cx="1665588" cy="1784558"/>
          </a:xfrm>
          <a:prstGeom prst="roundRect">
            <a:avLst>
              <a:gd name="adj" fmla="val 1031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8" name="Picture 6" descr="http://www.windows-icons.com/images/windows-vista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930">
            <a:off x="3101976" y="1120530"/>
            <a:ext cx="2133600" cy="1977628"/>
          </a:xfrm>
          <a:prstGeom prst="roundRect">
            <a:avLst>
              <a:gd name="adj" fmla="val 869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419600"/>
            <a:ext cx="5334000" cy="1143002"/>
          </a:xfrm>
        </p:spPr>
        <p:txBody>
          <a:bodyPr/>
          <a:lstStyle/>
          <a:p>
            <a:r>
              <a:rPr lang="en-US" dirty="0" smtClean="0"/>
              <a:t>Working with Dates and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831680"/>
            <a:ext cx="5943600" cy="56912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95234" name="Picture 2" descr="http://www.ondemandclassrooms.com/calendar_ic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82530"/>
            <a:ext cx="2263776" cy="207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5236" name="Picture 4" descr="http://www.robster.org.uk/files/dates-new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967">
            <a:off x="675261" y="1261461"/>
            <a:ext cx="145732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7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smtClean="0"/>
              <a:t>Connected Model: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data access 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SqlClient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Concurrency control is easier to maintain</a:t>
            </a:r>
          </a:p>
          <a:p>
            <a:pPr lvl="2"/>
            <a:r>
              <a:rPr lang="en-US" dirty="0" smtClean="0"/>
              <a:t>Better chance to work with the most recent version of the data</a:t>
            </a:r>
          </a:p>
          <a:p>
            <a:pPr lvl="1"/>
            <a:r>
              <a:rPr lang="en-US" dirty="0" smtClean="0"/>
              <a:t>Drawbacks:</a:t>
            </a:r>
          </a:p>
          <a:p>
            <a:pPr lvl="2"/>
            <a:r>
              <a:rPr lang="en-US" dirty="0" smtClean="0"/>
              <a:t>Needs a constant reliable network</a:t>
            </a:r>
          </a:p>
          <a:p>
            <a:pPr lvl="2"/>
            <a:r>
              <a:rPr lang="en-US" dirty="0" smtClean="0"/>
              <a:t>Problems when scalability is an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5943600" cy="914400"/>
          </a:xfrm>
        </p:spPr>
        <p:txBody>
          <a:bodyPr/>
          <a:lstStyle/>
          <a:p>
            <a:r>
              <a:rPr lang="en-US" dirty="0" smtClean="0"/>
              <a:t>Working with Dates: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Use the date-specific types</a:t>
            </a:r>
            <a:r>
              <a:rPr lang="bg-BG" dirty="0" smtClean="0"/>
              <a:t> </a:t>
            </a:r>
            <a:r>
              <a:rPr lang="en-US" dirty="0" smtClean="0"/>
              <a:t>in the database and never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Some databases support more than one type for storing dates</a:t>
            </a:r>
            <a:endParaRPr lang="bg-BG" dirty="0" smtClean="0"/>
          </a:p>
          <a:p>
            <a:pPr lvl="1">
              <a:spcBef>
                <a:spcPct val="50000"/>
              </a:spcBef>
            </a:pPr>
            <a:r>
              <a:rPr lang="en-US" dirty="0" smtClean="0"/>
              <a:t>Two types in</a:t>
            </a:r>
            <a:r>
              <a:rPr lang="bg-BG" dirty="0" smtClean="0"/>
              <a:t> MS SQL Server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dirty="0" smtClean="0"/>
              <a:t> (8 </a:t>
            </a:r>
            <a:r>
              <a:rPr lang="en-US" dirty="0" smtClean="0"/>
              <a:t>bytes</a:t>
            </a:r>
            <a:r>
              <a:rPr lang="bg-BG" dirty="0" smtClean="0"/>
              <a:t>)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 </a:t>
            </a:r>
            <a:r>
              <a:rPr lang="en-US" dirty="0" smtClean="0"/>
              <a:t>bytes</a:t>
            </a:r>
            <a:r>
              <a:rPr lang="bg-BG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When working with dates use string only when displaying the date to the user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Dates:</a:t>
            </a:r>
            <a:br>
              <a:rPr lang="en-US" smtClean="0"/>
            </a:br>
            <a:r>
              <a:rPr lang="en-US" smtClean="0"/>
              <a:t>Best </a:t>
            </a:r>
            <a:r>
              <a:rPr lang="en-US" dirty="0" smtClean="0"/>
              <a:t>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bg-BG" dirty="0" smtClean="0"/>
              <a:t> </a:t>
            </a:r>
            <a:r>
              <a:rPr lang="en-US" dirty="0" smtClean="0"/>
              <a:t>structure to work with dates in </a:t>
            </a:r>
            <a:r>
              <a:rPr lang="bg-BG" dirty="0" smtClean="0"/>
              <a:t>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parameterized queries to pass the dates to the database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If you need to convert use</a:t>
            </a:r>
            <a:r>
              <a:rPr lang="bg-BG" dirty="0" smtClean="0"/>
              <a:t>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IFormatProvider</a:t>
            </a:r>
            <a:r>
              <a:rPr lang="bg-BG" dirty="0" smtClean="0"/>
              <a:t> </a:t>
            </a:r>
            <a:r>
              <a:rPr lang="en-US" dirty="0" smtClean="0"/>
              <a:t>to define the rules for the conversion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needed use the neutral culture settings</a:t>
            </a:r>
            <a:r>
              <a:rPr lang="bg-BG" dirty="0" smtClean="0"/>
              <a:t>: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CultureInfo.InvariantCulture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Dates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219200"/>
            <a:ext cx="79248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 TABLE Messages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MsgId int identity not null primary key,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MsgText nvarchar(1000),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MsgDate datetime –- Don’t use varchar for dates!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void AddMsg(string text, DateTime date)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cmdInsertMsg = new SqlCommand(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Messages(MsgText, MsgDate) " +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"VALUES (@MsgText, @MsgDate)", dbCon);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cmdInsertMsg.Parameters.AddWithValue(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MsgText", text);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cmdInsertMsg.Parameters.AddWithValue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"@MsgDate", 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cmdInsertMsg.ExecuteNonQuery();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8280"/>
            <a:ext cx="6477000" cy="914400"/>
          </a:xfrm>
        </p:spPr>
        <p:txBody>
          <a:bodyPr/>
          <a:lstStyle/>
          <a:p>
            <a:pPr algn="ctr"/>
            <a:r>
              <a:rPr lang="en-US" sz="5000" dirty="0" smtClean="0"/>
              <a:t>Working With Dates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40268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44760" y="3195233"/>
            <a:ext cx="6351440" cy="2976967"/>
            <a:chOff x="1706338" y="3111682"/>
            <a:chExt cx="6351440" cy="2976967"/>
          </a:xfrm>
        </p:grpSpPr>
        <p:grpSp>
          <p:nvGrpSpPr>
            <p:cNvPr id="8" name="Group 7"/>
            <p:cNvGrpSpPr/>
            <p:nvPr/>
          </p:nvGrpSpPr>
          <p:grpSpPr>
            <a:xfrm rot="21128861">
              <a:off x="1706338" y="3111682"/>
              <a:ext cx="4483071" cy="2976967"/>
              <a:chOff x="1482753" y="3386179"/>
              <a:chExt cx="4483071" cy="2976967"/>
            </a:xfrm>
          </p:grpSpPr>
          <p:pic>
            <p:nvPicPr>
              <p:cNvPr id="6" name="Picture 2" descr="http://www.ondemandclassrooms.com/calendar_icon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40325">
                <a:off x="3352800" y="3962400"/>
                <a:ext cx="2613024" cy="240074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4" descr="http://www.robster.org.uk/files/dates-new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19292">
                <a:off x="1482753" y="3386179"/>
                <a:ext cx="2467028" cy="249927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3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9481">
              <a:off x="5578004" y="3785076"/>
              <a:ext cx="2479774" cy="1916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66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Images in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images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</a:t>
            </a:r>
            <a:r>
              <a:rPr lang="en-US" dirty="0"/>
              <a:t>or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Have a good reason to use the DB!</a:t>
            </a:r>
          </a:p>
          <a:p>
            <a:r>
              <a:rPr lang="en-US" dirty="0" smtClean="0"/>
              <a:t>DB field types for large binary objects:</a:t>
            </a:r>
          </a:p>
          <a:p>
            <a:pPr lvl="1"/>
            <a:r>
              <a:rPr lang="en-US" dirty="0" smtClean="0"/>
              <a:t>Type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"</a:t>
            </a:r>
            <a:r>
              <a:rPr lang="bg-BG" dirty="0" smtClean="0"/>
              <a:t>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SQL Server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blob</a:t>
            </a:r>
            <a:r>
              <a:rPr lang="bg-BG" dirty="0" smtClean="0"/>
              <a:t>"</a:t>
            </a:r>
            <a:r>
              <a:rPr lang="en-US" dirty="0" smtClean="0"/>
              <a:t> in</a:t>
            </a:r>
            <a:r>
              <a:rPr lang="bg-BG" dirty="0" smtClean="0"/>
              <a:t> </a:t>
            </a:r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Type</a:t>
            </a:r>
            <a:r>
              <a:rPr lang="bg-BG" dirty="0" smtClean="0"/>
              <a:t> "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OLE Object</a:t>
            </a:r>
            <a:r>
              <a:rPr lang="bg-BG" dirty="0" smtClean="0"/>
              <a:t>"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MS Access</a:t>
            </a:r>
          </a:p>
          <a:p>
            <a:r>
              <a:rPr lang="en-US" dirty="0" smtClean="0"/>
              <a:t>Map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columns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byte[]</a:t>
            </a:r>
          </a:p>
          <a:p>
            <a:pPr lvl="1"/>
            <a:r>
              <a:rPr lang="en-US" dirty="0" smtClean="0"/>
              <a:t>When the files are large, use stream-based access to the binary database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914400"/>
          </a:xfrm>
        </p:spPr>
        <p:txBody>
          <a:bodyPr/>
          <a:lstStyle/>
          <a:p>
            <a:pPr algn="ctr"/>
            <a:r>
              <a:rPr lang="en-US" sz="5000" dirty="0" smtClean="0"/>
              <a:t>Images in the Database</a:t>
            </a:r>
            <a:endParaRPr lang="en-US" sz="5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971800" y="2286000"/>
            <a:ext cx="3200400" cy="569120"/>
          </a:xfrm>
          <a:prstGeom prst="rect">
            <a:avLst/>
          </a:prstGeom>
        </p:spPr>
        <p:txBody>
          <a:bodyPr/>
          <a:lstStyle/>
          <a:p>
            <a:pPr marL="282575" marR="0" lvl="0" indent="-282575" algn="ctr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6260" name="Picture 4" descr="http://limcorp.net/images/2009/20-beautiful-icon-sets/limewire-icon-se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3255">
            <a:off x="2770760" y="3461412"/>
            <a:ext cx="3678865" cy="2392326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96258" name="Picture 2" descr="http://www.icondrawer.com/img/free_img/Add_on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321">
            <a:off x="967928" y="3666663"/>
            <a:ext cx="1934419" cy="2081704"/>
          </a:xfrm>
          <a:prstGeom prst="roundRect">
            <a:avLst>
              <a:gd name="adj" fmla="val 11551"/>
            </a:avLst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58">
            <a:off x="5692580" y="4068818"/>
            <a:ext cx="2479774" cy="191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1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 Access with ADO.NET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79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2464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from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sample database in MS SQL Server </a:t>
            </a:r>
            <a:r>
              <a:rPr lang="en-US" sz="2800" dirty="0" smtClean="0"/>
              <a:t>the number of  rows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800" dirty="0" smtClean="0"/>
              <a:t> table.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</a:t>
            </a:r>
            <a:r>
              <a:rPr lang="en-US" sz="2800" dirty="0" smtClean="0"/>
              <a:t>the name and description of all categories in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DB.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program that retrieves from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all product categories and the names of the products in each category</a:t>
            </a:r>
            <a:r>
              <a:rPr lang="bg-BG" sz="2800" dirty="0" smtClean="0"/>
              <a:t>. </a:t>
            </a:r>
            <a:r>
              <a:rPr lang="en-US" sz="2800" dirty="0" smtClean="0"/>
              <a:t>Can you do this with a single SQL query (with table join)?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method that adds a new product in the products table in the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r>
              <a:rPr lang="ru-RU" sz="2800" dirty="0" smtClean="0"/>
              <a:t>. </a:t>
            </a:r>
            <a:r>
              <a:rPr lang="en-US" sz="2800" dirty="0" smtClean="0"/>
              <a:t>Use a parameterized </a:t>
            </a:r>
            <a:r>
              <a:rPr lang="ru-RU" sz="2800" dirty="0" smtClean="0"/>
              <a:t>SQL </a:t>
            </a:r>
            <a:r>
              <a:rPr lang="en-US" sz="2800" dirty="0" smtClean="0"/>
              <a:t>command</a:t>
            </a:r>
            <a:r>
              <a:rPr lang="ru-RU" sz="28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86145"/>
          </a:xfrm>
        </p:spPr>
        <p:txBody>
          <a:bodyPr/>
          <a:lstStyle/>
          <a:p>
            <a:pPr marL="450850" indent="-450850">
              <a:buFont typeface="+mj-lt"/>
              <a:buAutoNum type="arabicPeriod" startAt="5"/>
            </a:pPr>
            <a:r>
              <a:rPr lang="en-US" sz="2800" dirty="0"/>
              <a:t>Write a program that retrieves the </a:t>
            </a:r>
            <a:r>
              <a:rPr lang="en-US" sz="2800" dirty="0" smtClean="0"/>
              <a:t>images for all categories </a:t>
            </a:r>
            <a:r>
              <a:rPr lang="en-US" sz="2800" dirty="0"/>
              <a:t>in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</a:t>
            </a:r>
            <a:r>
              <a:rPr lang="en-US" sz="2800" dirty="0" smtClean="0"/>
              <a:t>database and stores them as JPG files in the file system.</a:t>
            </a: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r>
              <a:rPr lang="en-US" sz="2800" dirty="0" smtClean="0"/>
              <a:t>Create an Excel file with 2 columns: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2800" dirty="0" smtClean="0"/>
              <a:t>:</a:t>
            </a:r>
          </a:p>
          <a:p>
            <a:pPr marL="450850" indent="-450850">
              <a:buFont typeface="+mj-lt"/>
              <a:buAutoNum type="arabicPeriod" startAt="5"/>
            </a:pP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lvl="2" indent="0">
              <a:buNone/>
            </a:pPr>
            <a:r>
              <a:rPr lang="en-US" dirty="0" smtClean="0"/>
              <a:t>Write a program that reads your MS </a:t>
            </a:r>
            <a:r>
              <a:rPr lang="en-US" dirty="0"/>
              <a:t>Excel </a:t>
            </a:r>
            <a:r>
              <a:rPr lang="en-US" dirty="0" smtClean="0"/>
              <a:t>file through the </a:t>
            </a:r>
            <a:r>
              <a:rPr lang="bg-BG" dirty="0" smtClean="0"/>
              <a:t>OLE DB</a:t>
            </a:r>
            <a:r>
              <a:rPr lang="en-US" dirty="0" smtClean="0"/>
              <a:t> data provider and displays the name and score row by row.</a:t>
            </a:r>
          </a:p>
          <a:p>
            <a:pPr marL="450850" lvl="1" indent="-450850" ea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+mj-lt"/>
              <a:buAutoNum type="arabicPeriod" startAt="7"/>
            </a:pPr>
            <a:r>
              <a:rPr lang="en-US" sz="2800" dirty="0" smtClean="0"/>
              <a:t>Implement appending new rows to the Excel file.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99762"/>
            <a:ext cx="3316440" cy="13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39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reads a string from the console and finds all products that contain this string. Ensure you handle correctly characters 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Download and install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2800" dirty="0"/>
              <a:t> database,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Connector/Net</a:t>
            </a:r>
            <a:r>
              <a:rPr lang="en-US" sz="2800" dirty="0" smtClean="0"/>
              <a:t> (.</a:t>
            </a:r>
            <a:r>
              <a:rPr lang="en-US" sz="2800" dirty="0"/>
              <a:t>NET Data Provider for </a:t>
            </a:r>
            <a:r>
              <a:rPr lang="en-US" sz="2800" dirty="0" smtClean="0"/>
              <a:t>MySQL) </a:t>
            </a:r>
            <a:r>
              <a:rPr lang="en-US" sz="2800" dirty="0"/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Workbench</a:t>
            </a:r>
            <a:r>
              <a:rPr lang="en-US" sz="2800" dirty="0" smtClean="0"/>
              <a:t> GUI administration tool . Create a MySQL database to store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</a:t>
            </a:r>
            <a:r>
              <a:rPr lang="en-US" sz="2800" dirty="0" smtClean="0"/>
              <a:t> (title, author, publish date and ISBN). Write methods for listing all books, finding a book by name and adding a book.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Re-implement the previous task with SQLite embedded DB (see </a:t>
            </a:r>
            <a:r>
              <a:rPr lang="en-US" sz="2800" dirty="0" smtClean="0">
                <a:hlinkClick r:id="rId2"/>
              </a:rPr>
              <a:t>http://sqlite.phxsoftware.com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Disconnected data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en-US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mtClean="0"/>
              <a:t>A subset of the central database</a:t>
            </a:r>
            <a:r>
              <a:rPr lang="bg-BG" smtClean="0"/>
              <a:t> </a:t>
            </a:r>
            <a:r>
              <a:rPr lang="en-US" smtClean="0"/>
              <a:t>is copied locally at the client and he works with the copy</a:t>
            </a:r>
          </a:p>
          <a:p>
            <a:pPr lvl="1"/>
            <a:r>
              <a:rPr lang="en-US" smtClean="0"/>
              <a:t>Database </a:t>
            </a:r>
            <a:r>
              <a:rPr lang="en-US" dirty="0" smtClean="0"/>
              <a:t>synchronization is done offline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Legacy technology (deprecated)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98893" y="4382829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39689" y="4035315"/>
            <a:ext cx="268932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(offline)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2861900" y="4558082"/>
            <a:ext cx="3657600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553168" y="5170336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88992" y="5214068"/>
            <a:ext cx="231140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0"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client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052868" y="4384416"/>
            <a:ext cx="62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DB</a:t>
            </a:r>
            <a:endParaRPr kumimoji="0" lang="bg-BG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68" y="3851016"/>
            <a:ext cx="1371600" cy="1219200"/>
          </a:xfrm>
          <a:prstGeom prst="rect">
            <a:avLst/>
          </a:prstGeom>
          <a:noFill/>
        </p:spPr>
      </p:pic>
      <p:grpSp>
        <p:nvGrpSpPr>
          <p:cNvPr id="20" name="Group 19"/>
          <p:cNvGrpSpPr/>
          <p:nvPr/>
        </p:nvGrpSpPr>
        <p:grpSpPr>
          <a:xfrm>
            <a:off x="1185500" y="3546216"/>
            <a:ext cx="1752600" cy="1771650"/>
            <a:chOff x="1066800" y="3581400"/>
            <a:chExt cx="1619250" cy="1619250"/>
          </a:xfrm>
        </p:grpSpPr>
        <p:pic>
          <p:nvPicPr>
            <p:cNvPr id="21" name="Picture 6" descr="http://symphony.lotus.com/software/lotus/symphony/gallery.nsf/atom_clipArt/D06A76F82AC365B18525759600325093/$File/Icon-Computer02-Black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1619250" cy="161925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 rot="21433289">
              <a:off x="1420057" y="403860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ADO.NET</a:t>
              </a:r>
              <a:endParaRPr lang="en-US" sz="1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3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34" y="4309985"/>
            <a:ext cx="600075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19800" cy="914400"/>
          </a:xfrm>
        </p:spPr>
        <p:txBody>
          <a:bodyPr/>
          <a:lstStyle/>
          <a:p>
            <a:r>
              <a:rPr lang="en-US" dirty="0" smtClean="0"/>
              <a:t>Disconnected</a:t>
            </a:r>
            <a:r>
              <a:rPr lang="bg-BG" dirty="0" smtClean="0"/>
              <a:t> </a:t>
            </a:r>
            <a:r>
              <a:rPr lang="en-US" dirty="0" smtClean="0"/>
              <a:t>Model:</a:t>
            </a:r>
            <a:r>
              <a:rPr lang="bg-BG" dirty="0" smtClean="0"/>
              <a:t> </a:t>
            </a:r>
            <a:r>
              <a:rPr lang="en-US" dirty="0" smtClean="0"/>
              <a:t>Benefits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Benefits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client connects to DB from time to time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Works with the local copy the rest of the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Other clients can connect during that time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superior scalability</a:t>
            </a:r>
            <a:endParaRPr lang="bg-BG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Drawbacks</a:t>
            </a:r>
            <a:r>
              <a:rPr lang="bg-BG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data you work with is not always the latest data in the database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Additional efforts to resolve the conflicts caused by different versions of the data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Object-Relational Mapping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access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(Entity Framework)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Maps database tables to classes and objects</a:t>
            </a:r>
          </a:p>
          <a:p>
            <a:pPr lvl="1"/>
            <a:r>
              <a:rPr lang="en-US" dirty="0" smtClean="0"/>
              <a:t>Objects can be automatically persisted in the database</a:t>
            </a:r>
          </a:p>
          <a:p>
            <a:pPr lvl="1"/>
            <a:r>
              <a:rPr lang="en-US" dirty="0" smtClean="0"/>
              <a:t>Can operate in both connected and disconnected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21114" y="4953000"/>
            <a:ext cx="2351086" cy="1295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000" rIns="3600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Framework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54724" y="4960938"/>
            <a:ext cx="2159000" cy="1287462"/>
          </a:xfrm>
          <a:prstGeom prst="roundRect">
            <a:avLst>
              <a:gd name="adj" fmla="val 385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Language</a:t>
            </a:r>
            <a:endParaRPr lang="en-US" sz="2400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29281" y="5610854"/>
            <a:ext cx="6858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291114" y="5617534"/>
            <a:ext cx="6873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53000"/>
            <a:ext cx="1676400" cy="1295400"/>
          </a:xfrm>
          <a:prstGeom prst="rect">
            <a:avLst/>
          </a:prstGeom>
          <a:noFill/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4701" y="6280868"/>
            <a:ext cx="144783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9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6934</TotalTime>
  <Words>3253</Words>
  <Application>Microsoft Office PowerPoint</Application>
  <PresentationFormat>On-screen Show (4:3)</PresentationFormat>
  <Paragraphs>680</Paragraphs>
  <Slides>70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Visio</vt:lpstr>
      <vt:lpstr>Data Access with ADO.NET</vt:lpstr>
      <vt:lpstr>Table of Contents</vt:lpstr>
      <vt:lpstr>Table of Contents (2)</vt:lpstr>
      <vt:lpstr>Data Access Models</vt:lpstr>
      <vt:lpstr>Connected Model</vt:lpstr>
      <vt:lpstr>Connected Model: Benefits and Drawbacks</vt:lpstr>
      <vt:lpstr>Disconnected Model</vt:lpstr>
      <vt:lpstr>Disconnected Model: Benefits and Drawbacks</vt:lpstr>
      <vt:lpstr>ORM Model</vt:lpstr>
      <vt:lpstr>ORM Model – Benefits and Problems</vt:lpstr>
      <vt:lpstr>ADO.NET Architecture</vt:lpstr>
      <vt:lpstr>What Is ADO.NET?</vt:lpstr>
      <vt:lpstr>Namespaces In ADO.NET</vt:lpstr>
      <vt:lpstr>Components of ADO.NET</vt:lpstr>
      <vt:lpstr>Data Providers In ADO.NET</vt:lpstr>
      <vt:lpstr>Data Providers in ADO.NET (2)</vt:lpstr>
      <vt:lpstr>Data Provider Classes</vt:lpstr>
      <vt:lpstr>Primary Provider Classes and Interfaces in ADO.NET</vt:lpstr>
      <vt:lpstr>ADO.NET: Connected Model</vt:lpstr>
      <vt:lpstr>ADO.NET: Disconnected Model</vt:lpstr>
      <vt:lpstr>ADO.NET: LINQ-to-SQL</vt:lpstr>
      <vt:lpstr>ADO.NET: Entity Framework</vt:lpstr>
      <vt:lpstr>SQL Client Data Provider</vt:lpstr>
      <vt:lpstr>SqlClient Data Provider</vt:lpstr>
      <vt:lpstr>The SqlConnection Class</vt:lpstr>
      <vt:lpstr>DB Connection String</vt:lpstr>
      <vt:lpstr>DB Connection String (2)</vt:lpstr>
      <vt:lpstr>Connection Pooling</vt:lpstr>
      <vt:lpstr>Working with SqlConnection</vt:lpstr>
      <vt:lpstr>SqlConnection – Example</vt:lpstr>
      <vt:lpstr>ADO.NET Classes for the Connected Model</vt:lpstr>
      <vt:lpstr>SqlClient and ADO.NET Connected Model</vt:lpstr>
      <vt:lpstr>The SqlCommand Class</vt:lpstr>
      <vt:lpstr>The SqlCommand Class (2)</vt:lpstr>
      <vt:lpstr>The SqlCommand Class (3)</vt:lpstr>
      <vt:lpstr>The SqlDataReader Class</vt:lpstr>
      <vt:lpstr>SqlCommand – Example</vt:lpstr>
      <vt:lpstr>SqlDataReader – Example</vt:lpstr>
      <vt:lpstr>Using SqlCommand and SqlDataReader</vt:lpstr>
      <vt:lpstr>SQL Injection</vt:lpstr>
      <vt:lpstr>What is SQL Injection?</vt:lpstr>
      <vt:lpstr>How Does SQL Injection Work?</vt:lpstr>
      <vt:lpstr>SQL Injection</vt:lpstr>
      <vt:lpstr>Preventing SQL Injection</vt:lpstr>
      <vt:lpstr>The SqlParameter Class</vt:lpstr>
      <vt:lpstr>Parameterized Commands – Example</vt:lpstr>
      <vt:lpstr>Primary Key Retrieval</vt:lpstr>
      <vt:lpstr>Parameterized Queries</vt:lpstr>
      <vt:lpstr>Connecting to Non-Microsoft Databases</vt:lpstr>
      <vt:lpstr>Connecting to Non-Microsoft Databases</vt:lpstr>
      <vt:lpstr>ADO.NET Data Interfaces</vt:lpstr>
      <vt:lpstr>ADO.NET Base Classes</vt:lpstr>
      <vt:lpstr>OLE DB Data Provider</vt:lpstr>
      <vt:lpstr>Connecting To OLE DB – Example</vt:lpstr>
      <vt:lpstr>Connecting to MS Access Database</vt:lpstr>
      <vt:lpstr>Connecting to MySQL</vt:lpstr>
      <vt:lpstr>Connecting to MySQL from C#</vt:lpstr>
      <vt:lpstr>Connecting to MySQL</vt:lpstr>
      <vt:lpstr>Working with Dates and Images</vt:lpstr>
      <vt:lpstr>Working with Dates: Best Practices</vt:lpstr>
      <vt:lpstr>Working with Dates: Best Practices (2)</vt:lpstr>
      <vt:lpstr>Working with Dates – Example</vt:lpstr>
      <vt:lpstr>Working With Dates</vt:lpstr>
      <vt:lpstr>Storing Images in the DB</vt:lpstr>
      <vt:lpstr>Images in the Database</vt:lpstr>
      <vt:lpstr>Data Access with ADO.NET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Evlogi Hristov</cp:lastModifiedBy>
  <cp:revision>377</cp:revision>
  <dcterms:created xsi:type="dcterms:W3CDTF">2007-12-08T16:03:35Z</dcterms:created>
  <dcterms:modified xsi:type="dcterms:W3CDTF">2014-08-26T07:16:34Z</dcterms:modified>
  <cp:category>software engineering</cp:category>
</cp:coreProperties>
</file>