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40" r:id="rId9"/>
    <p:sldId id="341" r:id="rId10"/>
    <p:sldId id="381" r:id="rId11"/>
    <p:sldId id="363" r:id="rId12"/>
    <p:sldId id="364" r:id="rId13"/>
    <p:sldId id="366" r:id="rId14"/>
    <p:sldId id="367" r:id="rId15"/>
    <p:sldId id="378" r:id="rId16"/>
    <p:sldId id="379" r:id="rId17"/>
    <p:sldId id="380" r:id="rId18"/>
    <p:sldId id="345" r:id="rId19"/>
    <p:sldId id="376" r:id="rId20"/>
    <p:sldId id="377" r:id="rId21"/>
    <p:sldId id="370" r:id="rId22"/>
    <p:sldId id="371" r:id="rId23"/>
    <p:sldId id="372" r:id="rId24"/>
    <p:sldId id="373" r:id="rId25"/>
    <p:sldId id="374" r:id="rId26"/>
    <p:sldId id="347" r:id="rId27"/>
    <p:sldId id="348" r:id="rId28"/>
    <p:sldId id="354" r:id="rId29"/>
    <p:sldId id="33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7C8"/>
    <a:srgbClr val="9BCC00"/>
    <a:srgbClr val="9ED000"/>
    <a:srgbClr val="F4FCD8"/>
    <a:srgbClr val="E8FF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pborukova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rusevs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csharp-programming-part-2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97" TargetMode="Externa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gif"/><Relationship Id="rId4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6.png"/><Relationship Id="rId4" Type="http://schemas.openxmlformats.org/officeDocument/2006/relationships/image" Target="../media/image5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bgcoder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academy.telerik.com/student-courses/programming/" TargetMode="External"/><Relationship Id="rId7" Type="http://schemas.openxmlformats.org/officeDocument/2006/relationships/hyperlink" Target="http://academy.telerik.com/academy/success-stories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ademy.telerik.com/academy/majo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academy.telerik.com/student-courses/web-design-and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C# Part II –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 and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3" name="Picture 2" descr="http://www.thechangeblog.com/wp-content/uploads/2009/02/fundamentals-of-success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0684" y="4588708"/>
            <a:ext cx="2957526" cy="1812092"/>
          </a:xfrm>
          <a:prstGeom prst="roundRect">
            <a:avLst>
              <a:gd name="adj" fmla="val 724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Saturday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and Multidimensional arrays (13.07)</a:t>
            </a:r>
          </a:p>
          <a:p>
            <a:r>
              <a:rPr lang="en-US" dirty="0" smtClean="0"/>
              <a:t>Methods and Numeral systems (20.07)</a:t>
            </a:r>
          </a:p>
          <a:p>
            <a:r>
              <a:rPr lang="en-US" dirty="0" smtClean="0"/>
              <a:t>Creating a game (27.07)</a:t>
            </a:r>
          </a:p>
          <a:p>
            <a:r>
              <a:rPr lang="en-US" dirty="0" smtClean="0"/>
              <a:t>Using classes and objects (03.08)</a:t>
            </a:r>
          </a:p>
          <a:p>
            <a:r>
              <a:rPr lang="en-US" dirty="0" smtClean="0"/>
              <a:t>Exception handling and Text files (10.08)</a:t>
            </a:r>
          </a:p>
          <a:p>
            <a:r>
              <a:rPr lang="en-US" dirty="0" smtClean="0"/>
              <a:t>String and text processing (17.08)</a:t>
            </a:r>
          </a:p>
          <a:p>
            <a:r>
              <a:rPr lang="en-US" dirty="0" smtClean="0"/>
              <a:t>Exam preparation (until exam 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3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rgbClr val="FFFFFF">
                <a:alpha val="30000"/>
              </a:srgb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Assistant </a:t>
            </a:r>
            <a:br>
              <a:rPr lang="en-US" dirty="0" smtClean="0"/>
            </a:br>
            <a:r>
              <a:rPr lang="en-US" dirty="0" smtClean="0"/>
              <a:t>@ Telerik Corp.</a:t>
            </a:r>
          </a:p>
          <a:p>
            <a:pPr lvl="1"/>
            <a:r>
              <a:rPr lang="en-US" dirty="0" smtClean="0"/>
              <a:t>Student at Telerik Academy</a:t>
            </a:r>
            <a:br>
              <a:rPr lang="en-US" dirty="0" smtClean="0"/>
            </a:br>
            <a:r>
              <a:rPr lang="en-US" dirty="0" smtClean="0"/>
              <a:t>Season 2012/2013 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16856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Penka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Borukova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Currently student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be part of the team that started Game-Craft company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Programmer enthusiast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Email: </a:t>
            </a:r>
            <a:r>
              <a:rPr lang="en-US" noProof="1"/>
              <a:t>p.borukova [at] gmail.com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Blog: </a:t>
            </a:r>
            <a:r>
              <a:rPr lang="en-US" dirty="0">
                <a:hlinkClick r:id="rId2"/>
              </a:rPr>
              <a:t>http://pborukova.wordpress.com/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19915"/>
            <a:ext cx="1815457" cy="233288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52817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Subo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Rusev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Student in Sofia University</a:t>
            </a:r>
          </a:p>
          <a:p>
            <a:pPr lvl="2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Student from the fourth</a:t>
            </a:r>
            <a:br>
              <a:rPr lang="en-US" dirty="0" smtClean="0"/>
            </a:br>
            <a:r>
              <a:rPr lang="en-US" dirty="0" smtClean="0"/>
              <a:t>season from Telerik Academy</a:t>
            </a:r>
          </a:p>
          <a:p>
            <a:pPr lvl="1"/>
            <a:r>
              <a:rPr lang="en-US" dirty="0" smtClean="0"/>
              <a:t>Plays guitar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rusev_s</a:t>
            </a:r>
            <a:r>
              <a:rPr lang="en-US" dirty="0" smtClean="0"/>
              <a:t> [at] yahoo.com</a:t>
            </a:r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2"/>
              </a:rPr>
              <a:t>http://rusevs.wordpress.com/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90600"/>
            <a:ext cx="2895600" cy="217170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00668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Part II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19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C# Part II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C# Part 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905002"/>
            <a:ext cx="2347402" cy="3505198"/>
          </a:xfrm>
          <a:prstGeom prst="round2SameRect">
            <a:avLst>
              <a:gd name="adj1" fmla="val 7856"/>
              <a:gd name="adj2" fmla="val 55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705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C# Part II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7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…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15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 (with exceptions)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C# </a:t>
            </a:r>
            <a:r>
              <a:rPr lang="en-US" dirty="0" smtClean="0"/>
              <a:t>Part II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80340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forums.academy.telerik.com/csharp-fundamentals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programming/csharp-programming-part-2/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telerikacademy.com/Courses/Courses/Details/97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2005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Champions of the First Part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C# Part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noProof="1" smtClean="0"/>
              <a:t># 1 – </a:t>
            </a:r>
            <a:r>
              <a:rPr lang="en-US" noProof="1" smtClean="0">
                <a:effectLst/>
              </a:rPr>
              <a:t>Martin Nikolov</a:t>
            </a:r>
            <a:endParaRPr lang="en-US" noProof="1" smtClean="0"/>
          </a:p>
          <a:p>
            <a:r>
              <a:rPr lang="en-US" noProof="1" smtClean="0"/>
              <a:t># 2 – </a:t>
            </a:r>
            <a:r>
              <a:rPr lang="en-US" dirty="0" err="1" smtClean="0">
                <a:effectLst/>
              </a:rPr>
              <a:t>Jivko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Pavlovski</a:t>
            </a:r>
            <a:endParaRPr lang="en-US" noProof="1" smtClean="0"/>
          </a:p>
          <a:p>
            <a:r>
              <a:rPr lang="en-US" noProof="1" smtClean="0"/>
              <a:t># 3 – </a:t>
            </a:r>
            <a:r>
              <a:rPr lang="en-US" dirty="0" smtClean="0">
                <a:effectLst/>
              </a:rPr>
              <a:t>Stefan </a:t>
            </a:r>
            <a:r>
              <a:rPr lang="en-US" dirty="0" err="1" smtClean="0">
                <a:effectLst/>
              </a:rPr>
              <a:t>Mirevski</a:t>
            </a:r>
            <a:endParaRPr lang="en-US" dirty="0" smtClean="0">
              <a:effectLst/>
            </a:endParaRPr>
          </a:p>
          <a:p>
            <a:r>
              <a:rPr lang="en-US" noProof="1"/>
              <a:t># 4 –</a:t>
            </a:r>
            <a:r>
              <a:rPr lang="en-US" noProof="1" smtClean="0"/>
              <a:t> </a:t>
            </a:r>
            <a:r>
              <a:rPr lang="en-US" dirty="0" smtClean="0">
                <a:effectLst/>
              </a:rPr>
              <a:t>Desislava </a:t>
            </a:r>
            <a:r>
              <a:rPr lang="en-US" dirty="0" err="1" smtClean="0">
                <a:effectLst/>
              </a:rPr>
              <a:t>Panayotova</a:t>
            </a:r>
            <a:endParaRPr lang="en-US" dirty="0" smtClean="0">
              <a:effectLst/>
            </a:endParaRPr>
          </a:p>
          <a:p>
            <a:r>
              <a:rPr lang="en-US" noProof="1"/>
              <a:t># </a:t>
            </a:r>
            <a:r>
              <a:rPr lang="en-US" noProof="1" smtClean="0"/>
              <a:t>5 – </a:t>
            </a:r>
            <a:r>
              <a:rPr lang="en-US" dirty="0" smtClean="0">
                <a:effectLst/>
              </a:rPr>
              <a:t>Stefan </a:t>
            </a:r>
            <a:r>
              <a:rPr lang="en-US" dirty="0" err="1" smtClean="0">
                <a:effectLst/>
              </a:rPr>
              <a:t>Varbanov</a:t>
            </a:r>
            <a:endParaRPr lang="en-US" noProof="1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3623982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bdulkerimdulger.com/sites/default/files/c-sharp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538382"/>
            <a:ext cx="1866900" cy="1866900"/>
          </a:xfrm>
          <a:prstGeom prst="roundRect">
            <a:avLst>
              <a:gd name="adj" fmla="val 6489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264919"/>
            <a:ext cx="2286000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C# Fundamentals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/>
              <a:t>II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5602" name="Picture 2" descr="http://www.itchmo.com/wp-content/uploads/2007/09/118998277928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592" y="1066800"/>
            <a:ext cx="2255921" cy="1524000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Fundamentals – Part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0" y="3124200"/>
            <a:ext cx="4064000" cy="30480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C# Part II</a:t>
            </a:r>
          </a:p>
          <a:p>
            <a:pPr lvl="1"/>
            <a:r>
              <a:rPr lang="en-US" dirty="0" smtClean="0"/>
              <a:t>Continuation of C# – Part I</a:t>
            </a:r>
          </a:p>
          <a:p>
            <a:pPr lvl="1"/>
            <a:r>
              <a:rPr lang="en-US" dirty="0" smtClean="0"/>
              <a:t>Fundamentals of programming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one time a week</a:t>
            </a:r>
          </a:p>
          <a:p>
            <a:pPr lvl="1"/>
            <a:r>
              <a:rPr lang="en-US" dirty="0" smtClean="0"/>
              <a:t>Practical exam after two months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>
                <a:hlinkClick r:id="rId2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The C# Programming Track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hlinkClick r:id="rId4"/>
              </a:rPr>
              <a:t>The Web Development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194" name="Picture 2" descr="http://academy.telerik.com/images/default-album/telerik-software-academy---curriculum.png?sfvrsn=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74372"/>
            <a:ext cx="2253592" cy="3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981200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2300" y="4648200"/>
            <a:ext cx="2819400" cy="1905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# Part II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81083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C# Part </a:t>
            </a:r>
            <a:r>
              <a:rPr lang="en-US" dirty="0" smtClean="0"/>
              <a:t>II?</a:t>
            </a:r>
            <a:endParaRPr lang="en-US" dirty="0"/>
          </a:p>
        </p:txBody>
      </p:sp>
      <p:pic>
        <p:nvPicPr>
          <p:cNvPr id="5122" name="Picture 2" descr="http://www.siegelgale.com/wp-content/uploads/2010/08/07_TheNewSchool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833" y="3231204"/>
            <a:ext cx="5216106" cy="2940996"/>
          </a:xfrm>
          <a:prstGeom prst="roundRect">
            <a:avLst>
              <a:gd name="adj" fmla="val 470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C# II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Working with arrays</a:t>
            </a:r>
          </a:p>
          <a:p>
            <a:pPr lvl="1"/>
            <a:r>
              <a:rPr lang="en-US" dirty="0" smtClean="0"/>
              <a:t>Algorithms on sequences</a:t>
            </a:r>
          </a:p>
          <a:p>
            <a:r>
              <a:rPr lang="en-US" dirty="0" smtClean="0"/>
              <a:t>Multidimensional Arrays</a:t>
            </a:r>
          </a:p>
          <a:p>
            <a:pPr lvl="1"/>
            <a:r>
              <a:rPr lang="en-US" dirty="0" smtClean="0"/>
              <a:t>Matrices, cubes etc.</a:t>
            </a:r>
          </a:p>
          <a:p>
            <a:pPr lvl="1"/>
            <a:r>
              <a:rPr lang="en-US" dirty="0" smtClean="0"/>
              <a:t>Algorithms on matrices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smtClean="0"/>
              <a:t>Creating and calling methods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type, arguments, </a:t>
            </a:r>
            <a:r>
              <a:rPr lang="en-US" dirty="0" smtClean="0"/>
              <a:t>overloading</a:t>
            </a:r>
            <a:endParaRPr lang="en-US" dirty="0"/>
          </a:p>
        </p:txBody>
      </p:sp>
      <p:pic>
        <p:nvPicPr>
          <p:cNvPr id="6146" name="Picture 2" descr="http://upload.wikimedia.org/wikipedia/commons/a/a7/Halbach_arra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77949">
            <a:off x="5587340" y="718982"/>
            <a:ext cx="3200400" cy="256032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, back, green, left, next, retur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500" y="48967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google.bg/url?source=imglanding&amp;ct=img&amp;q=http://www.simple-talk.com/iwritefor/articlefiles/600-second.jpg&amp;sa=X&amp;ei=xgnrUPr-EIOxhAeH3oDoBA&amp;ved=0CAoQ8wc&amp;usg=AFQjCNGKPnQoi3TOr5qiXyi5gLd-75Pvtw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2537" y="3389168"/>
            <a:ext cx="2447925" cy="11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Numeral Systems</a:t>
            </a:r>
          </a:p>
          <a:p>
            <a:pPr lvl="1"/>
            <a:r>
              <a:rPr lang="en-US" dirty="0" smtClean="0"/>
              <a:t>Binary, decimal, hexadecimal</a:t>
            </a:r>
          </a:p>
          <a:p>
            <a:pPr lvl="1"/>
            <a:r>
              <a:rPr lang="en-US" dirty="0" smtClean="0"/>
              <a:t>Representation of numbers</a:t>
            </a:r>
          </a:p>
          <a:p>
            <a:r>
              <a:rPr lang="en-US" dirty="0" smtClean="0"/>
              <a:t>Creating and Using Objects</a:t>
            </a:r>
          </a:p>
          <a:p>
            <a:pPr lvl="1"/>
            <a:r>
              <a:rPr lang="en-US" dirty="0" smtClean="0"/>
              <a:t>What is object?</a:t>
            </a:r>
          </a:p>
          <a:p>
            <a:pPr lvl="1"/>
            <a:r>
              <a:rPr lang="en-US" dirty="0" smtClean="0"/>
              <a:t>Using .NET standard classes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What are exception?</a:t>
            </a:r>
          </a:p>
          <a:p>
            <a:pPr lvl="1"/>
            <a:r>
              <a:rPr lang="en-US" dirty="0" smtClean="0"/>
              <a:t>Catching and throwing exceptions</a:t>
            </a:r>
          </a:p>
        </p:txBody>
      </p:sp>
      <p:pic>
        <p:nvPicPr>
          <p:cNvPr id="3074" name="Picture 2" descr="error, hand writte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lass, modul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461" y="3048000"/>
            <a:ext cx="1386939" cy="13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reamstime.com/pixel-numbers-icons-thumb1934505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501239" cy="1501239"/>
          </a:xfrm>
          <a:prstGeom prst="roundRect">
            <a:avLst>
              <a:gd name="adj" fmla="val 321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F29EDEF-45EC-4325-A7F0-D3B3CABCC2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II 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Strings and Text Processing</a:t>
            </a:r>
          </a:p>
          <a:p>
            <a:pPr lvl="1"/>
            <a:r>
              <a:rPr lang="en-US" dirty="0" smtClean="0"/>
              <a:t>Working with strings</a:t>
            </a:r>
            <a:endParaRPr lang="en-US" dirty="0"/>
          </a:p>
          <a:p>
            <a:pPr lvl="1"/>
            <a:r>
              <a:rPr lang="en-US" dirty="0" smtClean="0"/>
              <a:t>Building strings</a:t>
            </a:r>
            <a:endParaRPr lang="en-US" noProof="1"/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Reading and writing text files</a:t>
            </a:r>
          </a:p>
          <a:p>
            <a:r>
              <a:rPr lang="en-US" dirty="0" smtClean="0"/>
              <a:t>Practical Exam Preparation</a:t>
            </a:r>
          </a:p>
          <a:p>
            <a:pPr lvl="1"/>
            <a:r>
              <a:rPr lang="en-US" dirty="0" smtClean="0"/>
              <a:t>Solving the last year's problems</a:t>
            </a:r>
          </a:p>
          <a:p>
            <a:r>
              <a:rPr lang="en-US" dirty="0" smtClean="0"/>
              <a:t>Practical Exam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 hours</a:t>
            </a:r>
          </a:p>
          <a:p>
            <a:pPr lvl="1"/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2614" y="4572000"/>
            <a:ext cx="1867986" cy="175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ile, filing, folder, full, 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2036" y="28669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eephighlands.files.wordpress.com/2012/11/istockhanddnaslider_0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12972" y="1310146"/>
            <a:ext cx="2730926" cy="1052054"/>
          </a:xfrm>
          <a:prstGeom prst="roundRect">
            <a:avLst>
              <a:gd name="adj" fmla="val 650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7DAEFBC-EA88-424D-ACA5-3D2328D88A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1428</TotalTime>
  <Words>787</Words>
  <Application>Microsoft Office PowerPoint</Application>
  <PresentationFormat>On-screen Show (4:3)</PresentationFormat>
  <Paragraphs>229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C# Part II – Course Intro</vt:lpstr>
      <vt:lpstr>Table of Contents</vt:lpstr>
      <vt:lpstr>C# Fundamentals – Part II</vt:lpstr>
      <vt:lpstr>What's Coming Next?</vt:lpstr>
      <vt:lpstr>C# Programming Track</vt:lpstr>
      <vt:lpstr>C# Part II – Program</vt:lpstr>
      <vt:lpstr>The C# II Course Program</vt:lpstr>
      <vt:lpstr>The C# II Course Program (2)</vt:lpstr>
      <vt:lpstr>The C# II Course Program (3)</vt:lpstr>
      <vt:lpstr>Saturday Workshops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Evaluation </vt:lpstr>
      <vt:lpstr>C# Part II – Evaluation</vt:lpstr>
      <vt:lpstr>Homework Peer Reviews</vt:lpstr>
      <vt:lpstr>Resources</vt:lpstr>
      <vt:lpstr>The C# Textbook</vt:lpstr>
      <vt:lpstr>Course Web Site &amp; Forums</vt:lpstr>
      <vt:lpstr>Telerik Integrated Learning System (TILS)</vt:lpstr>
      <vt:lpstr>Required Software</vt:lpstr>
      <vt:lpstr>Champions of the First Part</vt:lpstr>
      <vt:lpstr>Champions: C# Part I</vt:lpstr>
      <vt:lpstr>C# Fundamentals – Part II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II - Course Intro</dc:title>
  <dc:subject>Telerik Software Academy</dc:subject>
  <dc:creator>Svetlin Nakov</dc:creator>
  <cp:keywords>C#, course, telerik software academy, free courses for developers</cp:keywords>
  <cp:lastModifiedBy>Nikolay Kostov</cp:lastModifiedBy>
  <cp:revision>371</cp:revision>
  <dcterms:created xsi:type="dcterms:W3CDTF">2007-12-08T16:03:35Z</dcterms:created>
  <dcterms:modified xsi:type="dcterms:W3CDTF">2013-09-18T08:57:52Z</dcterms:modified>
  <cp:category>software engineering</cp:category>
</cp:coreProperties>
</file>