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5" r:id="rId38"/>
    <p:sldId id="371" r:id="rId39"/>
    <p:sldId id="372" r:id="rId40"/>
    <p:sldId id="373" r:id="rId41"/>
    <p:sldId id="374" r:id="rId42"/>
    <p:sldId id="333" r:id="rId43"/>
  </p:sldIdLst>
  <p:sldSz cx="9144000" cy="6858000" type="screen4x3"/>
  <p:notesSz cx="6881813" cy="92964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F6721-F6F0-4516-8F3A-93E0A87DF04F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36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AC457-AB8A-4236-9F72-636B9379B2A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3151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22F0D9-E0AA-4BED-BA55-BBC6F7D11F06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7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10" Type="http://schemas.microsoft.com/office/2007/relationships/hdphoto" Target="../media/hdphoto2.wdp"/><Relationship Id="rId4" Type="http://schemas.openxmlformats.org/officeDocument/2006/relationships/hyperlink" Target="http://academy.telerik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th-first_sear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readth-first_search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Processing Matrices and Multidimensional Tables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32435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smtClean="0"/>
              <a:t>Platform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2 x 2 platform in a matrix with a maximal sum of its elements</a:t>
            </a:r>
            <a:endParaRPr lang="bg-BG" sz="3000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4, 6, 7, 9, 1, 0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matrix[row, col] + matrix[row, col+1]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1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819400" y="10422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6886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What are Jagged Arrays and How to Use Them?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Jagged arrays are like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array of arrays</a:t>
            </a:r>
          </a:p>
          <a:p>
            <a:pPr lvl="1"/>
            <a:r>
              <a:rPr lang="en-US" dirty="0" smtClean="0"/>
              <a:t>Each of the arrays has</a:t>
            </a:r>
            <a:br>
              <a:rPr lang="en-US" dirty="0" smtClean="0"/>
            </a:br>
            <a:r>
              <a:rPr lang="en-US" dirty="0" smtClean="0"/>
              <a:t>different length</a:t>
            </a:r>
          </a:p>
          <a:p>
            <a:r>
              <a:rPr lang="en-US" dirty="0" smtClean="0"/>
              <a:t>How to create jagged array?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09600" y="50773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int[2];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828800"/>
          </a:xfrm>
        </p:spPr>
        <p:txBody>
          <a:bodyPr/>
          <a:lstStyle/>
          <a:p>
            <a:r>
              <a:rPr lang="en-US" dirty="0" smtClean="0"/>
              <a:t>When creating jagged arrays</a:t>
            </a:r>
          </a:p>
          <a:p>
            <a:pPr lvl="1"/>
            <a:r>
              <a:rPr lang="en-US" dirty="0" smtClean="0"/>
              <a:t>Initially the array is created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Need to initialize each of them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jagged=new int[n][];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jagged[i] = new int[i];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38200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2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Check a set of numbers and group them by their remainder when dividing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</a:t>
            </a:r>
            <a:r>
              <a:rPr lang="en-US" dirty="0"/>
              <a:t>: 0</a:t>
            </a:r>
            <a:r>
              <a:rPr lang="en-US" dirty="0" smtClean="0"/>
              <a:t>, 1, 4, 113, 55, 3, 1, 2, 66, 557, 124, 2</a:t>
            </a:r>
          </a:p>
          <a:p>
            <a:r>
              <a:rPr lang="en-US" dirty="0" smtClean="0"/>
              <a:t>First we need to count the numbers</a:t>
            </a:r>
          </a:p>
          <a:p>
            <a:pPr lvl="1"/>
            <a:r>
              <a:rPr lang="en-US" dirty="0" smtClean="0"/>
              <a:t>Done with a iteration</a:t>
            </a:r>
          </a:p>
          <a:p>
            <a:r>
              <a:rPr lang="en-US" dirty="0" smtClean="0"/>
              <a:t>Make jagged array with</a:t>
            </a:r>
            <a:br>
              <a:rPr lang="en-US" dirty="0" smtClean="0"/>
            </a:br>
            <a:r>
              <a:rPr lang="en-US" dirty="0" smtClean="0"/>
              <a:t>appropriate sizes</a:t>
            </a:r>
          </a:p>
          <a:p>
            <a:r>
              <a:rPr lang="en-US" dirty="0" smtClean="0"/>
              <a:t>Each number is added</a:t>
            </a:r>
            <a:br>
              <a:rPr lang="en-US" dirty="0" smtClean="0"/>
            </a:br>
            <a:r>
              <a:rPr lang="en-US" dirty="0" smtClean="0"/>
              <a:t>into its jagged array</a:t>
            </a:r>
          </a:p>
          <a:p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72" y="37973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06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37821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0,1,4,113,55,3,1,2,66,557,124,2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sizes[remainder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numbersByRemainder = new int[3][]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int[sizes[0]], new int[sizes[1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int[sizes[2]]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offsets[remainder];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 =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37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4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8"/>
            <a:ext cx="7924800" cy="685800"/>
          </a:xfrm>
        </p:spPr>
        <p:txBody>
          <a:bodyPr/>
          <a:lstStyle/>
          <a:p>
            <a:r>
              <a:rPr lang="en-US" dirty="0" smtClean="0"/>
              <a:t>Remainders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8" y="3124198"/>
            <a:ext cx="5123532" cy="2819402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449630" lon="146320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Matrices </a:t>
            </a:r>
            <a:r>
              <a:rPr lang="en-US" dirty="0"/>
              <a:t>and </a:t>
            </a:r>
            <a:r>
              <a:rPr lang="en-US" dirty="0" smtClean="0"/>
              <a:t>Multidimensional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Jagged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Class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Sorting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Binary Search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3797147"/>
            <a:ext cx="2419350" cy="24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reports, tab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64" y="1981200"/>
            <a:ext cx="1427436" cy="14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19401"/>
            <a:ext cx="4572000" cy="685800"/>
          </a:xfrm>
        </p:spPr>
        <p:txBody>
          <a:bodyPr/>
          <a:lstStyle/>
          <a:p>
            <a:r>
              <a:rPr lang="en-US" dirty="0" smtClean="0"/>
              <a:t>Array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21880"/>
            <a:ext cx="4572000" cy="569120"/>
          </a:xfrm>
        </p:spPr>
        <p:txBody>
          <a:bodyPr/>
          <a:lstStyle/>
          <a:p>
            <a:r>
              <a:rPr lang="en-US" dirty="0" smtClean="0"/>
              <a:t>What Can We Use?</a:t>
            </a:r>
            <a:endParaRPr lang="en-US" dirty="0"/>
          </a:p>
        </p:txBody>
      </p:sp>
      <p:pic>
        <p:nvPicPr>
          <p:cNvPr id="3074" name="Picture 2" descr="http://www.performing-musician.com/pm/feb09/images/TechNotes_03_WideLine_arra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812162" cy="5029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Parent of all arrays</a:t>
            </a:r>
          </a:p>
          <a:p>
            <a:pPr lvl="1"/>
            <a:r>
              <a:rPr lang="en-US" dirty="0" smtClean="0"/>
              <a:t>All arrays inherit from it</a:t>
            </a:r>
          </a:p>
          <a:p>
            <a:pPr lvl="1"/>
            <a:r>
              <a:rPr lang="en-US" dirty="0" smtClean="0"/>
              <a:t>All arrays have the same:</a:t>
            </a:r>
          </a:p>
          <a:p>
            <a:pPr lvl="2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Basic properties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 property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2" descr="http://www.siwc.in/glassesrow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1371600"/>
            <a:ext cx="2230678" cy="4789396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419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Important methods and 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Rank</a:t>
            </a:r>
            <a:r>
              <a:rPr lang="bg-BG" dirty="0" smtClean="0"/>
              <a:t> – </a:t>
            </a:r>
            <a:r>
              <a:rPr lang="en-US" dirty="0" smtClean="0"/>
              <a:t>number of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bg-BG" dirty="0" smtClean="0"/>
              <a:t> – </a:t>
            </a:r>
            <a:r>
              <a:rPr lang="en-US" dirty="0" smtClean="0"/>
              <a:t>number of all elements through all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GetLength(index)</a:t>
            </a:r>
            <a:r>
              <a:rPr lang="bg-BG" dirty="0" smtClean="0"/>
              <a:t> – </a:t>
            </a:r>
            <a:r>
              <a:rPr lang="en-US" dirty="0" smtClean="0"/>
              <a:t>returns the number of elements in the specified dimension</a:t>
            </a:r>
          </a:p>
          <a:p>
            <a:pPr lvl="2"/>
            <a:r>
              <a:rPr lang="en-US" dirty="0" smtClean="0"/>
              <a:t>Dimensions are numbered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38800"/>
          </a:xfrm>
        </p:spPr>
        <p:txBody>
          <a:bodyPr/>
          <a:lstStyle/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bg-BG" sz="3100" dirty="0" smtClean="0"/>
              <a:t> – </a:t>
            </a:r>
            <a:r>
              <a:rPr lang="en-US" sz="3100" dirty="0" smtClean="0"/>
              <a:t>returns</a:t>
            </a:r>
            <a:r>
              <a:rPr lang="bg-BG" sz="3100" dirty="0" smtClean="0"/>
              <a:t> </a:t>
            </a:r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bg-BG" sz="3100" dirty="0" smtClean="0"/>
              <a:t> </a:t>
            </a:r>
            <a:r>
              <a:rPr lang="en-US" sz="3100" dirty="0" smtClean="0"/>
              <a:t>for the array elements</a:t>
            </a:r>
            <a:r>
              <a:rPr lang="bg-BG" sz="3100" dirty="0" smtClean="0"/>
              <a:t> 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 </a:t>
            </a:r>
            <a:r>
              <a:rPr lang="en-US" sz="3100" dirty="0" smtClean="0"/>
              <a:t>searches for a given element into a sorted array </a:t>
            </a:r>
            <a:r>
              <a:rPr lang="bg-BG" sz="3100" dirty="0" smtClean="0"/>
              <a:t>(</a:t>
            </a:r>
            <a:r>
              <a:rPr lang="en-US" sz="3100" dirty="0" smtClean="0"/>
              <a:t>uses binary search</a:t>
            </a:r>
            <a:r>
              <a:rPr lang="bg-BG" sz="3100" dirty="0" smtClean="0"/>
              <a:t>)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</a:t>
            </a:r>
            <a:r>
              <a:rPr lang="en-US" sz="3100" dirty="0" smtClean="0"/>
              <a:t> searches for a given element and returns the index of the first occurrence </a:t>
            </a:r>
            <a:r>
              <a:rPr lang="bg-BG" sz="3100" dirty="0" smtClean="0"/>
              <a:t>(</a:t>
            </a:r>
            <a:r>
              <a:rPr lang="en-US" sz="3100" dirty="0" smtClean="0"/>
              <a:t>if any</a:t>
            </a:r>
            <a:r>
              <a:rPr lang="bg-BG" sz="3100" dirty="0" smtClean="0"/>
              <a:t>)</a:t>
            </a:r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LastIndexOf(…)</a:t>
            </a:r>
            <a:r>
              <a:rPr lang="en-US" sz="3100" noProof="1" smtClean="0"/>
              <a:t> </a:t>
            </a:r>
            <a:r>
              <a:rPr lang="bg-BG" sz="3100" dirty="0" smtClean="0"/>
              <a:t>– </a:t>
            </a:r>
            <a:r>
              <a:rPr lang="en-US" sz="3100" dirty="0" smtClean="0"/>
              <a:t>searches for a given element and returns the last occurrence index</a:t>
            </a:r>
            <a:endParaRPr lang="bg-BG" sz="3100" dirty="0" smtClean="0"/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Copy(src,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dest,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len)</a:t>
            </a:r>
            <a:r>
              <a:rPr lang="en-US" sz="3100" dirty="0" smtClean="0"/>
              <a:t> – copies array elements; has many overloads</a:t>
            </a:r>
            <a:endParaRPr lang="bg-BG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dirty="0" smtClean="0"/>
              <a:t> – </a:t>
            </a:r>
            <a:r>
              <a:rPr lang="en-US" dirty="0" smtClean="0"/>
              <a:t>inverts the arrays </a:t>
            </a:r>
            <a:br>
              <a:rPr lang="en-US" dirty="0" smtClean="0"/>
            </a:br>
            <a:r>
              <a:rPr lang="en-US" dirty="0" smtClean="0"/>
              <a:t>elements upside down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assigns value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dirty="0" smtClean="0"/>
              <a:t> (null) </a:t>
            </a:r>
            <a:r>
              <a:rPr lang="en-US" dirty="0" smtClean="0"/>
              <a:t>for each elements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creates an array</a:t>
            </a:r>
          </a:p>
          <a:p>
            <a:pPr lvl="1"/>
            <a:r>
              <a:rPr lang="en-US" dirty="0" smtClean="0"/>
              <a:t>Accepts as parameters the number of dimensions, start index and number of elements</a:t>
            </a:r>
          </a:p>
          <a:p>
            <a:r>
              <a:rPr lang="en-US" dirty="0" smtClean="0"/>
              <a:t>Implements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 interfaces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798"/>
            <a:ext cx="6248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pic>
        <p:nvPicPr>
          <p:cNvPr id="4098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6998"/>
            <a:ext cx="3924300" cy="3200402"/>
          </a:xfrm>
          <a:prstGeom prst="roundRect">
            <a:avLst>
              <a:gd name="adj" fmla="val 3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usually done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System.Array.Sort()</a:t>
            </a:r>
            <a:endParaRPr lang="en-US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sorts array elements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 should implement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external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IComparer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Comparison&lt;T&gt;)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comparison operation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used with lambda expression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85800" y="1219200"/>
            <a:ext cx="7707313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Console.WriteLine("Unsorted: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Elements of beers array are of String type,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which implement IComparable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Sorted: Amstel, Ariana, Astika,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Bolyarka, Kamenitza, Shumensko, Zagorka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8131" name="Picture 3" descr="http://www.flexotek.com/images/construction_work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707932" cy="1905000"/>
          </a:xfrm>
          <a:prstGeom prst="roundRect">
            <a:avLst>
              <a:gd name="adj" fmla="val 12407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7292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IComparer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1295400"/>
            <a:ext cx="7926388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Student 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StudentAgeComparer : IComparer&lt;Student&gt;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520700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int Compare(Student firstStudent, Student          	secondStudent)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firstStudent.Age.CompareTo(secondStudent.Age);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new StudentAgeComparer());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(x, y) =&gt; x.Name.CompareTo(y.Name));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63246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IComparer&lt;T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rgbClr val="CCFF33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0"/>
            <a:ext cx="23622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4" name="Picture 2" descr="http://mokosh.co.uk/wp-content/uploads/2009/12/sorting_thum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1158"/>
            <a:ext cx="1968330" cy="262395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3316" name="Picture 4" descr="http://www.thebottomlineisthebottomline.com/images/sort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0" y="3461290"/>
            <a:ext cx="3159840" cy="263471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 smtClean="0"/>
              <a:t>Using Array of Arrays, Matrices 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486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pic>
        <p:nvPicPr>
          <p:cNvPr id="45058" name="Picture 2" descr="http://www.fyvie.net/images/binarystream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9" y="2895600"/>
            <a:ext cx="3925110" cy="276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05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is a fast method for searching for an element in a sorted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guaranteed running time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O(log(n))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searching among arrays of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Array.BinarySearch( Array,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the index of the found object or a negative number when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requirements of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are applicable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BinarySearch()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Either all elements should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 instance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 be passed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5298" name="Picture 2" descr="http://artsnova.com/x/BinaryMonaLisa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962400"/>
            <a:ext cx="5300134" cy="2438400"/>
          </a:xfrm>
          <a:prstGeom prst="roundRect">
            <a:avLst>
              <a:gd name="adj" fmla="val 9744"/>
            </a:avLst>
          </a:prstGeom>
          <a:noFill/>
          <a:ln w="57150">
            <a:solidFill>
              <a:schemeClr val="tx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58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85801" y="1066800"/>
            <a:ext cx="7783512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target = "Astika";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found at index {1}.",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Astika is found at index 2.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target = "Heineken";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not found (index={1}).",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Mastika is not found (index=-5).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43434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14600"/>
            <a:ext cx="2514600" cy="99060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osl.iu.edu/~pgottsch/swc2/lec/img/py04/binary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22" y="3581401"/>
            <a:ext cx="6429882" cy="2447924"/>
          </a:xfrm>
          <a:prstGeom prst="roundRect">
            <a:avLst>
              <a:gd name="adj" fmla="val 36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30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Working with Arrays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334429" y="31505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Best Practices</a:t>
            </a:r>
            <a:endParaRPr lang="bg-BG" sz="2800" b="1" dirty="0" smtClean="0">
              <a:solidFill>
                <a:srgbClr val="FAF7C8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0962" name="Picture 2" descr="C:\Users\Peter\Pictures\Kartinki Telerik\its_not_art_1_t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2" y="4419600"/>
            <a:ext cx="4962524" cy="1768474"/>
          </a:xfrm>
          <a:prstGeom prst="roundRect">
            <a:avLst>
              <a:gd name="adj" fmla="val 11894"/>
            </a:avLst>
          </a:prstGeom>
          <a:noFill/>
          <a:ln w="38100">
            <a:solidFill>
              <a:schemeClr val="tx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46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Advices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Working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given method returns an array and should return an empty array, return an array 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elements, instead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 are passed by reference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sure that given method will not change the passed array, pass a copy of it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Clone()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returns shallow copy of the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should implement your own deep clone when working with reference types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 marL="444500" indent="-444500">
              <a:lnSpc>
                <a:spcPts val="3600"/>
              </a:lnSpc>
              <a:buFont typeface="+mj-lt"/>
              <a:buAutoNum type="arabicPeriod"/>
              <a:tabLst/>
            </a:pPr>
            <a:r>
              <a:rPr lang="en-US" sz="2800" dirty="0"/>
              <a:t>Write a program that fills and prints a matrix </a:t>
            </a:r>
            <a:r>
              <a:rPr lang="en-US" sz="2800" dirty="0" smtClean="0"/>
              <a:t>of size (n</a:t>
            </a:r>
            <a:r>
              <a:rPr lang="en-US" sz="2800" dirty="0"/>
              <a:t>, n) as shown below: (examples for n = 4)</a:t>
            </a:r>
          </a:p>
        </p:txBody>
      </p:sp>
      <p:graphicFrame>
        <p:nvGraphicFramePr>
          <p:cNvPr id="565252" name="Group 4"/>
          <p:cNvGraphicFramePr>
            <a:graphicFrameLocks noGrp="1"/>
          </p:cNvGraphicFramePr>
          <p:nvPr/>
        </p:nvGraphicFramePr>
        <p:xfrm>
          <a:off x="1258888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07" name="Group 59"/>
          <p:cNvGraphicFramePr>
            <a:graphicFrameLocks noGrp="1"/>
          </p:cNvGraphicFramePr>
          <p:nvPr/>
        </p:nvGraphicFramePr>
        <p:xfrm>
          <a:off x="1258888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34" name="Group 86"/>
          <p:cNvGraphicFramePr>
            <a:graphicFrameLocks noGrp="1"/>
          </p:cNvGraphicFramePr>
          <p:nvPr/>
        </p:nvGraphicFramePr>
        <p:xfrm>
          <a:off x="5148263" y="2203704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5391" name="Group 143"/>
          <p:cNvGraphicFramePr>
            <a:graphicFrameLocks noGrp="1"/>
          </p:cNvGraphicFramePr>
          <p:nvPr/>
        </p:nvGraphicFramePr>
        <p:xfrm>
          <a:off x="5148263" y="4508500"/>
          <a:ext cx="2616200" cy="1871472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" y="2907750"/>
            <a:ext cx="4475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81642" y="2907750"/>
            <a:ext cx="4540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5210175"/>
            <a:ext cx="4235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210175"/>
            <a:ext cx="697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d) *</a:t>
            </a:r>
            <a:endParaRPr lang="en-US" b="1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6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9012"/>
            <a:ext cx="8686800" cy="5487988"/>
          </a:xfrm>
        </p:spPr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Write a program that reads a rectangular matrix of size N x M and finds in it the square 3 x 3 that has maximal sum of its elements.</a:t>
            </a:r>
          </a:p>
          <a:p>
            <a:pPr marL="444500" indent="-444500">
              <a:lnSpc>
                <a:spcPts val="3500"/>
              </a:lnSpc>
              <a:buFont typeface="+mj-lt"/>
              <a:buAutoNum type="arabicPeriod" startAt="2"/>
              <a:tabLst/>
            </a:pPr>
            <a:r>
              <a:rPr lang="en-US" sz="2800" dirty="0">
                <a:sym typeface="Wingdings" pitchFamily="2" charset="2"/>
              </a:rPr>
              <a:t>We are given a matrix of strings of </a:t>
            </a:r>
            <a:r>
              <a:rPr lang="en-US" sz="2800" dirty="0" smtClean="0">
                <a:sym typeface="Wingdings" pitchFamily="2" charset="2"/>
              </a:rPr>
              <a:t>size N </a:t>
            </a:r>
            <a:r>
              <a:rPr lang="en-US" sz="2800" dirty="0">
                <a:sym typeface="Wingdings" pitchFamily="2" charset="2"/>
              </a:rPr>
              <a:t>x </a:t>
            </a:r>
            <a:r>
              <a:rPr lang="en-US" sz="2800" dirty="0" smtClean="0">
                <a:sym typeface="Wingdings" pitchFamily="2" charset="2"/>
              </a:rPr>
              <a:t>M.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Sequences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in the matrix </a:t>
            </a:r>
            <a:r>
              <a:rPr lang="en-US" sz="2800" dirty="0">
                <a:sym typeface="Wingdings" pitchFamily="2" charset="2"/>
              </a:rPr>
              <a:t>we define as sets of several neighbor elements located on the same line, column or diagonal. Write a program that finds the longest sequence of equal strings in the matrix. </a:t>
            </a:r>
            <a:r>
              <a:rPr lang="en-US" sz="2800" dirty="0" smtClean="0">
                <a:sym typeface="Wingdings" pitchFamily="2" charset="2"/>
              </a:rPr>
              <a:t>Example:</a:t>
            </a:r>
            <a:endParaRPr lang="en-US" sz="2800" dirty="0">
              <a:sym typeface="Wingdings" pitchFamily="2" charset="2"/>
            </a:endParaRPr>
          </a:p>
        </p:txBody>
      </p:sp>
      <p:graphicFrame>
        <p:nvGraphicFramePr>
          <p:cNvPr id="602150" name="Group 38"/>
          <p:cNvGraphicFramePr>
            <a:graphicFrameLocks noGrp="1"/>
          </p:cNvGraphicFramePr>
          <p:nvPr>
            <p:extLst/>
          </p:nvPr>
        </p:nvGraphicFramePr>
        <p:xfrm>
          <a:off x="876617" y="5013769"/>
          <a:ext cx="2323783" cy="1229868"/>
        </p:xfrm>
        <a:graphic>
          <a:graphicData uri="http://schemas.openxmlformats.org/drawingml/2006/table">
            <a:tbl>
              <a:tblPr/>
              <a:tblGrid>
                <a:gridCol w="678180"/>
                <a:gridCol w="563880"/>
                <a:gridCol w="549593"/>
                <a:gridCol w="53213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fifi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ho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xx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2151" name="Line 39"/>
          <p:cNvSpPr>
            <a:spLocks noChangeShapeType="1"/>
          </p:cNvSpPr>
          <p:nvPr/>
        </p:nvSpPr>
        <p:spPr bwMode="auto">
          <a:xfrm>
            <a:off x="3351213" y="563289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602182" name="Group 70"/>
          <p:cNvGraphicFramePr>
            <a:graphicFrameLocks noGrp="1"/>
          </p:cNvGraphicFramePr>
          <p:nvPr>
            <p:extLst/>
          </p:nvPr>
        </p:nvGraphicFramePr>
        <p:xfrm>
          <a:off x="5584825" y="5018532"/>
          <a:ext cx="1550988" cy="1229868"/>
        </p:xfrm>
        <a:graphic>
          <a:graphicData uri="http://schemas.openxmlformats.org/drawingml/2006/table">
            <a:tbl>
              <a:tblPr/>
              <a:tblGrid>
                <a:gridCol w="504825"/>
                <a:gridCol w="576263"/>
                <a:gridCol w="4699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qq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2180" name="Line 68"/>
          <p:cNvSpPr>
            <a:spLocks noChangeShapeType="1"/>
          </p:cNvSpPr>
          <p:nvPr/>
        </p:nvSpPr>
        <p:spPr bwMode="auto">
          <a:xfrm>
            <a:off x="7282943" y="5629719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5423344"/>
            <a:ext cx="1388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ha, ha, ha</a:t>
            </a:r>
            <a:endParaRPr lang="en-US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46505" y="5385244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s, s, s</a:t>
            </a:r>
            <a:endParaRPr lang="en-US" sz="2200" b="1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Write a program, that reads from the console an array of N integers and an integer K, sorts the array and using the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Array.BinSearch()</a:t>
            </a:r>
            <a:r>
              <a:rPr lang="en-US" sz="2800" dirty="0" smtClean="0"/>
              <a:t> finds the largest number in the array which is ≤ K. 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You are given an array of strings. Write a method that sorts the array by the length of its elements (the number of characters composing them).</a:t>
            </a:r>
          </a:p>
          <a:p>
            <a:pPr marL="444500" indent="-444500">
              <a:buFont typeface="+mj-lt"/>
              <a:buAutoNum type="arabicPeriod" startAt="4"/>
              <a:tabLst/>
            </a:pPr>
            <a:r>
              <a:rPr lang="en-US" sz="2800" dirty="0" smtClean="0"/>
              <a:t>* 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US" sz="2800" dirty="0" smtClean="0"/>
              <a:t>, to holds a matrix of integers. Overload the operators for adding, subtracting and multiplying of matrices, indexer for accessing the matrix content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ToString()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06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lnSpc>
                <a:spcPts val="35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</a:t>
            </a:r>
            <a:r>
              <a:rPr lang="en-US" sz="2800" dirty="0"/>
              <a:t>a program that finds the largest area of equal neighbor elements in a rectangular matrix and prints its size. Example:</a:t>
            </a:r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AutoNum type="arabicPeriod" startAt="7"/>
              <a:tabLst/>
            </a:pPr>
            <a:endParaRPr lang="en-US" sz="2800" dirty="0"/>
          </a:p>
          <a:p>
            <a:pPr marL="447675" indent="-447675">
              <a:lnSpc>
                <a:spcPts val="3500"/>
              </a:lnSpc>
              <a:buFontTx/>
              <a:buNone/>
              <a:tabLst/>
            </a:pPr>
            <a:r>
              <a:rPr lang="en-US" sz="2800" dirty="0"/>
              <a:t>	Hint: you can use the algorithm "</a:t>
            </a:r>
            <a:r>
              <a:rPr lang="en-US" sz="2800" dirty="0">
                <a:hlinkClick r:id="rId3"/>
              </a:rPr>
              <a:t>Depth-first search</a:t>
            </a:r>
            <a:r>
              <a:rPr lang="en-US" sz="2800" dirty="0"/>
              <a:t>" or "</a:t>
            </a:r>
            <a:r>
              <a:rPr lang="en-US" sz="2800" dirty="0">
                <a:hlinkClick r:id="rId4"/>
              </a:rPr>
              <a:t>Breadth-first search</a:t>
            </a:r>
            <a:r>
              <a:rPr lang="en-US" sz="2800" dirty="0" smtClean="0"/>
              <a:t>" (find them in Wikipedia).</a:t>
            </a:r>
            <a:endParaRPr lang="en-US" sz="2800" dirty="0"/>
          </a:p>
        </p:txBody>
      </p:sp>
      <p:graphicFrame>
        <p:nvGraphicFramePr>
          <p:cNvPr id="609479" name="Group 199"/>
          <p:cNvGraphicFramePr>
            <a:graphicFrameLocks noGrp="1"/>
          </p:cNvGraphicFramePr>
          <p:nvPr>
            <p:extLst/>
          </p:nvPr>
        </p:nvGraphicFramePr>
        <p:xfrm>
          <a:off x="851978" y="2743200"/>
          <a:ext cx="3924300" cy="2484120"/>
        </p:xfrm>
        <a:graphic>
          <a:graphicData uri="http://schemas.openxmlformats.org/drawingml/2006/table">
            <a:tbl>
              <a:tblPr/>
              <a:tblGrid>
                <a:gridCol w="654050"/>
                <a:gridCol w="654050"/>
                <a:gridCol w="654050"/>
                <a:gridCol w="654050"/>
                <a:gridCol w="654050"/>
                <a:gridCol w="654050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55765" y="3719512"/>
            <a:ext cx="492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4993765" y="4005262"/>
            <a:ext cx="657225" cy="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85000"/>
                <a:lumOff val="1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8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multidimensional </a:t>
            </a:r>
            <a:r>
              <a:rPr lang="en-US" dirty="0"/>
              <a:t>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9050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1816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Initializing Multidimensional </a:t>
            </a:r>
            <a:r>
              <a:rPr lang="en-US" sz="3600" dirty="0" smtClean="0"/>
              <a:t>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407384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</a:t>
            </a:r>
            <a:r>
              <a:rPr lang="en-US" sz="3600" dirty="0" smtClean="0"/>
              <a:t>The Elements of 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 smtClean="0"/>
              <a:t>N-dimensional </a:t>
            </a:r>
            <a:r>
              <a:rPr lang="en-US" dirty="0"/>
              <a:t>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2819400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41960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col&lt;array.GetLength(1);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604000" y="3962400"/>
            <a:ext cx="1524000" cy="845054"/>
          </a:xfrm>
          <a:prstGeom prst="wedgeRoundRectCallout">
            <a:avLst>
              <a:gd name="adj1" fmla="val -55018"/>
              <a:gd name="adj2" fmla="val 792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781800" y="5727700"/>
            <a:ext cx="1828800" cy="845054"/>
          </a:xfrm>
          <a:prstGeom prst="wedgeRoundRectCallout">
            <a:avLst>
              <a:gd name="adj1" fmla="val -46697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 Matrix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379412" y="1828800"/>
            <a:ext cx="83835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inputNumber;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column&lt;cols; column++)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inputNumber = Console.ReadLine();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column] = int.Parse(inputNumber);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Printing a matrix on the console:</a:t>
            </a:r>
            <a:endParaRPr lang="bg-BG" sz="3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28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1358</TotalTime>
  <Words>2092</Words>
  <Application>Microsoft Office PowerPoint</Application>
  <PresentationFormat>On-screen Show (4:3)</PresentationFormat>
  <Paragraphs>474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Telerik Academy</vt:lpstr>
      <vt:lpstr>Multidimensional Arrays</vt:lpstr>
      <vt:lpstr>Table of Contents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a Matrix – Example</vt:lpstr>
      <vt:lpstr>Printing Matrix – Example</vt:lpstr>
      <vt:lpstr>Reading and Printing Matrices</vt:lpstr>
      <vt:lpstr>Maximal Platform – Example</vt:lpstr>
      <vt:lpstr>Maximal Platform</vt:lpstr>
      <vt:lpstr>Jagged Arrays</vt:lpstr>
      <vt:lpstr>Jagged Arrays</vt:lpstr>
      <vt:lpstr>Initialization of Jagged Arrays</vt:lpstr>
      <vt:lpstr>Jagged Arrays</vt:lpstr>
      <vt:lpstr>Example of Jagged Arrays</vt:lpstr>
      <vt:lpstr>Example of Jagged Arrays</vt:lpstr>
      <vt:lpstr>Remainders of 3</vt:lpstr>
      <vt:lpstr>Array Class</vt:lpstr>
      <vt:lpstr>The Array Class</vt:lpstr>
      <vt:lpstr>Methods of Array</vt:lpstr>
      <vt:lpstr>Methods of Array (2)</vt:lpstr>
      <vt:lpstr>Methods of Array (3)</vt:lpstr>
      <vt:lpstr>Sorting Arrays</vt:lpstr>
      <vt:lpstr>Sorting Arrays</vt:lpstr>
      <vt:lpstr>Sorting Arrays – Example </vt:lpstr>
      <vt:lpstr>Sorting with IComparer&lt;T&gt; and Lambda Expressions – Example</vt:lpstr>
      <vt:lpstr>Sorting with IComparer&lt;T&gt; and Lambda Expressions</vt:lpstr>
      <vt:lpstr>Binary Search</vt:lpstr>
      <vt:lpstr>Binary Search</vt:lpstr>
      <vt:lpstr>Binary Search (2)</vt:lpstr>
      <vt:lpstr>Binary Search – Example</vt:lpstr>
      <vt:lpstr>Binary Search</vt:lpstr>
      <vt:lpstr>Working with Arrays</vt:lpstr>
      <vt:lpstr>Advices for Working with Arrays</vt:lpstr>
      <vt:lpstr>Arrays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Nikolay Kostov</cp:lastModifiedBy>
  <cp:revision>316</cp:revision>
  <dcterms:created xsi:type="dcterms:W3CDTF">2007-12-08T16:03:35Z</dcterms:created>
  <dcterms:modified xsi:type="dcterms:W3CDTF">2013-01-10T15:54:56Z</dcterms:modified>
  <cp:category>software engineering</cp:category>
</cp:coreProperties>
</file>