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312" r:id="rId3"/>
    <p:sldId id="262" r:id="rId4"/>
    <p:sldId id="264" r:id="rId5"/>
    <p:sldId id="265" r:id="rId6"/>
    <p:sldId id="283" r:id="rId7"/>
    <p:sldId id="284" r:id="rId8"/>
    <p:sldId id="267" r:id="rId9"/>
    <p:sldId id="269" r:id="rId10"/>
    <p:sldId id="270" r:id="rId11"/>
    <p:sldId id="266" r:id="rId12"/>
    <p:sldId id="292" r:id="rId13"/>
    <p:sldId id="293" r:id="rId14"/>
    <p:sldId id="294" r:id="rId15"/>
    <p:sldId id="317" r:id="rId16"/>
    <p:sldId id="318" r:id="rId17"/>
    <p:sldId id="319" r:id="rId18"/>
    <p:sldId id="295" r:id="rId19"/>
    <p:sldId id="273" r:id="rId20"/>
    <p:sldId id="274" r:id="rId21"/>
    <p:sldId id="272" r:id="rId22"/>
    <p:sldId id="291" r:id="rId23"/>
    <p:sldId id="322" r:id="rId24"/>
    <p:sldId id="324" r:id="rId25"/>
    <p:sldId id="325" r:id="rId26"/>
    <p:sldId id="327" r:id="rId27"/>
    <p:sldId id="328" r:id="rId28"/>
    <p:sldId id="329" r:id="rId29"/>
    <p:sldId id="326" r:id="rId30"/>
    <p:sldId id="296" r:id="rId31"/>
    <p:sldId id="330" r:id="rId32"/>
    <p:sldId id="331" r:id="rId33"/>
    <p:sldId id="344" r:id="rId34"/>
    <p:sldId id="332" r:id="rId35"/>
    <p:sldId id="333" r:id="rId36"/>
    <p:sldId id="345" r:id="rId37"/>
    <p:sldId id="334" r:id="rId38"/>
    <p:sldId id="338" r:id="rId39"/>
    <p:sldId id="346" r:id="rId40"/>
    <p:sldId id="301" r:id="rId41"/>
    <p:sldId id="303" r:id="rId42"/>
    <p:sldId id="304" r:id="rId43"/>
    <p:sldId id="350" r:id="rId44"/>
    <p:sldId id="349" r:id="rId45"/>
    <p:sldId id="302" r:id="rId46"/>
    <p:sldId id="306" r:id="rId47"/>
    <p:sldId id="351" r:id="rId48"/>
    <p:sldId id="307" r:id="rId49"/>
    <p:sldId id="352" r:id="rId50"/>
    <p:sldId id="347" r:id="rId51"/>
    <p:sldId id="362" r:id="rId52"/>
    <p:sldId id="348" r:id="rId53"/>
    <p:sldId id="353" r:id="rId54"/>
    <p:sldId id="354" r:id="rId55"/>
    <p:sldId id="356" r:id="rId56"/>
    <p:sldId id="355" r:id="rId57"/>
    <p:sldId id="357" r:id="rId58"/>
    <p:sldId id="358" r:id="rId59"/>
    <p:sldId id="359" r:id="rId60"/>
    <p:sldId id="360" r:id="rId61"/>
    <p:sldId id="361" r:id="rId62"/>
    <p:sldId id="263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4AAA-59F5-4B14-9528-BC29175B4F0F}" type="datetimeFigureOut">
              <a:rPr lang="en-US" smtClean="0"/>
              <a:t>25-Jun-14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9E9D-DD9C-4A55-9774-3D55FD0E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OOP 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of Object-oriented Ninja</a:t>
            </a:r>
            <a:endParaRPr lang="en-US" dirty="0"/>
          </a:p>
        </p:txBody>
      </p:sp>
      <p:pic>
        <p:nvPicPr>
          <p:cNvPr id="12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8744" y="229420"/>
            <a:ext cx="2412145" cy="1582733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13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1529" y="1427796"/>
            <a:ext cx="709360" cy="709360"/>
          </a:xfrm>
          <a:prstGeom prst="rect">
            <a:avLst/>
          </a:prstGeom>
          <a:noFill/>
        </p:spPr>
      </p:pic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4160106" y="4324295"/>
            <a:ext cx="1156391" cy="1156392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28429"/>
            <a:ext cx="2500817" cy="158372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214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1258"/>
            <a:ext cx="8686800" cy="16816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constructor with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a regular function with parameters,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4947" y="3132992"/>
            <a:ext cx="8077200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console.log</a:t>
            </a:r>
            <a:r>
              <a:rPr lang="en-US" dirty="0"/>
              <a:t>("Name: " + </a:t>
            </a:r>
            <a:r>
              <a:rPr lang="en-US" dirty="0" smtClean="0"/>
              <a:t>name + ", Age: </a:t>
            </a:r>
            <a:r>
              <a:rPr lang="en-US" dirty="0"/>
              <a:t>" + </a:t>
            </a:r>
            <a:r>
              <a:rPr lang="en-US" dirty="0" smtClean="0"/>
              <a:t>age);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personGosho</a:t>
            </a:r>
            <a:r>
              <a:rPr lang="en-US" dirty="0" smtClean="0"/>
              <a:t> = new Person("Georgi",23);</a:t>
            </a:r>
          </a:p>
          <a:p>
            <a:r>
              <a:rPr lang="en-US" dirty="0" smtClean="0"/>
              <a:t>//logs:</a:t>
            </a:r>
          </a:p>
          <a:p>
            <a:r>
              <a:rPr lang="en-US" dirty="0" smtClean="0"/>
              <a:t>//Name: Georgi, Age: 23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Person("Maria",18);</a:t>
            </a:r>
          </a:p>
          <a:p>
            <a:r>
              <a:rPr lang="en-US" dirty="0"/>
              <a:t>//logs:</a:t>
            </a:r>
          </a:p>
          <a:p>
            <a:r>
              <a:rPr lang="en-US" dirty="0"/>
              <a:t>//Name: </a:t>
            </a:r>
            <a:r>
              <a:rPr lang="en-US" dirty="0" smtClean="0"/>
              <a:t>Maria, </a:t>
            </a:r>
            <a:r>
              <a:rPr lang="en-US" dirty="0"/>
              <a:t>Age: </a:t>
            </a: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prototype-oriented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smtClean="0"/>
              <a:t>Every object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property prototype</a:t>
            </a:r>
          </a:p>
          <a:p>
            <a:pPr lvl="1"/>
            <a:r>
              <a:rPr lang="en-US" dirty="0" smtClean="0"/>
              <a:t>Its kind of its parent object</a:t>
            </a:r>
          </a:p>
          <a:p>
            <a:r>
              <a:rPr lang="en-US" dirty="0" smtClean="0"/>
              <a:t>Prototypes have properties available to all instances</a:t>
            </a:r>
          </a:p>
          <a:p>
            <a:pPr lvl="1"/>
            <a:r>
              <a:rPr lang="en-US" dirty="0" smtClean="0"/>
              <a:t>The object type is the parent of all objects</a:t>
            </a:r>
          </a:p>
          <a:p>
            <a:pPr lvl="2"/>
            <a:r>
              <a:rPr lang="en-US" dirty="0" smtClean="0"/>
              <a:t>Every object inherits object</a:t>
            </a:r>
          </a:p>
          <a:p>
            <a:pPr lvl="2"/>
            <a:r>
              <a:rPr lang="en-US" dirty="0" smtClean="0"/>
              <a:t>All objects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7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92182" y="4118797"/>
            <a:ext cx="2092842" cy="783193"/>
          </a:xfrm>
          <a:prstGeom prst="wedgeRoundRectCallout">
            <a:avLst>
              <a:gd name="adj1" fmla="val -41061"/>
              <a:gd name="adj2" fmla="val -81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means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string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92182" y="4118797"/>
            <a:ext cx="2092842" cy="783193"/>
          </a:xfrm>
          <a:prstGeom prst="wedgeRoundRectCallout">
            <a:avLst>
              <a:gd name="adj1" fmla="val -41061"/>
              <a:gd name="adj2" fmla="val -81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means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string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403324" y="5482756"/>
            <a:ext cx="3409254" cy="6924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 smtClean="0"/>
              <a:t>//use it with:</a:t>
            </a:r>
          </a:p>
          <a:p>
            <a:r>
              <a:rPr lang="en-US" sz="195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'-'.repeat(25);</a:t>
            </a:r>
          </a:p>
        </p:txBody>
      </p:sp>
    </p:spTree>
    <p:extLst>
      <p:ext uri="{BB962C8B-B14F-4D97-AF65-F5344CB8AC3E}">
        <p14:creationId xmlns:p14="http://schemas.microsoft.com/office/powerpoint/2010/main" val="29602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9126"/>
            <a:ext cx="8686800" cy="2980592"/>
          </a:xfrm>
        </p:spPr>
        <p:txBody>
          <a:bodyPr/>
          <a:lstStyle/>
          <a:p>
            <a:r>
              <a:rPr lang="en-US" dirty="0" smtClean="0"/>
              <a:t>Objects can also define custom state</a:t>
            </a:r>
          </a:p>
          <a:p>
            <a:pPr lvl="1"/>
            <a:r>
              <a:rPr lang="en-US" dirty="0" smtClean="0"/>
              <a:t>Custom properties that only instances of this type have</a:t>
            </a:r>
          </a:p>
          <a:p>
            <a:r>
              <a:rPr lang="en-US" dirty="0" smtClean="0"/>
              <a:t>Use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/>
            <a:r>
              <a:rPr lang="en-US" dirty="0" smtClean="0"/>
              <a:t>To attach properties to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239458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Person("Maria",18);</a:t>
            </a:r>
          </a:p>
          <a:p>
            <a:r>
              <a:rPr lang="en-US" dirty="0" smtClean="0"/>
              <a:t>console.log(personMaria.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  <a:p>
            <a:pPr lvl="1"/>
            <a:r>
              <a:rPr lang="en-US" dirty="0"/>
              <a:t>Object-oriented Design</a:t>
            </a:r>
          </a:p>
          <a:p>
            <a:pPr lvl="1"/>
            <a:r>
              <a:rPr lang="en-US" dirty="0"/>
              <a:t>OOP in JavaScript</a:t>
            </a:r>
          </a:p>
          <a:p>
            <a:r>
              <a:rPr lang="en-US" dirty="0"/>
              <a:t>Classical OOP</a:t>
            </a:r>
          </a:p>
          <a:p>
            <a:r>
              <a:rPr lang="en-US" dirty="0"/>
              <a:t>Prototypes</a:t>
            </a:r>
          </a:p>
          <a:p>
            <a:r>
              <a:rPr lang="en-US" dirty="0"/>
              <a:t>Object Properties</a:t>
            </a:r>
          </a:p>
          <a:p>
            <a:r>
              <a:rPr lang="en-US" dirty="0"/>
              <a:t>Function </a:t>
            </a:r>
            <a:r>
              <a:rPr lang="en-US" dirty="0" smtClean="0"/>
              <a:t>Constructors</a:t>
            </a:r>
            <a:endParaRPr lang="bg-BG" dirty="0" smtClean="0"/>
          </a:p>
          <a:p>
            <a:r>
              <a:rPr lang="en-US" dirty="0" smtClean="0"/>
              <a:t>The value of the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4888" y="2903738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Members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565"/>
            <a:ext cx="8686800" cy="1704513"/>
          </a:xfrm>
        </p:spPr>
        <p:txBody>
          <a:bodyPr/>
          <a:lstStyle/>
          <a:p>
            <a:r>
              <a:rPr lang="en-US" dirty="0" smtClean="0"/>
              <a:t>Property values can be either variables or functions</a:t>
            </a:r>
          </a:p>
          <a:p>
            <a:pPr lvl="1"/>
            <a:r>
              <a:rPr lang="en-US" dirty="0" smtClean="0"/>
              <a:t>Functions are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885243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this.age</a:t>
            </a:r>
            <a:r>
              <a:rPr lang="en-US" dirty="0" smtClean="0"/>
              <a:t> = age;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this.sayHello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console.log("My name is " + this.name + </a:t>
            </a:r>
            <a:br>
              <a:rPr lang="en-US" dirty="0" smtClean="0"/>
            </a:br>
            <a:r>
              <a:rPr lang="en-US" dirty="0" smtClean="0"/>
              <a:t>                " and I am " + </a:t>
            </a:r>
            <a:r>
              <a:rPr lang="en-US" dirty="0" err="1" smtClean="0"/>
              <a:t>this.age</a:t>
            </a:r>
            <a:r>
              <a:rPr lang="en-US" dirty="0" smtClean="0"/>
              <a:t> + "-years old");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maria</a:t>
            </a:r>
            <a:r>
              <a:rPr lang="en-US" dirty="0" smtClean="0"/>
              <a:t> = new Person("Maria",18);</a:t>
            </a:r>
          </a:p>
          <a:p>
            <a:r>
              <a:rPr lang="en-US" dirty="0" err="1"/>
              <a:t>maria.sayHello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77008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4100411"/>
            <a:ext cx="4455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/>
              <a:t> </a:t>
            </a:r>
            <a:r>
              <a:rPr lang="en-US" dirty="0" smtClean="0"/>
              <a:t>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return 'Name: ' + name +</a:t>
            </a:r>
          </a:p>
          <a:p>
            <a:r>
              <a:rPr lang="en-US" dirty="0"/>
              <a:t> </a:t>
            </a:r>
            <a:r>
              <a:rPr lang="en-US" dirty="0" smtClean="0"/>
              <a:t>          ', Age: ' + age;</a:t>
            </a:r>
          </a:p>
          <a:p>
            <a:r>
              <a:rPr lang="en-US" dirty="0"/>
              <a:t> </a:t>
            </a:r>
            <a:r>
              <a:rPr lang="en-US" dirty="0" smtClean="0"/>
              <a:t>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77008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4100411"/>
            <a:ext cx="4455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/>
              <a:t> </a:t>
            </a:r>
            <a:r>
              <a:rPr lang="en-US" dirty="0" smtClean="0"/>
              <a:t>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return 'Name: ' + name +</a:t>
            </a:r>
          </a:p>
          <a:p>
            <a:r>
              <a:rPr lang="en-US" dirty="0"/>
              <a:t> </a:t>
            </a:r>
            <a:r>
              <a:rPr lang="en-US" dirty="0" smtClean="0"/>
              <a:t>          ', Age: ' + age;</a:t>
            </a:r>
          </a:p>
          <a:p>
            <a:r>
              <a:rPr lang="en-US" dirty="0"/>
              <a:t> </a:t>
            </a:r>
            <a:r>
              <a:rPr lang="en-US" dirty="0" smtClean="0"/>
              <a:t>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4659" y="4525404"/>
            <a:ext cx="368423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p1 = new Person();</a:t>
            </a:r>
          </a:p>
          <a:p>
            <a:r>
              <a:rPr lang="en-US" dirty="0" smtClean="0"/>
              <a:t>var p2 = new Person();</a:t>
            </a:r>
          </a:p>
          <a:p>
            <a:r>
              <a:rPr lang="en-US" dirty="0" smtClean="0"/>
              <a:t>console.log (p1 === p2);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4659" y="4069633"/>
            <a:ext cx="2361461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And the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9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77008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4100411"/>
            <a:ext cx="4455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/>
              <a:t> </a:t>
            </a:r>
            <a:r>
              <a:rPr lang="en-US" dirty="0" smtClean="0"/>
              <a:t>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return 'Name: ' + name +</a:t>
            </a:r>
          </a:p>
          <a:p>
            <a:r>
              <a:rPr lang="en-US" dirty="0"/>
              <a:t> </a:t>
            </a:r>
            <a:r>
              <a:rPr lang="en-US" dirty="0" smtClean="0"/>
              <a:t>          ', Age: ' + age;</a:t>
            </a:r>
          </a:p>
          <a:p>
            <a:r>
              <a:rPr lang="en-US" dirty="0"/>
              <a:t> </a:t>
            </a:r>
            <a:r>
              <a:rPr lang="en-US" dirty="0" smtClean="0"/>
              <a:t>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4659" y="4525404"/>
            <a:ext cx="368423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p1 = new Person();</a:t>
            </a:r>
          </a:p>
          <a:p>
            <a:r>
              <a:rPr lang="en-US" dirty="0" smtClean="0"/>
              <a:t>var p2 = new Person();</a:t>
            </a:r>
          </a:p>
          <a:p>
            <a:r>
              <a:rPr lang="en-US" dirty="0" smtClean="0"/>
              <a:t>console.log (p1 === p2);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4659" y="5596728"/>
            <a:ext cx="2092842" cy="442674"/>
          </a:xfrm>
          <a:prstGeom prst="wedgeRoundRectCallout">
            <a:avLst>
              <a:gd name="adj1" fmla="val -10519"/>
              <a:gd name="adj2" fmla="val -840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false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'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4659" y="4069633"/>
            <a:ext cx="2361461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And the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4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Method Instances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err="1"/>
              <a:t>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9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942" y="1571345"/>
            <a:ext cx="3861787" cy="164352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Attach them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of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/>
              <a:t>this.sayHello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3942" y="3265907"/>
            <a:ext cx="412145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dirty="0" err="1" smtClean="0"/>
              <a:t>.sayHello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     function(){</a:t>
            </a:r>
          </a:p>
          <a:p>
            <a:r>
              <a:rPr lang="en-US" dirty="0" smtClean="0"/>
              <a:t>           //…</a:t>
            </a:r>
          </a:p>
          <a:p>
            <a:r>
              <a:rPr lang="en-US" dirty="0" smtClean="0"/>
              <a:t>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942" y="1571345"/>
            <a:ext cx="3861787" cy="164352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Attach them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of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/>
              <a:t>this.sayHello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3942" y="3265907"/>
            <a:ext cx="412145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dirty="0" err="1" smtClean="0"/>
              <a:t>.sayHello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     function(){</a:t>
            </a:r>
          </a:p>
          <a:p>
            <a:r>
              <a:rPr lang="en-US" dirty="0" smtClean="0"/>
              <a:t>           //…</a:t>
            </a:r>
          </a:p>
          <a:p>
            <a:r>
              <a:rPr lang="en-US" dirty="0" smtClean="0"/>
              <a:t>         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1" y="5513386"/>
            <a:ext cx="8427128" cy="5770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</a:t>
            </a:r>
            <a:r>
              <a:rPr lang="en-US" dirty="0" smtClean="0"/>
              <a:t> method is created exactly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28174"/>
            <a:ext cx="7924800" cy="1444836"/>
          </a:xfrm>
        </p:spPr>
        <p:txBody>
          <a:bodyPr/>
          <a:lstStyle/>
          <a:p>
            <a:r>
              <a:rPr lang="en-US" dirty="0" smtClean="0"/>
              <a:t>Attaching Methods </a:t>
            </a:r>
            <a:br>
              <a:rPr lang="en-US" dirty="0" smtClean="0"/>
            </a:br>
            <a:r>
              <a:rPr lang="en-US" dirty="0" smtClean="0"/>
              <a:t>to the Prototype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12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26255" y="4541240"/>
            <a:ext cx="8589145" cy="12480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other </a:t>
            </a:r>
            <a:r>
              <a:rPr lang="en-US" dirty="0" smtClean="0"/>
              <a:t>language</a:t>
            </a:r>
          </a:p>
          <a:p>
            <a:pPr marL="0" indent="0" algn="ctr">
              <a:buNone/>
            </a:pPr>
            <a:r>
              <a:rPr lang="en-US" sz="3000" dirty="0" smtClean="0"/>
              <a:t>It should be treated like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class language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26255" y="4541240"/>
            <a:ext cx="8589145" cy="16404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Hidden data is not such a big problem</a:t>
            </a:r>
          </a:p>
          <a:p>
            <a:pPr marL="0" indent="0" algn="ctr">
              <a:lnSpc>
                <a:spcPct val="95000"/>
              </a:lnSpc>
              <a:buNone/>
            </a:pPr>
            <a:r>
              <a:rPr lang="en-US" sz="3000" dirty="0"/>
              <a:t>Prefix "hidden" data with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_(</a:t>
            </a:r>
            <a:r>
              <a:rPr lang="en-US" sz="3000" dirty="0"/>
              <a:t>underscore) </a:t>
            </a:r>
            <a:r>
              <a:rPr lang="en-US" sz="3000" dirty="0" smtClean="0"/>
              <a:t>and </a:t>
            </a:r>
            <a:r>
              <a:rPr lang="en-US" sz="3000" dirty="0"/>
              <a:t>be </a:t>
            </a:r>
            <a:r>
              <a:rPr lang="en-US" sz="3000" dirty="0" smtClean="0"/>
              <a:t>done </a:t>
            </a:r>
            <a:r>
              <a:rPr lang="en-US" sz="3000" dirty="0" smtClean="0"/>
              <a:t>with </a:t>
            </a:r>
            <a:r>
              <a:rPr lang="en-US" sz="3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4809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0023" y="3279997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way better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25" y="3449104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0023" y="3279997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way better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25" y="3449104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26255" y="4541240"/>
            <a:ext cx="8589145" cy="12480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Performance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big deal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r>
              <a:rPr lang="en-US" sz="3000" dirty="0" smtClean="0"/>
              <a:t>It should </a:t>
            </a:r>
            <a:r>
              <a:rPr lang="en-US" sz="3000" dirty="0"/>
              <a:t>be taken </a:t>
            </a:r>
            <a:r>
              <a:rPr lang="en-US" sz="3000" dirty="0" smtClean="0"/>
              <a:t>into </a:t>
            </a:r>
            <a:r>
              <a:rPr lang="en-US" sz="3000" dirty="0"/>
              <a:t>serious consideration</a:t>
            </a:r>
          </a:p>
        </p:txBody>
      </p:sp>
    </p:spTree>
    <p:extLst>
      <p:ext uri="{BB962C8B-B14F-4D97-AF65-F5344CB8AC3E}">
        <p14:creationId xmlns:p14="http://schemas.microsoft.com/office/powerpoint/2010/main" val="7034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6284"/>
            <a:ext cx="8686800" cy="5659315"/>
          </a:xfrm>
        </p:spPr>
        <p:txBody>
          <a:bodyPr/>
          <a:lstStyle/>
          <a:p>
            <a:r>
              <a:rPr lang="en-US" dirty="0" smtClean="0"/>
              <a:t>OOP means that the application/program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constructed as a set of objects</a:t>
            </a:r>
          </a:p>
          <a:p>
            <a:pPr lvl="1"/>
            <a:r>
              <a:rPr lang="en-US" dirty="0" smtClean="0"/>
              <a:t>Each object has its purpose</a:t>
            </a:r>
          </a:p>
          <a:p>
            <a:pPr lvl="1"/>
            <a:r>
              <a:rPr lang="en-US" dirty="0" smtClean="0"/>
              <a:t>Each object can hold other objects</a:t>
            </a:r>
          </a:p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prototype-oriented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Uses prototypes to define its properties</a:t>
            </a:r>
          </a:p>
          <a:p>
            <a:pPr lvl="1"/>
            <a:r>
              <a:rPr lang="en-US" dirty="0" smtClean="0"/>
              <a:t>Does not have definition for class or constructor</a:t>
            </a:r>
          </a:p>
          <a:p>
            <a:pPr lvl="2"/>
            <a:r>
              <a:rPr lang="en-US" dirty="0" err="1" smtClean="0"/>
              <a:t>ECMAScript</a:t>
            </a:r>
            <a:r>
              <a:rPr lang="en-US" dirty="0" smtClean="0"/>
              <a:t> 1.6 introduces classes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06091"/>
            <a:ext cx="79248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10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is a special kind of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available everywhere in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Yet it has a different meaning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 can have two different values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parent scope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of this</a:t>
            </a:r>
            <a:r>
              <a:rPr lang="en-US" dirty="0" smtClean="0"/>
              <a:t> of the containing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none of the parents is object,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value is window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concrete object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using the new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</p:spTree>
    <p:extLst>
      <p:ext uri="{BB962C8B-B14F-4D97-AF65-F5344CB8AC3E}">
        <p14:creationId xmlns:p14="http://schemas.microsoft.com/office/powerpoint/2010/main" val="13704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54497" y="3992346"/>
            <a:ext cx="2678996" cy="783193"/>
          </a:xfrm>
          <a:prstGeom prst="wedgeRoundRectCallout">
            <a:avLst>
              <a:gd name="adj1" fmla="val -65089"/>
              <a:gd name="adj2" fmla="val -555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the Person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454497" y="3992346"/>
            <a:ext cx="2678996" cy="783193"/>
          </a:xfrm>
          <a:prstGeom prst="wedgeRoundRectCallout">
            <a:avLst>
              <a:gd name="adj1" fmla="val -65089"/>
              <a:gd name="adj2" fmla="val -555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the Person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512505" y="4927920"/>
            <a:ext cx="2857772" cy="783193"/>
          </a:xfrm>
          <a:prstGeom prst="wedgeRoundRectCallout">
            <a:avLst>
              <a:gd name="adj1" fmla="val -83140"/>
              <a:gd name="adj2" fmla="val -207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its parent scope (window)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this function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9204"/>
            <a:ext cx="8686800" cy="1766656"/>
          </a:xfrm>
        </p:spPr>
        <p:txBody>
          <a:bodyPr/>
          <a:lstStyle/>
          <a:p>
            <a:r>
              <a:rPr lang="en-US" dirty="0" smtClean="0"/>
              <a:t>JavaScript cannot limit function to be used only as constructors</a:t>
            </a:r>
          </a:p>
          <a:p>
            <a:pPr lvl="1"/>
            <a:r>
              <a:rPr lang="en-US" dirty="0" smtClean="0"/>
              <a:t>JavaScript was meant for a simple UI purposes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338712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self = this;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/>
              <a:t>.name = </a:t>
            </a:r>
            <a:r>
              <a:rPr lang="en-US" dirty="0"/>
              <a:t>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err="1" smtClean="0"/>
              <a:t>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</a:t>
            </a:r>
            <a:r>
              <a:rPr lang="en-US" dirty="0" smtClean="0"/>
              <a:t>Person("Peter");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9204"/>
            <a:ext cx="8686800" cy="1766656"/>
          </a:xfrm>
        </p:spPr>
        <p:txBody>
          <a:bodyPr/>
          <a:lstStyle/>
          <a:p>
            <a:r>
              <a:rPr lang="en-US" dirty="0" smtClean="0"/>
              <a:t>JavaScript cannot limit function to be used only as constructors</a:t>
            </a:r>
          </a:p>
          <a:p>
            <a:pPr lvl="1"/>
            <a:r>
              <a:rPr lang="en-US" dirty="0" smtClean="0"/>
              <a:t>JavaScript was meant for a simple UI purposes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338712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self = this;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/>
              <a:t>.name = </a:t>
            </a:r>
            <a:r>
              <a:rPr lang="en-US" dirty="0"/>
              <a:t>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err="1" smtClean="0"/>
              <a:t>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</a:t>
            </a:r>
            <a:r>
              <a:rPr lang="en-US" dirty="0" smtClean="0"/>
              <a:t>Person("Peter");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92951" y="4959500"/>
            <a:ext cx="2678996" cy="783193"/>
          </a:xfrm>
          <a:prstGeom prst="wedgeRoundRectCallout">
            <a:avLst>
              <a:gd name="adj1" fmla="val -59969"/>
              <a:gd name="adj2" fmla="val 495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be the value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Constructors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80260"/>
            <a:ext cx="8686800" cy="3211830"/>
          </a:xfrm>
        </p:spPr>
        <p:txBody>
          <a:bodyPr/>
          <a:lstStyle/>
          <a:p>
            <a:r>
              <a:rPr lang="en-US" dirty="0" smtClean="0"/>
              <a:t>The only way to mark something as </a:t>
            </a:r>
            <a:r>
              <a:rPr lang="en-US" dirty="0" err="1" smtClean="0"/>
              <a:t>contructor</a:t>
            </a:r>
            <a:r>
              <a:rPr lang="en-US" dirty="0" smtClean="0"/>
              <a:t> is to name it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And </a:t>
            </a:r>
            <a:r>
              <a:rPr lang="en-US" dirty="0" smtClean="0"/>
              <a:t>hope that the user of you code will be so nice to call </a:t>
            </a:r>
            <a:r>
              <a:rPr lang="en-US" dirty="0" err="1" smtClean="0"/>
              <a:t>PascalCase</a:t>
            </a:r>
            <a:r>
              <a:rPr lang="en-US" dirty="0" smtClean="0"/>
              <a:t>-named functions with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r>
              <a:rPr lang="en-US" dirty="0" smtClean="0"/>
              <a:t>Invoking Function Constructors Without new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765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97531"/>
            <a:ext cx="7924800" cy="685800"/>
          </a:xfrm>
        </p:spPr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533400" y="2953987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Person(name, age) {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 if </a:t>
            </a:r>
            <a:r>
              <a:rPr lang="en-US" dirty="0"/>
              <a:t>(!(this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arguments.callee</a:t>
            </a:r>
            <a:r>
              <a:rPr lang="en-US" dirty="0"/>
              <a:t>)) {</a:t>
            </a:r>
          </a:p>
          <a:p>
            <a:r>
              <a:rPr lang="en-US" dirty="0" smtClean="0"/>
              <a:t>    return </a:t>
            </a:r>
            <a:r>
              <a:rPr lang="en-US" dirty="0"/>
              <a:t>new Person(name, age);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this._name</a:t>
            </a:r>
            <a:r>
              <a:rPr lang="en-US" dirty="0" smtClean="0"/>
              <a:t> </a:t>
            </a:r>
            <a:r>
              <a:rPr lang="en-US" dirty="0"/>
              <a:t>= name;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this._age</a:t>
            </a:r>
            <a:r>
              <a:rPr lang="en-US" dirty="0" smtClean="0"/>
              <a:t> </a:t>
            </a:r>
            <a:r>
              <a:rPr lang="en-US" dirty="0"/>
              <a:t>= age;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Fix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44242"/>
            <a:ext cx="8686800" cy="1464816"/>
          </a:xfrm>
        </p:spPr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en-US" dirty="0" smtClean="0"/>
              <a:t> (jQuery) designed a simple way to  check if the function is not used as constructor: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845598" y="3348755"/>
            <a:ext cx="6132251" cy="1020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53987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Person(name, age) {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 if </a:t>
            </a:r>
            <a:r>
              <a:rPr lang="en-US" dirty="0"/>
              <a:t>(!(this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arguments.callee</a:t>
            </a:r>
            <a:r>
              <a:rPr lang="en-US" dirty="0"/>
              <a:t>)) {</a:t>
            </a:r>
          </a:p>
          <a:p>
            <a:r>
              <a:rPr lang="en-US" dirty="0" smtClean="0"/>
              <a:t>    return </a:t>
            </a:r>
            <a:r>
              <a:rPr lang="en-US" dirty="0"/>
              <a:t>new Person(name, age);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this._name</a:t>
            </a:r>
            <a:r>
              <a:rPr lang="en-US" dirty="0" smtClean="0"/>
              <a:t> </a:t>
            </a:r>
            <a:r>
              <a:rPr lang="en-US" dirty="0"/>
              <a:t>= name;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this._age</a:t>
            </a:r>
            <a:r>
              <a:rPr lang="en-US" dirty="0" smtClean="0"/>
              <a:t> </a:t>
            </a:r>
            <a:r>
              <a:rPr lang="en-US" dirty="0"/>
              <a:t>= age;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Fix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44242"/>
            <a:ext cx="8686800" cy="1464816"/>
          </a:xfrm>
        </p:spPr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en-US" dirty="0" smtClean="0"/>
              <a:t> (jQuery) designed a simple way to  check if the function is not used as constructor: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80181" y="4470568"/>
            <a:ext cx="3803092" cy="783193"/>
          </a:xfrm>
          <a:prstGeom prst="wedgeRoundRectCallout">
            <a:avLst>
              <a:gd name="adj1" fmla="val -34138"/>
              <a:gd name="adj2" fmla="val -811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this is not of type the function call the function with new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en-US" dirty="0" smtClean="0"/>
              <a:t> Constructor Fix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657216"/>
            <a:ext cx="7924800" cy="1646336"/>
          </a:xfrm>
        </p:spPr>
        <p:txBody>
          <a:bodyPr/>
          <a:lstStyle/>
          <a:p>
            <a:r>
              <a:rPr lang="en-US" dirty="0" smtClean="0"/>
              <a:t>Function Constructors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622"/>
            <a:ext cx="8686800" cy="31794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Function constructors can be put inside a module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Introduces a better abstraction of the code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Allows to hide constants and functions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 </a:t>
            </a:r>
            <a:r>
              <a:rPr lang="en-US" dirty="0" smtClean="0"/>
              <a:t>JavaScript functions are first-class objects, so they can be easily returned by a module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2231" y="4190686"/>
            <a:ext cx="81995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smtClean="0"/>
              <a:t>Person = </a:t>
            </a:r>
            <a:r>
              <a:rPr lang="en-US" dirty="0"/>
              <a:t>(function 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function </a:t>
            </a:r>
            <a:r>
              <a:rPr lang="en-US" dirty="0"/>
              <a:t>Person(name) {</a:t>
            </a:r>
          </a:p>
          <a:p>
            <a:r>
              <a:rPr lang="en-US" dirty="0"/>
              <a:t>  </a:t>
            </a:r>
            <a:r>
              <a:rPr lang="en-US" dirty="0" smtClean="0"/>
              <a:t>  //…</a:t>
            </a:r>
            <a:endParaRPr lang="en-US" dirty="0"/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Person.prototype.walk</a:t>
            </a:r>
            <a:r>
              <a:rPr lang="en-US" dirty="0" smtClean="0"/>
              <a:t> </a:t>
            </a:r>
            <a:r>
              <a:rPr lang="en-US" dirty="0"/>
              <a:t>= function (distance){ /*...*/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  return Person;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55211"/>
            <a:ext cx="7924800" cy="1344334"/>
          </a:xfrm>
        </p:spPr>
        <p:txBody>
          <a:bodyPr/>
          <a:lstStyle/>
          <a:p>
            <a:r>
              <a:rPr lang="en-US" dirty="0" smtClean="0"/>
              <a:t>Function Constructors </a:t>
            </a:r>
            <a:br>
              <a:rPr lang="en-US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342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to do when we want to hide something?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 err="1" smtClean="0"/>
              <a:t>Funcitons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constructor is wrapped inside a module:</a:t>
            </a:r>
          </a:p>
          <a:p>
            <a:pPr lvl="1"/>
            <a:r>
              <a:rPr lang="en-US" dirty="0" smtClean="0"/>
              <a:t>The module can contain hidden functions</a:t>
            </a:r>
          </a:p>
          <a:p>
            <a:pPr lvl="1"/>
            <a:r>
              <a:rPr lang="en-US" dirty="0" smtClean="0"/>
              <a:t>The function constructor can use these hidden functions</a:t>
            </a:r>
          </a:p>
          <a:p>
            <a:r>
              <a:rPr lang="en-US" dirty="0" smtClean="0"/>
              <a:t>Yet, to use these functions as object methods, we should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</p:spTree>
    <p:extLst>
      <p:ext uri="{BB962C8B-B14F-4D97-AF65-F5344CB8AC3E}">
        <p14:creationId xmlns:p14="http://schemas.microsoft.com/office/powerpoint/2010/main" val="19243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797612" y="2110975"/>
            <a:ext cx="4228750" cy="1029389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90573" y="1931074"/>
            <a:ext cx="2678996" cy="783193"/>
          </a:xfrm>
          <a:prstGeom prst="wedgeRoundRectCallout">
            <a:avLst>
              <a:gd name="adj1" fmla="val -59969"/>
              <a:gd name="adj2" fmla="val -125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not exposed from the 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No such things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r>
              <a:rPr lang="en-US" dirty="0" smtClean="0"/>
              <a:t>JavaScript is also highly expressive language</a:t>
            </a:r>
          </a:p>
          <a:p>
            <a:pPr lvl="1"/>
            <a:r>
              <a:rPr lang="en-US" dirty="0" smtClean="0"/>
              <a:t>Most things can be achieved in many ways</a:t>
            </a:r>
          </a:p>
          <a:p>
            <a:r>
              <a:rPr lang="en-US" dirty="0" smtClean="0"/>
              <a:t>That is why JavaScript has many ways to support OOP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Classical/Functional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Prototypal</a:t>
            </a:r>
          </a:p>
          <a:p>
            <a:pPr lvl="1"/>
            <a:r>
              <a:rPr lang="en-US" dirty="0" smtClean="0"/>
              <a:t>Each has its advantages and drawbacks</a:t>
            </a:r>
          </a:p>
          <a:p>
            <a:pPr lvl="1"/>
            <a:r>
              <a:rPr lang="en-US" dirty="0" smtClean="0"/>
              <a:t>Usage depends on the case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2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 txBox="1">
            <a:spLocks/>
          </p:cNvSpPr>
          <p:nvPr/>
        </p:nvSpPr>
        <p:spPr>
          <a:xfrm>
            <a:off x="4128655" y="3528290"/>
            <a:ext cx="4098107" cy="378691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90573" y="1931074"/>
            <a:ext cx="2678996" cy="783193"/>
          </a:xfrm>
          <a:prstGeom prst="wedgeRoundRectCallout">
            <a:avLst>
              <a:gd name="adj1" fmla="val -59969"/>
              <a:gd name="adj2" fmla="val -125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not exposed from the 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72100" y="4248724"/>
            <a:ext cx="2678996" cy="783193"/>
          </a:xfrm>
          <a:prstGeom prst="wedgeRoundRectCallout">
            <a:avLst>
              <a:gd name="adj1" fmla="val -8311"/>
              <a:gd name="adj2" fmla="val -86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call()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invoke the function over this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97612" y="2110975"/>
            <a:ext cx="4228750" cy="1029389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 </a:t>
            </a:r>
            <a:r>
              <a:rPr lang="en-US" smtClean="0"/>
              <a:t>in JavaScript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drawing shapes using Canvas. Implement the following shapes:</a:t>
            </a:r>
          </a:p>
          <a:p>
            <a:pPr marL="804863" lvl="1" indent="-457200"/>
            <a:r>
              <a:rPr lang="en-US" sz="2600" dirty="0" err="1" smtClean="0"/>
              <a:t>Rect</a:t>
            </a:r>
            <a:r>
              <a:rPr lang="en-US" sz="2600" dirty="0" smtClean="0"/>
              <a:t>, by given position (X, Y) and size (Width, Height)</a:t>
            </a:r>
          </a:p>
          <a:p>
            <a:pPr marL="804863" lvl="1" indent="-457200"/>
            <a:r>
              <a:rPr lang="en-US" sz="2600" dirty="0" smtClean="0"/>
              <a:t>Circle, by given center position (X, Y) and radius (R)</a:t>
            </a:r>
          </a:p>
          <a:p>
            <a:pPr marL="804863" lvl="1" indent="-457200"/>
            <a:r>
              <a:rPr lang="en-US" sz="2600" dirty="0" smtClean="0"/>
              <a:t>Line, by given from (X1, Y1) and to (X2, Y2</a:t>
            </a:r>
            <a:r>
              <a:rPr lang="en-US" sz="2600" smtClean="0"/>
              <a:t>) positions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091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96216"/>
            <a:ext cx="8686800" cy="2980592"/>
          </a:xfrm>
        </p:spPr>
        <p:txBody>
          <a:bodyPr/>
          <a:lstStyle/>
          <a:p>
            <a:r>
              <a:rPr lang="en-US" dirty="0" smtClean="0"/>
              <a:t>JavaScript uses functions to create objects</a:t>
            </a:r>
          </a:p>
          <a:p>
            <a:pPr lvl="1"/>
            <a:r>
              <a:rPr lang="en-US" dirty="0" smtClean="0"/>
              <a:t>It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definition for class or constructor</a:t>
            </a:r>
          </a:p>
          <a:p>
            <a:r>
              <a:rPr lang="en-US" dirty="0" smtClean="0"/>
              <a:t>Functions play the role of object constructors</a:t>
            </a:r>
          </a:p>
          <a:p>
            <a:pPr lvl="1"/>
            <a:r>
              <a:rPr lang="en-US" dirty="0" smtClean="0"/>
              <a:t>Create/initiate object by calling the function with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" keyword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52921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Person(){}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gosho</a:t>
            </a:r>
            <a:r>
              <a:rPr lang="en-US" dirty="0" smtClean="0"/>
              <a:t> = new Person(); //instance of Person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maria</a:t>
            </a:r>
            <a:r>
              <a:rPr lang="en-US" dirty="0" smtClean="0"/>
              <a:t> = new Person(); //another instance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10466"/>
            <a:ext cx="8686800" cy="5591910"/>
          </a:xfrm>
        </p:spPr>
        <p:txBody>
          <a:bodyPr/>
          <a:lstStyle/>
          <a:p>
            <a:r>
              <a:rPr lang="en-US" dirty="0" smtClean="0"/>
              <a:t>When using a function as an object constructor it is executed when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Each of the instances is independent</a:t>
            </a:r>
          </a:p>
          <a:p>
            <a:pPr lvl="2"/>
            <a:r>
              <a:rPr lang="en-US" dirty="0" smtClean="0"/>
              <a:t>They have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 state and behavior</a:t>
            </a:r>
          </a:p>
          <a:p>
            <a:r>
              <a:rPr lang="en-US" dirty="0" smtClean="0"/>
              <a:t>Function constructors can take parameters to give instances different state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2531" y="2361910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Person(){}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personGosho</a:t>
            </a:r>
            <a:r>
              <a:rPr lang="en-US" dirty="0" smtClean="0"/>
              <a:t> = new Person(); //instance of Person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Person(); //instance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1837</TotalTime>
  <Words>2577</Words>
  <Application>Microsoft Office PowerPoint</Application>
  <PresentationFormat>On-screen Show (4:3)</PresentationFormat>
  <Paragraphs>517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Calibri</vt:lpstr>
      <vt:lpstr>Cambria</vt:lpstr>
      <vt:lpstr>Consolas</vt:lpstr>
      <vt:lpstr>Corbel</vt:lpstr>
      <vt:lpstr>Wingdings 2</vt:lpstr>
      <vt:lpstr>Telerik Academy</vt:lpstr>
      <vt:lpstr>Classical OOP in JavaScript</vt:lpstr>
      <vt:lpstr>Table of Contents</vt:lpstr>
      <vt:lpstr>Object-oriented Design</vt:lpstr>
      <vt:lpstr>Object-oriented Programming</vt:lpstr>
      <vt:lpstr>OOP in JavaScript</vt:lpstr>
      <vt:lpstr>OOP in JavaScript</vt:lpstr>
      <vt:lpstr>Classical OOP</vt:lpstr>
      <vt:lpstr>Classical OOP</vt:lpstr>
      <vt:lpstr>Creating Objects</vt:lpstr>
      <vt:lpstr>Creating Objects</vt:lpstr>
      <vt:lpstr>Function Constructors</vt:lpstr>
      <vt:lpstr>Prototypes</vt:lpstr>
      <vt:lpstr>The prototype Object</vt:lpstr>
      <vt:lpstr>The prototype Object (2)</vt:lpstr>
      <vt:lpstr>The prototype Object (2)</vt:lpstr>
      <vt:lpstr>The prototype Object (2)</vt:lpstr>
      <vt:lpstr>The prototype Object (2)</vt:lpstr>
      <vt:lpstr>Prototypes</vt:lpstr>
      <vt:lpstr>Object Members</vt:lpstr>
      <vt:lpstr>Object Members (2)</vt:lpstr>
      <vt:lpstr>Object Members</vt:lpstr>
      <vt:lpstr>Attaching Methods</vt:lpstr>
      <vt:lpstr>Attaching Methods</vt:lpstr>
      <vt:lpstr>Attaching Methods</vt:lpstr>
      <vt:lpstr>Different Method Instances</vt:lpstr>
      <vt:lpstr>Better Method Attachment</vt:lpstr>
      <vt:lpstr>Better Method Attachment</vt:lpstr>
      <vt:lpstr>Better Method Attachment</vt:lpstr>
      <vt:lpstr>Attaching Methods  to the Prototype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The this Object</vt:lpstr>
      <vt:lpstr>The this Object</vt:lpstr>
      <vt:lpstr>this in Function Scope</vt:lpstr>
      <vt:lpstr>this in Function Scope</vt:lpstr>
      <vt:lpstr>this in Function Scope</vt:lpstr>
      <vt:lpstr>The this function object</vt:lpstr>
      <vt:lpstr>Function Constructors</vt:lpstr>
      <vt:lpstr>Function Constructors</vt:lpstr>
      <vt:lpstr>Function Constructors (2)</vt:lpstr>
      <vt:lpstr> Invoking Function Constructors Without new</vt:lpstr>
      <vt:lpstr>Function Constructor Fix</vt:lpstr>
      <vt:lpstr>Function Constructor Fix</vt:lpstr>
      <vt:lpstr>John Resig Constructor Fix</vt:lpstr>
      <vt:lpstr>Function Constructors with Modules</vt:lpstr>
      <vt:lpstr>Constructors with Modules</vt:lpstr>
      <vt:lpstr>Function Constructors  with Modules</vt:lpstr>
      <vt:lpstr>Hidden functions</vt:lpstr>
      <vt:lpstr>Hidden Funcitons</vt:lpstr>
      <vt:lpstr>Hidden Functions: Example</vt:lpstr>
      <vt:lpstr>Hidden Functions: Example</vt:lpstr>
      <vt:lpstr>Hidden Functions: Example</vt:lpstr>
      <vt:lpstr>Hidden Functions</vt:lpstr>
      <vt:lpstr>Classical OOP in JavaScript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</dc:title>
  <dc:creator>Doncho Minkov</dc:creator>
  <cp:lastModifiedBy>Doncho Minkov</cp:lastModifiedBy>
  <cp:revision>779</cp:revision>
  <dcterms:created xsi:type="dcterms:W3CDTF">2013-04-02T06:47:44Z</dcterms:created>
  <dcterms:modified xsi:type="dcterms:W3CDTF">2014-06-25T08:50:27Z</dcterms:modified>
</cp:coreProperties>
</file>