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6" r:id="rId35"/>
    <p:sldId id="317" r:id="rId36"/>
    <p:sldId id="313" r:id="rId37"/>
    <p:sldId id="314" r:id="rId38"/>
    <p:sldId id="315" r:id="rId39"/>
    <p:sldId id="292" r:id="rId40"/>
    <p:sldId id="293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294" r:id="rId54"/>
    <p:sldId id="318" r:id="rId55"/>
    <p:sldId id="298" r:id="rId56"/>
    <p:sldId id="299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94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gif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example.com/dir/pag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fiddler2.com/fiddler2/" TargetMode="Externa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postman-rest-client/fdmmgilgnpjigdojojpjoooidkmcomcm?utm_source=chrome-ntp-ico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and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WWW,  HTTP, AJAX, JSONP</a:t>
            </a:r>
            <a:endParaRPr lang="en-US" noProof="1"/>
          </a:p>
        </p:txBody>
      </p:sp>
      <p:pic>
        <p:nvPicPr>
          <p:cNvPr id="10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1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78" y="3200400"/>
            <a:ext cx="1378227" cy="12192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12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3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377293" y="258387"/>
            <a:ext cx="2023902" cy="1806334"/>
          </a:xfrm>
          <a:prstGeom prst="rect">
            <a:avLst/>
          </a:prstGeom>
          <a:noFill/>
        </p:spPr>
      </p:pic>
      <p:pic>
        <p:nvPicPr>
          <p:cNvPr id="14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281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2" y="17028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696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bg.wikipedia.org:80/wiki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/%D0%A2%D0%B5%D0%BB%D0%B5%D1%80%D0%B8%D0%B3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628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106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8400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80"/>
            <a:ext cx="7924800" cy="569120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HTML</a:t>
            </a:r>
            <a:endParaRPr lang="en-US" sz="36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HTML</a:t>
            </a:r>
            <a:endParaRPr lang="en-US" sz="36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612775" y="1171689"/>
            <a:ext cx="7920038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321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05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smtClean="0"/>
              <a:t>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5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17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WWW and URL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HTML, XML</a:t>
            </a:r>
            <a:r>
              <a:rPr lang="en-US" dirty="0"/>
              <a:t>, JSON, </a:t>
            </a:r>
            <a:r>
              <a:rPr lang="en-US" dirty="0" smtClean="0"/>
              <a:t>RSS, </a:t>
            </a:r>
            <a:r>
              <a:rPr lang="en-US" dirty="0"/>
              <a:t>JSONP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HTTP Protocol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Response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AJAX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Same-Origin Policy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Workarounds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JSONP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88249" y="2110784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9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8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8781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/academy/winter-2009-2010.aspx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434649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8937" y="4419600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68726" y="5334000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977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41864" y="205740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41434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90232" y="5029200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2384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Conditional HTTP GET – </a:t>
            </a:r>
            <a:r>
              <a:rPr lang="en-US" sz="3700" dirty="0"/>
              <a:t>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810000"/>
            <a:ext cx="849630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Server replies with 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728663" y="1804734"/>
            <a:ext cx="757713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/academy/join.aspx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3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15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2026682"/>
            <a:ext cx="774223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82823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91200" y="3313056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0" y="5501806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7782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/img/telerik-logo.gif was not found on this server.&lt;P&gt;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0" y="1524000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9432" y="2587305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15500" y="5915528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6785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08950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83288">
            <a:off x="5294930" y="1572888"/>
            <a:ext cx="3352800" cy="2992374"/>
          </a:xfrm>
          <a:prstGeom prst="rect">
            <a:avLst/>
          </a:prstGeom>
          <a:noFill/>
        </p:spPr>
      </p:pic>
      <p:pic>
        <p:nvPicPr>
          <p:cNvPr id="29700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393772" y="201415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298279"/>
            <a:ext cx="8229600" cy="569120"/>
          </a:xfrm>
        </p:spPr>
        <p:txBody>
          <a:bodyPr/>
          <a:lstStyle/>
          <a:p>
            <a:r>
              <a:rPr lang="en-US" dirty="0" smtClean="0"/>
              <a:t>What is WWW? What is URL?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13" y="3319841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36334" y="2209800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885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attachment;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34000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2286000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academy.telerik.com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http://www.telerik.com/academy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Web Services and SOA Architecture</a:t>
            </a:r>
            <a:endParaRPr lang="en-US" dirty="0"/>
          </a:p>
        </p:txBody>
      </p:sp>
      <p:pic>
        <p:nvPicPr>
          <p:cNvPr id="1026" name="Picture 2" descr="http://upload.wikimedia.org/wikipedia/commons/4/4a/Webservic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t="-7339" r="-3333" b="-7339"/>
          <a:stretch/>
        </p:blipFill>
        <p:spPr bwMode="auto">
          <a:xfrm>
            <a:off x="1447800" y="2971800"/>
            <a:ext cx="2438400" cy="2381250"/>
          </a:xfrm>
          <a:prstGeom prst="roundRect">
            <a:avLst>
              <a:gd name="adj" fmla="val 2558"/>
            </a:avLst>
          </a:prstGeom>
          <a:solidFill>
            <a:srgbClr val="FFFFFF"/>
          </a:solidFill>
        </p:spPr>
      </p:pic>
      <p:pic>
        <p:nvPicPr>
          <p:cNvPr id="1028" name="Picture 4" descr="http://upload.wikimedia.org/wikipedia/he/a/aa/SOA_Web_Servi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3" t="-3200" r="-1" b="-1"/>
          <a:stretch/>
        </p:blipFill>
        <p:spPr bwMode="auto">
          <a:xfrm>
            <a:off x="4648200" y="2971800"/>
            <a:ext cx="3048000" cy="2381379"/>
          </a:xfrm>
          <a:prstGeom prst="roundRect">
            <a:avLst>
              <a:gd name="adj" fmla="val 2558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562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web service is a method of communication between two devices in WWW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server device exposes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client consumes these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services are a main part of the SOA 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and Business logic on the server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server exposes public services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logic on the client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Consumes these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 smtClean="0"/>
              <a:t>"Representational </a:t>
            </a:r>
            <a:r>
              <a:rPr lang="en-US" sz="2800" dirty="0"/>
              <a:t>state transfer (REST) is a style of software architecture for distributed hypermedia systems such as the World Wide Web</a:t>
            </a:r>
            <a:r>
              <a:rPr lang="en-US" sz="2800" dirty="0" smtClean="0"/>
              <a:t>."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3886200"/>
            <a:ext cx="8534400" cy="27432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6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Resources are used as common data files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resource has an URI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interface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</a:p>
        </p:txBody>
      </p:sp>
    </p:spTree>
    <p:extLst>
      <p:ext uri="{BB962C8B-B14F-4D97-AF65-F5344CB8AC3E}">
        <p14:creationId xmlns:p14="http://schemas.microsoft.com/office/powerpoint/2010/main" val="10484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"RestTalk" in category "Code"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PUT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</a:t>
            </a:r>
            <a:r>
              <a:rPr lang="en-US" sz="2800" dirty="0" smtClean="0"/>
              <a:t>document / some 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16879"/>
            <a:ext cx="7924800" cy="569120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408740" y="2569076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380679" y="2512076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5840">
            <a:off x="3525886" y="404276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59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5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types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 </a:t>
            </a:r>
            <a:r>
              <a:rPr lang="en-US" dirty="0"/>
              <a:t>(AHAH)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AJAX is a group of technologies working together</a:t>
            </a:r>
          </a:p>
          <a:p>
            <a:pPr lvl="1"/>
            <a:r>
              <a:rPr lang="en-US" dirty="0" smtClean="0"/>
              <a:t>HTML &amp; CSS for presentation</a:t>
            </a:r>
          </a:p>
          <a:p>
            <a:pPr lvl="1"/>
            <a:r>
              <a:rPr lang="en-US" dirty="0" smtClean="0"/>
              <a:t>The DOM for data display &amp; interaction</a:t>
            </a:r>
          </a:p>
          <a:p>
            <a:pPr lvl="1"/>
            <a:r>
              <a:rPr lang="en-US" dirty="0" smtClean="0"/>
              <a:t>XML (or JSON) for data interchange</a:t>
            </a:r>
          </a:p>
          <a:p>
            <a:pPr lvl="1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JavaScript to use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 HTTP</a:t>
            </a:r>
          </a:p>
          <a:p>
            <a:pPr lvl="1"/>
            <a:r>
              <a:rPr lang="en-US" dirty="0"/>
              <a:t>Requests have </a:t>
            </a:r>
            <a:r>
              <a:rPr lang="en-US" dirty="0" smtClean="0"/>
              <a:t>headers – GET, POST, HEAD, etc.</a:t>
            </a:r>
          </a:p>
          <a:p>
            <a:pPr lvl="1"/>
            <a:r>
              <a:rPr lang="en-US" dirty="0" smtClean="0"/>
              <a:t>Requests have bodies – XML, JSON or plain text</a:t>
            </a:r>
            <a:endParaRPr lang="en-US" dirty="0"/>
          </a:p>
          <a:p>
            <a:pPr lvl="1"/>
            <a:r>
              <a:rPr lang="en-US" dirty="0" smtClean="0"/>
              <a:t>The request must target a resource with a URI</a:t>
            </a:r>
          </a:p>
          <a:p>
            <a:pPr lvl="1"/>
            <a:r>
              <a:rPr lang="en-US" dirty="0" smtClean="0"/>
              <a:t>The resource must understand the request</a:t>
            </a:r>
          </a:p>
          <a:p>
            <a:pPr lvl="2"/>
            <a:r>
              <a:rPr lang="en-US" dirty="0" smtClean="0"/>
              <a:t>Server-side logic</a:t>
            </a:r>
          </a:p>
          <a:p>
            <a:pPr lvl="1"/>
            <a:r>
              <a:rPr lang="en-US" dirty="0" smtClean="0"/>
              <a:t>Requests get a HTTP Response</a:t>
            </a:r>
          </a:p>
          <a:p>
            <a:pPr lvl="2"/>
            <a:r>
              <a:rPr lang="en-US" dirty="0" smtClean="0"/>
              <a:t>Header with a body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The Same Origin Policy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088479"/>
            <a:ext cx="7924800" cy="569120"/>
          </a:xfrm>
        </p:spPr>
        <p:txBody>
          <a:bodyPr/>
          <a:lstStyle/>
          <a:p>
            <a:r>
              <a:rPr lang="en-US" dirty="0" smtClean="0"/>
              <a:t>i.e. Don't talk to strangers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concept for browser-side programming languages</a:t>
            </a:r>
          </a:p>
          <a:p>
            <a:r>
              <a:rPr lang="en-US" dirty="0" smtClean="0"/>
              <a:t>Scripts running on pages from the same site</a:t>
            </a:r>
          </a:p>
          <a:p>
            <a:pPr lvl="1"/>
            <a:r>
              <a:rPr lang="en-US" dirty="0" smtClean="0"/>
              <a:t>i.e. the same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</a:t>
            </a:r>
            <a:endParaRPr lang="en-US" dirty="0" smtClean="0"/>
          </a:p>
          <a:p>
            <a:pPr lvl="1"/>
            <a:r>
              <a:rPr lang="en-US" dirty="0" smtClean="0"/>
              <a:t>Can access each other without restriction</a:t>
            </a:r>
          </a:p>
          <a:p>
            <a:r>
              <a:rPr lang="en-US" dirty="0" smtClean="0"/>
              <a:t>Scripts cannot access pages on different sites</a:t>
            </a:r>
          </a:p>
          <a:p>
            <a:r>
              <a:rPr lang="en-US" dirty="0" smtClean="0"/>
              <a:t>This also applies to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pPr lvl="1"/>
            <a:r>
              <a:rPr lang="en-US" dirty="0" smtClean="0"/>
              <a:t>Sent only between pages with same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Determination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 is defined using</a:t>
            </a:r>
          </a:p>
          <a:p>
            <a:pPr lvl="1"/>
            <a:r>
              <a:rPr lang="en-US" dirty="0" smtClean="0"/>
              <a:t>Domain name (e.g. example.com)</a:t>
            </a:r>
          </a:p>
          <a:p>
            <a:pPr lvl="1"/>
            <a:r>
              <a:rPr lang="en-US" dirty="0" smtClean="0"/>
              <a:t>Application layer protocol (e.g. http)</a:t>
            </a:r>
          </a:p>
          <a:p>
            <a:pPr lvl="1"/>
            <a:r>
              <a:rPr lang="en-US" dirty="0" smtClean="0"/>
              <a:t>Port number (not all browsers!)</a:t>
            </a:r>
          </a:p>
          <a:p>
            <a:pPr lvl="1"/>
            <a:r>
              <a:rPr lang="en-US" dirty="0" smtClean="0"/>
              <a:t>Two resources are of the same origin if all of the above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Determination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a resource at </a:t>
            </a:r>
            <a:r>
              <a:rPr lang="en-US" b="0" dirty="0">
                <a:effectLst/>
                <a:hlinkClick r:id="rId2"/>
              </a:rPr>
              <a:t>http://</a:t>
            </a:r>
            <a:r>
              <a:rPr lang="en-US" b="0" dirty="0" smtClean="0">
                <a:effectLst/>
                <a:hlinkClick r:id="rId2"/>
              </a:rPr>
              <a:t>www.example.com/dir/page.html</a:t>
            </a:r>
            <a:r>
              <a:rPr lang="en-US" b="0" dirty="0" smtClean="0">
                <a:effectLst/>
              </a:rPr>
              <a:t> </a:t>
            </a:r>
          </a:p>
          <a:p>
            <a:r>
              <a:rPr lang="en-US" dirty="0"/>
              <a:t>The following table shows outcomes of origin checks with resources at similar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398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7" y="3352800"/>
            <a:ext cx="7910246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Same 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Same origin policy is sometimes too restrictive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Large sites with lots of subdomains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Accessing web services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Ways of "relaxing"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document.domain</a:t>
            </a:r>
            <a:r>
              <a:rPr lang="en-US" dirty="0" smtClean="0"/>
              <a:t> – can be set to a </a:t>
            </a:r>
            <a:r>
              <a:rPr lang="en-US" dirty="0" err="1" smtClean="0"/>
              <a:t>superdomain</a:t>
            </a:r>
            <a:r>
              <a:rPr lang="en-US" dirty="0" smtClean="0"/>
              <a:t> when in proper subdomain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Cross document </a:t>
            </a:r>
            <a:r>
              <a:rPr lang="en-US" dirty="0" smtClean="0"/>
              <a:t>messaging – HTML5, </a:t>
            </a:r>
            <a:r>
              <a:rPr lang="en-US" dirty="0" err="1" smtClean="0"/>
              <a:t>postMessage</a:t>
            </a:r>
            <a:r>
              <a:rPr lang="en-US" dirty="0" smtClean="0"/>
              <a:t>() to page in 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Cross Origin Resource Sharing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Workaround – JSONP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685800"/>
          </a:xfrm>
        </p:spPr>
        <p:txBody>
          <a:bodyPr/>
          <a:lstStyle/>
          <a:p>
            <a:r>
              <a:rPr lang="en-US" dirty="0" smtClean="0"/>
              <a:t>JSONP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088479"/>
            <a:ext cx="7924800" cy="569120"/>
          </a:xfrm>
        </p:spPr>
        <p:txBody>
          <a:bodyPr/>
          <a:lstStyle/>
          <a:p>
            <a:r>
              <a:rPr lang="en-US" dirty="0" smtClean="0"/>
              <a:t>i.e. not listening to mommy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JSON with padding (also JSON prefix)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Same origin policy denies cross-origin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But not for the &lt;script&gt; tag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&lt;script&gt; tag can be exploited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Retrieve JS code and the browser executes it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 the case of a service, we get a JSON object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script tag can have a callback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We receive </a:t>
            </a:r>
            <a:r>
              <a:rPr lang="en-US" dirty="0" err="1" smtClean="0"/>
              <a:t>parseResponse</a:t>
            </a:r>
            <a:r>
              <a:rPr lang="en-US" dirty="0" smtClean="0"/>
              <a:t>(…)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49625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http://server2.example.com/Users/1234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jsonp=parseResponse"&gt;&lt;/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7513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</a:t>
            </a:r>
            <a:r>
              <a:rPr lang="en-US" sz="2800" dirty="0" smtClean="0"/>
              <a:t>channels over the TCP </a:t>
            </a:r>
            <a:r>
              <a:rPr lang="en-US" sz="2800" dirty="0"/>
              <a:t>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</a:t>
            </a:r>
            <a:r>
              <a:rPr lang="en-US" sz="2800" dirty="0" smtClean="0"/>
              <a:t>IIS, Apache</a:t>
            </a:r>
            <a:r>
              <a:rPr lang="en-US" sz="2800" dirty="0"/>
              <a:t>, </a:t>
            </a:r>
            <a:r>
              <a:rPr lang="en-US" sz="2800" dirty="0" smtClean="0"/>
              <a:t>Tomcat, GWS,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After the script URL, we add a query parameter ?</a:t>
            </a:r>
            <a:r>
              <a:rPr lang="en-US" dirty="0" err="1" smtClean="0"/>
              <a:t>jsonp</a:t>
            </a:r>
            <a:r>
              <a:rPr lang="en-US" dirty="0" smtClean="0"/>
              <a:t>= (or ?callback=)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This parameter tells the server what to return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server wraps its return value in the specified callback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Example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server returns a JSON object {"age":"5"}</a:t>
            </a:r>
            <a:r>
              <a:rPr lang="en-US" dirty="0"/>
              <a:t> 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the query parameter is ?callback=</a:t>
            </a:r>
            <a:r>
              <a:rPr lang="en-US" dirty="0" err="1" smtClean="0"/>
              <a:t>parseResponse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The browser executes the following JS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2062" y="5791200"/>
            <a:ext cx="4986338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parseResponse({"age":"5"})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JSONP – the "Padding"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function in the example is called the "padding"</a:t>
            </a:r>
          </a:p>
          <a:p>
            <a:r>
              <a:rPr lang="en-US" dirty="0" smtClean="0"/>
              <a:t>Typically its used to pass the JSON to a function, which acts as a handler, but it can be anything else</a:t>
            </a:r>
          </a:p>
          <a:p>
            <a:pPr lvl="1"/>
            <a:r>
              <a:rPr lang="en-US" dirty="0" smtClean="0"/>
              <a:t>Variable assignment, if statement, etc.</a:t>
            </a:r>
          </a:p>
          <a:p>
            <a:pPr lvl="1"/>
            <a:r>
              <a:rPr lang="en-US" dirty="0" smtClean="0"/>
              <a:t>What we receive is JS code, not JSON</a:t>
            </a:r>
          </a:p>
          <a:p>
            <a:pPr lvl="2"/>
            <a:r>
              <a:rPr lang="en-US" dirty="0" smtClean="0"/>
              <a:t>This is a security concern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685800"/>
          </a:xfrm>
        </p:spPr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698079"/>
            <a:ext cx="8229600" cy="569120"/>
          </a:xfrm>
        </p:spPr>
        <p:txBody>
          <a:bodyPr/>
          <a:lstStyle/>
          <a:p>
            <a:r>
              <a:rPr lang="en-US" dirty="0" smtClean="0"/>
              <a:t>Simulating and Tracking Web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686800" cy="56388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(by Telerik) –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www.telerik.com/fiddler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065" y="1066799"/>
            <a:ext cx="1426535" cy="1159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Fiddler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934" y="4318559"/>
            <a:ext cx="2845981" cy="863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3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Web Developer Tools</a:t>
            </a:r>
          </a:p>
          <a:p>
            <a:pPr lvl="1"/>
            <a:r>
              <a:rPr lang="en-US" dirty="0" smtClean="0"/>
              <a:t>Built-in in Google Chrome and Opera</a:t>
            </a:r>
          </a:p>
          <a:p>
            <a:pPr lvl="1"/>
            <a:r>
              <a:rPr lang="en-US" dirty="0" smtClean="0"/>
              <a:t>Network requests logging</a:t>
            </a:r>
          </a:p>
          <a:p>
            <a:pPr lvl="1"/>
            <a:r>
              <a:rPr lang="en-US" dirty="0" smtClean="0"/>
              <a:t>Code execution timeline</a:t>
            </a:r>
          </a:p>
          <a:p>
            <a:r>
              <a:rPr lang="en-US" dirty="0" smtClean="0"/>
              <a:t>Postman</a:t>
            </a:r>
          </a:p>
          <a:p>
            <a:pPr lvl="1"/>
            <a:r>
              <a:rPr lang="en-US" dirty="0" smtClean="0"/>
              <a:t>Google app</a:t>
            </a:r>
          </a:p>
          <a:p>
            <a:pPr lvl="1"/>
            <a:r>
              <a:rPr lang="en-US" dirty="0" smtClean="0"/>
              <a:t>Perform HTTP requests</a:t>
            </a:r>
          </a:p>
          <a:p>
            <a:pPr lvl="1"/>
            <a:r>
              <a:rPr lang="en-US" dirty="0"/>
              <a:t>Get from </a:t>
            </a:r>
            <a:r>
              <a:rPr lang="en-US" dirty="0" smtClean="0">
                <a:hlinkClick r:id="rId2"/>
              </a:rPr>
              <a:t>Chrome web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53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and AJAX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</a:t>
            </a:r>
            <a:r>
              <a:rPr lang="en-US" sz="2800" dirty="0" smtClean="0"/>
              <a:t>show </a:t>
            </a:r>
            <a:r>
              <a:rPr lang="en-US" sz="2800" dirty="0"/>
              <a:t>the text, </a:t>
            </a:r>
            <a:r>
              <a:rPr lang="en-US" sz="2800" dirty="0" smtClean="0"/>
              <a:t>graphics, sounds, etc.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TCP, </a:t>
            </a:r>
            <a:r>
              <a:rPr lang="en-US" sz="2800" dirty="0"/>
              <a:t>DNS, HTTP, </a:t>
            </a:r>
            <a:r>
              <a:rPr lang="en-US" sz="2800" dirty="0" smtClean="0"/>
              <a:t>FTP, 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HTTP </a:t>
            </a:r>
            <a:r>
              <a:rPr lang="en-US" sz="3000" dirty="0"/>
              <a:t>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URL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74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It is just a formatted </a:t>
            </a:r>
            <a:r>
              <a:rPr lang="en-US" sz="3000" dirty="0" smtClean="0"/>
              <a:t>string, consisting of: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</a:t>
            </a:r>
            <a:r>
              <a:rPr lang="en-US" sz="2800" dirty="0" smtClean="0"/>
              <a:t>the server </a:t>
            </a:r>
            <a:r>
              <a:rPr lang="en-US" sz="2800" dirty="0"/>
              <a:t>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</a:t>
            </a:r>
            <a:r>
              <a:rPr lang="en-US" sz="2800" dirty="0" smtClean="0"/>
              <a:t>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Path </a:t>
            </a:r>
            <a:r>
              <a:rPr lang="en-US" sz="2800" dirty="0"/>
              <a:t>and name of the resource (</a:t>
            </a:r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1336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http://yoursite.com:8080/path/index.php?id=27&amp;lang=en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9602" y="1524000"/>
            <a:ext cx="792479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47" y="41910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3584964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71451133cd83ebc4e1af2b24f9363a5b6c9b8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2373</TotalTime>
  <Words>2999</Words>
  <Application>Microsoft Office PowerPoint</Application>
  <PresentationFormat>On-screen Show (4:3)</PresentationFormat>
  <Paragraphs>544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Telerik Academy</vt:lpstr>
      <vt:lpstr>HTTP and AJAX</vt:lpstr>
      <vt:lpstr>Table of Contents</vt:lpstr>
      <vt:lpstr>WWW and URL</vt:lpstr>
      <vt:lpstr>What is WWW?</vt:lpstr>
      <vt:lpstr>WWW Components</vt:lpstr>
      <vt:lpstr>WWW Infrastructure</vt:lpstr>
      <vt:lpstr>WWW Infrastructure (2)</vt:lpstr>
      <vt:lpstr>URL</vt:lpstr>
      <vt:lpstr>URL Encoding</vt:lpstr>
      <vt:lpstr>URL – Examples</vt:lpstr>
      <vt:lpstr>HTML, XML, JSON, RSS</vt:lpstr>
      <vt:lpstr>HTML</vt:lpstr>
      <vt:lpstr>HTML</vt:lpstr>
      <vt:lpstr>HTML – Example</vt:lpstr>
      <vt:lpstr>XML</vt:lpstr>
      <vt:lpstr>RSS</vt:lpstr>
      <vt:lpstr>RSS – Example</vt:lpstr>
      <vt:lpstr>JSON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Web Services</vt:lpstr>
      <vt:lpstr>Web Services</vt:lpstr>
      <vt:lpstr>RESTful Web Services</vt:lpstr>
      <vt:lpstr>What is REST?</vt:lpstr>
      <vt:lpstr>RESTful Services</vt:lpstr>
      <vt:lpstr>AJAX</vt:lpstr>
      <vt:lpstr>AJAX</vt:lpstr>
      <vt:lpstr>AJAX</vt:lpstr>
      <vt:lpstr>AJAX</vt:lpstr>
      <vt:lpstr>The Same Origin Policy</vt:lpstr>
      <vt:lpstr>Same Origin Policy</vt:lpstr>
      <vt:lpstr>Origin Determination Rules</vt:lpstr>
      <vt:lpstr>Origin Determination Example</vt:lpstr>
      <vt:lpstr>Relaxing Same Origin Policy</vt:lpstr>
      <vt:lpstr>JSONP</vt:lpstr>
      <vt:lpstr>JSONP</vt:lpstr>
      <vt:lpstr>JSONP – How it Works</vt:lpstr>
      <vt:lpstr>JSONP – the "Padding"</vt:lpstr>
      <vt:lpstr>Web Developer Tools</vt:lpstr>
      <vt:lpstr>Web Developer Tools</vt:lpstr>
      <vt:lpstr>Web Developer Tools (2)</vt:lpstr>
      <vt:lpstr>HTTP and AJAX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Ivaylo Kenov</cp:lastModifiedBy>
  <cp:revision>413</cp:revision>
  <dcterms:created xsi:type="dcterms:W3CDTF">2007-12-08T16:03:35Z</dcterms:created>
  <dcterms:modified xsi:type="dcterms:W3CDTF">2014-07-17T15:02:42Z</dcterms:modified>
  <cp:category>software engineering</cp:category>
</cp:coreProperties>
</file>