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51" r:id="rId18"/>
    <p:sldId id="273" r:id="rId19"/>
    <p:sldId id="274" r:id="rId20"/>
    <p:sldId id="275" r:id="rId21"/>
    <p:sldId id="350" r:id="rId22"/>
    <p:sldId id="277" r:id="rId23"/>
    <p:sldId id="278" r:id="rId24"/>
    <p:sldId id="279" r:id="rId25"/>
    <p:sldId id="280" r:id="rId26"/>
    <p:sldId id="281" r:id="rId27"/>
    <p:sldId id="349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48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4" r:id="rId58"/>
    <p:sldId id="315" r:id="rId59"/>
    <p:sldId id="316" r:id="rId60"/>
    <p:sldId id="318" r:id="rId61"/>
    <p:sldId id="319" r:id="rId62"/>
    <p:sldId id="320" r:id="rId63"/>
    <p:sldId id="321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46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7" r:id="rId87"/>
    <p:sldId id="312" r:id="rId88"/>
    <p:sldId id="313" r:id="rId89"/>
  </p:sldIdLst>
  <p:sldSz cx="9144000" cy="6858000" type="screen4x3"/>
  <p:notesSz cx="6881813" cy="9296400"/>
  <p:custDataLst>
    <p:tags r:id="rId9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5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98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4A1C8-8E04-416D-9EBC-C05DB5A70F5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43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21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73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162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243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322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557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251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780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0577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18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05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quickgraph.codeplex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en.wikipedia.org/wiki/Shortest_path_problem#Single-source_shortest_paths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topological-sortin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rash\network-technolog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57200"/>
            <a:ext cx="4989008" cy="1517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134350" cy="569120"/>
          </a:xfrm>
        </p:spPr>
        <p:txBody>
          <a:bodyPr/>
          <a:lstStyle/>
          <a:p>
            <a:r>
              <a:rPr lang="en-US" dirty="0" smtClean="0"/>
              <a:t>Fundamentals, Terminology, Traversal, Algorithms</a:t>
            </a:r>
            <a:endParaRPr lang="en-US" dirty="0"/>
          </a:p>
        </p:txBody>
      </p:sp>
      <p:pic>
        <p:nvPicPr>
          <p:cNvPr id="77826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791200" y="4572000"/>
            <a:ext cx="2819400" cy="1773742"/>
          </a:xfrm>
          <a:prstGeom prst="roundRect">
            <a:avLst>
              <a:gd name="adj" fmla="val 11583"/>
            </a:avLst>
          </a:prstGeom>
          <a:noFill/>
          <a:effectLst>
            <a:softEdge rad="3175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9440">
            <a:off x="365044" y="1059871"/>
            <a:ext cx="2438400" cy="1828800"/>
          </a:xfrm>
          <a:prstGeom prst="roundRect">
            <a:avLst/>
          </a:prstGeom>
        </p:spPr>
      </p:pic>
      <p:sp>
        <p:nvSpPr>
          <p:cNvPr id="13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352027"/>
            <a:ext cx="4621676" cy="461665"/>
          </a:xfrm>
        </p:spPr>
        <p:txBody>
          <a:bodyPr/>
          <a:lstStyle/>
          <a:p>
            <a:pPr marL="0" indent="0" eaLnBrk="1" hangingPunct="1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726668"/>
            <a:ext cx="3990513" cy="40011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6031468"/>
            <a:ext cx="3990513" cy="369332"/>
          </a:xfrm>
        </p:spPr>
        <p:txBody>
          <a:bodyPr/>
          <a:lstStyle/>
          <a:p>
            <a:pPr marL="319088" indent="-319088" eaLnBrk="1" hangingPunct="1">
              <a:spcBef>
                <a:spcPct val="20000"/>
              </a:spcBef>
            </a:pPr>
            <a:r>
              <a:rPr lang="en-US" dirty="0">
                <a:hlinkClick r:id="rId5"/>
              </a:rPr>
              <a:t>http://academy.telerik.com</a:t>
            </a:r>
            <a:r>
              <a:rPr lang="en-US" dirty="0"/>
              <a:t> 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902951" y="3847239"/>
            <a:ext cx="1362586" cy="148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1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(6)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Cycle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itchFamily="18" charset="2"/>
              </a:rPr>
              <a:t>Path that ends back </a:t>
            </a:r>
            <a:r>
              <a:rPr lang="en-US" dirty="0" smtClean="0">
                <a:sym typeface="Symbol" pitchFamily="18" charset="2"/>
              </a:rPr>
              <a:t>at the </a:t>
            </a:r>
            <a:r>
              <a:rPr lang="en-US" dirty="0">
                <a:sym typeface="Symbol" pitchFamily="18" charset="2"/>
              </a:rPr>
              <a:t>starting node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Symbol" pitchFamily="18" charset="2"/>
              </a:rPr>
              <a:t>Example:</a:t>
            </a:r>
            <a:endParaRPr lang="en-US" dirty="0">
              <a:sym typeface="Symbol" pitchFamily="18" charset="2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C, G, A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path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cycles in path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Acyclic graph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Symbol" pitchFamily="18" charset="2"/>
              </a:rPr>
              <a:t>Graph with no cycles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Symbol" pitchFamily="18" charset="2"/>
              </a:rPr>
              <a:t>Acyclic undirected graphs are trees</a:t>
            </a:r>
            <a:endParaRPr lang="en-US" sz="3200" dirty="0">
              <a:sym typeface="Symbol" pitchFamily="18" charset="2"/>
            </a:endParaRPr>
          </a:p>
        </p:txBody>
      </p:sp>
      <p:grpSp>
        <p:nvGrpSpPr>
          <p:cNvPr id="6" name="Group 69"/>
          <p:cNvGrpSpPr/>
          <p:nvPr/>
        </p:nvGrpSpPr>
        <p:grpSpPr>
          <a:xfrm>
            <a:off x="4876800" y="31777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4571999" y="2825319"/>
            <a:ext cx="3421063" cy="2280081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4990005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4974617" y="5549089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6096000" y="990600"/>
            <a:ext cx="2286000" cy="1629306"/>
          </a:xfrm>
          <a:prstGeom prst="wedgeRoundRectCallout">
            <a:avLst>
              <a:gd name="adj1" fmla="val -55320"/>
              <a:gd name="adj2" fmla="val 1316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Unconnected graph with two connected components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906463" y="4265612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(7)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Two nodes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reachable</a:t>
            </a:r>
            <a:r>
              <a:rPr lang="en-US" dirty="0" smtClean="0"/>
              <a:t> if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Path exists between them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node is reachable from </a:t>
            </a:r>
            <a:r>
              <a:rPr lang="en-US" dirty="0" smtClean="0"/>
              <a:t>any other node</a:t>
            </a:r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699584" y="5679361"/>
            <a:ext cx="438418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238500" y="4951412"/>
            <a:ext cx="487131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324100" y="4570412"/>
            <a:ext cx="462233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1562100" y="5561012"/>
            <a:ext cx="438417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endCxn id="46" idx="3"/>
          </p:cNvCxnSpPr>
          <p:nvPr/>
        </p:nvCxnSpPr>
        <p:spPr bwMode="auto">
          <a:xfrm rot="5400000" flipH="1" flipV="1">
            <a:off x="2974868" y="5373979"/>
            <a:ext cx="388962" cy="28098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2786333" y="4786319"/>
            <a:ext cx="523506" cy="228331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2289317" y="5268127"/>
            <a:ext cx="740373" cy="208572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2000517" y="5776920"/>
            <a:ext cx="699068" cy="11834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1821422" y="5053879"/>
            <a:ext cx="685262" cy="455481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219602" y="4614221"/>
            <a:ext cx="462233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1681835" y="4786319"/>
            <a:ext cx="642265" cy="4380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1249405" y="5247350"/>
            <a:ext cx="578214" cy="175586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457200" y="3657600"/>
            <a:ext cx="2819400" cy="437491"/>
          </a:xfrm>
          <a:prstGeom prst="wedgeRoundRectCallout">
            <a:avLst>
              <a:gd name="adj1" fmla="val -1403"/>
              <a:gd name="adj2" fmla="val 1299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Connected graph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6800" y="3657600"/>
            <a:ext cx="3124200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81600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Their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Graphs have many real-world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Modeling a computer network like Internet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Routes are simple paths in the network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Modeling a city map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Streets are edges, crossings are vertices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Social networks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People are nodes and their connections are edges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State machines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States are nodes, transitions are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9050" y="2533650"/>
            <a:ext cx="1047750" cy="1611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34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Representing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21680"/>
            <a:ext cx="8229600" cy="569120"/>
          </a:xfrm>
        </p:spPr>
        <p:txBody>
          <a:bodyPr/>
          <a:lstStyle/>
          <a:p>
            <a:r>
              <a:rPr lang="en-US" dirty="0" smtClean="0"/>
              <a:t>Classic and OOP Ways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95600"/>
            <a:ext cx="3942347" cy="356688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669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495800" y="3352800"/>
            <a:ext cx="2181225" cy="213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4191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Adjacency list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node holds a   list of its neighbors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cell keeps whether and how two nodes are connected</a:t>
            </a:r>
          </a:p>
          <a:p>
            <a:pPr>
              <a:lnSpc>
                <a:spcPct val="100000"/>
              </a:lnSpc>
              <a:spcBef>
                <a:spcPts val="6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of edges</a:t>
            </a:r>
            <a:endParaRPr lang="en-US" sz="3000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76800" y="3747135"/>
          <a:ext cx="152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376618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41281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450615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487763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24425" y="343935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07123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8123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57900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95800" y="5791200"/>
            <a:ext cx="4191000" cy="5334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495800" y="1219200"/>
            <a:ext cx="1809750" cy="1524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72000" tIns="72000" rIns="72000" bIns="72000" anchor="ctr"/>
          <a:lstStyle/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{2, 4}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  {3}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  {1}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4  {2}</a:t>
            </a:r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6477000" y="1066800"/>
            <a:ext cx="2438400" cy="2235200"/>
          </a:xfrm>
          <a:custGeom>
            <a:avLst/>
            <a:gdLst>
              <a:gd name="connsiteX0" fmla="*/ 338137 w 2776537"/>
              <a:gd name="connsiteY0" fmla="*/ 1223962 h 2362199"/>
              <a:gd name="connsiteX1" fmla="*/ 338137 w 2776537"/>
              <a:gd name="connsiteY1" fmla="*/ 357187 h 2362199"/>
              <a:gd name="connsiteX2" fmla="*/ 2366962 w 2776537"/>
              <a:gd name="connsiteY2" fmla="*/ 271462 h 2362199"/>
              <a:gd name="connsiteX3" fmla="*/ 2452687 w 2776537"/>
              <a:gd name="connsiteY3" fmla="*/ 1985962 h 2362199"/>
              <a:gd name="connsiteX4" fmla="*/ 423862 w 2776537"/>
              <a:gd name="connsiteY4" fmla="*/ 2224087 h 2362199"/>
              <a:gd name="connsiteX5" fmla="*/ 319087 w 2776537"/>
              <a:gd name="connsiteY5" fmla="*/ 1157287 h 2362199"/>
              <a:gd name="connsiteX0" fmla="*/ 338137 w 2776537"/>
              <a:gd name="connsiteY0" fmla="*/ 1223962 h 2362199"/>
              <a:gd name="connsiteX1" fmla="*/ 338137 w 2776537"/>
              <a:gd name="connsiteY1" fmla="*/ 357187 h 2362199"/>
              <a:gd name="connsiteX2" fmla="*/ 2366962 w 2776537"/>
              <a:gd name="connsiteY2" fmla="*/ 271462 h 2362199"/>
              <a:gd name="connsiteX3" fmla="*/ 2452687 w 2776537"/>
              <a:gd name="connsiteY3" fmla="*/ 1985962 h 2362199"/>
              <a:gd name="connsiteX4" fmla="*/ 423862 w 2776537"/>
              <a:gd name="connsiteY4" fmla="*/ 2224087 h 2362199"/>
              <a:gd name="connsiteX5" fmla="*/ 319087 w 2776537"/>
              <a:gd name="connsiteY5" fmla="*/ 1157287 h 2362199"/>
              <a:gd name="connsiteX6" fmla="*/ 338137 w 2776537"/>
              <a:gd name="connsiteY6" fmla="*/ 1223962 h 2362199"/>
              <a:gd name="connsiteX0" fmla="*/ 250825 w 2708275"/>
              <a:gd name="connsiteY0" fmla="*/ 1157287 h 2362199"/>
              <a:gd name="connsiteX1" fmla="*/ 269875 w 2708275"/>
              <a:gd name="connsiteY1" fmla="*/ 357187 h 2362199"/>
              <a:gd name="connsiteX2" fmla="*/ 2298700 w 2708275"/>
              <a:gd name="connsiteY2" fmla="*/ 271462 h 2362199"/>
              <a:gd name="connsiteX3" fmla="*/ 2384425 w 2708275"/>
              <a:gd name="connsiteY3" fmla="*/ 1985962 h 2362199"/>
              <a:gd name="connsiteX4" fmla="*/ 355600 w 2708275"/>
              <a:gd name="connsiteY4" fmla="*/ 2224087 h 2362199"/>
              <a:gd name="connsiteX5" fmla="*/ 250825 w 2708275"/>
              <a:gd name="connsiteY5" fmla="*/ 1157287 h 2362199"/>
              <a:gd name="connsiteX0" fmla="*/ 234950 w 2711450"/>
              <a:gd name="connsiteY0" fmla="*/ 347662 h 2497137"/>
              <a:gd name="connsiteX1" fmla="*/ 273050 w 2711450"/>
              <a:gd name="connsiteY1" fmla="*/ 357187 h 2497137"/>
              <a:gd name="connsiteX2" fmla="*/ 2301875 w 2711450"/>
              <a:gd name="connsiteY2" fmla="*/ 271462 h 2497137"/>
              <a:gd name="connsiteX3" fmla="*/ 2387600 w 2711450"/>
              <a:gd name="connsiteY3" fmla="*/ 1985962 h 2497137"/>
              <a:gd name="connsiteX4" fmla="*/ 358775 w 2711450"/>
              <a:gd name="connsiteY4" fmla="*/ 2224087 h 2497137"/>
              <a:gd name="connsiteX5" fmla="*/ 234950 w 2711450"/>
              <a:gd name="connsiteY5" fmla="*/ 347662 h 2497137"/>
              <a:gd name="connsiteX0" fmla="*/ 409575 w 2762250"/>
              <a:gd name="connsiteY0" fmla="*/ 2224087 h 2495549"/>
              <a:gd name="connsiteX1" fmla="*/ 323850 w 2762250"/>
              <a:gd name="connsiteY1" fmla="*/ 357187 h 2495549"/>
              <a:gd name="connsiteX2" fmla="*/ 2352675 w 2762250"/>
              <a:gd name="connsiteY2" fmla="*/ 271462 h 2495549"/>
              <a:gd name="connsiteX3" fmla="*/ 2438400 w 2762250"/>
              <a:gd name="connsiteY3" fmla="*/ 1985962 h 2495549"/>
              <a:gd name="connsiteX4" fmla="*/ 409575 w 2762250"/>
              <a:gd name="connsiteY4" fmla="*/ 2224087 h 2495549"/>
              <a:gd name="connsiteX0" fmla="*/ 333375 w 2686050"/>
              <a:gd name="connsiteY0" fmla="*/ 2212975 h 2473325"/>
              <a:gd name="connsiteX1" fmla="*/ 361950 w 2686050"/>
              <a:gd name="connsiteY1" fmla="*/ 412750 h 2473325"/>
              <a:gd name="connsiteX2" fmla="*/ 2276475 w 2686050"/>
              <a:gd name="connsiteY2" fmla="*/ 260350 h 2473325"/>
              <a:gd name="connsiteX3" fmla="*/ 2362200 w 2686050"/>
              <a:gd name="connsiteY3" fmla="*/ 1974850 h 2473325"/>
              <a:gd name="connsiteX4" fmla="*/ 333375 w 2686050"/>
              <a:gd name="connsiteY4" fmla="*/ 2212975 h 2473325"/>
              <a:gd name="connsiteX0" fmla="*/ 333375 w 2652712"/>
              <a:gd name="connsiteY0" fmla="*/ 2089150 h 2349500"/>
              <a:gd name="connsiteX1" fmla="*/ 333375 w 2652712"/>
              <a:gd name="connsiteY1" fmla="*/ 412750 h 2349500"/>
              <a:gd name="connsiteX2" fmla="*/ 2247900 w 2652712"/>
              <a:gd name="connsiteY2" fmla="*/ 260350 h 2349500"/>
              <a:gd name="connsiteX3" fmla="*/ 2333625 w 2652712"/>
              <a:gd name="connsiteY3" fmla="*/ 1974850 h 2349500"/>
              <a:gd name="connsiteX4" fmla="*/ 333375 w 2652712"/>
              <a:gd name="connsiteY4" fmla="*/ 2089150 h 2349500"/>
              <a:gd name="connsiteX0" fmla="*/ 319087 w 2538412"/>
              <a:gd name="connsiteY0" fmla="*/ 2108200 h 2413000"/>
              <a:gd name="connsiteX1" fmla="*/ 319087 w 2538412"/>
              <a:gd name="connsiteY1" fmla="*/ 431800 h 2413000"/>
              <a:gd name="connsiteX2" fmla="*/ 2233612 w 2538412"/>
              <a:gd name="connsiteY2" fmla="*/ 279400 h 2413000"/>
              <a:gd name="connsiteX3" fmla="*/ 2147887 w 2538412"/>
              <a:gd name="connsiteY3" fmla="*/ 2108200 h 2413000"/>
              <a:gd name="connsiteX4" fmla="*/ 319087 w 2538412"/>
              <a:gd name="connsiteY4" fmla="*/ 2108200 h 2413000"/>
              <a:gd name="connsiteX0" fmla="*/ 304800 w 2438400"/>
              <a:gd name="connsiteY0" fmla="*/ 1955800 h 2235200"/>
              <a:gd name="connsiteX1" fmla="*/ 304800 w 2438400"/>
              <a:gd name="connsiteY1" fmla="*/ 279400 h 2235200"/>
              <a:gd name="connsiteX2" fmla="*/ 2133600 w 2438400"/>
              <a:gd name="connsiteY2" fmla="*/ 279400 h 2235200"/>
              <a:gd name="connsiteX3" fmla="*/ 2133600 w 2438400"/>
              <a:gd name="connsiteY3" fmla="*/ 1955800 h 2235200"/>
              <a:gd name="connsiteX4" fmla="*/ 304800 w 2438400"/>
              <a:gd name="connsiteY4" fmla="*/ 19558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235200">
                <a:moveTo>
                  <a:pt x="304800" y="1955800"/>
                </a:moveTo>
                <a:cubicBezTo>
                  <a:pt x="0" y="1676400"/>
                  <a:pt x="0" y="558800"/>
                  <a:pt x="304800" y="279400"/>
                </a:cubicBezTo>
                <a:cubicBezTo>
                  <a:pt x="609600" y="0"/>
                  <a:pt x="1828800" y="0"/>
                  <a:pt x="2133600" y="279400"/>
                </a:cubicBezTo>
                <a:cubicBezTo>
                  <a:pt x="2438400" y="558800"/>
                  <a:pt x="2438400" y="1676400"/>
                  <a:pt x="2133600" y="1955800"/>
                </a:cubicBezTo>
                <a:cubicBezTo>
                  <a:pt x="1828800" y="2235200"/>
                  <a:pt x="609600" y="2235200"/>
                  <a:pt x="304800" y="19558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57999" y="1422399"/>
            <a:ext cx="1676402" cy="1491865"/>
            <a:chOff x="5812704" y="5001881"/>
            <a:chExt cx="1885060" cy="165493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097973" y="5001881"/>
              <a:ext cx="599791" cy="59170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097971" y="6100760"/>
              <a:ext cx="599791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12704" y="6100759"/>
              <a:ext cx="59979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812705" y="5001883"/>
              <a:ext cx="599791" cy="5917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rot="5400000">
              <a:off x="7144281" y="5847172"/>
              <a:ext cx="507174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7" idx="2"/>
              <a:endCxn id="8" idx="6"/>
            </p:cNvCxnSpPr>
            <p:nvPr/>
          </p:nvCxnSpPr>
          <p:spPr bwMode="auto">
            <a:xfrm rot="10800000">
              <a:off x="6412496" y="6378788"/>
              <a:ext cx="685476" cy="17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rot="5400000">
              <a:off x="6417606" y="5413985"/>
              <a:ext cx="675259" cy="86115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6412496" y="5297734"/>
              <a:ext cx="685477" cy="17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rot="5400000" flipH="1" flipV="1">
              <a:off x="5859014" y="5847161"/>
              <a:ext cx="507174" cy="17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C# Representation</a:t>
            </a:r>
            <a:endParaRPr lang="bg-BG" dirty="0"/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583252" y="1050926"/>
            <a:ext cx="4750747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&gt;[] childNodes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Graph(List&lt;int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&gt;[]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this.childNodes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nodes;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609600" y="3721525"/>
            <a:ext cx="80772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 g = new Graph(new List&lt;int&gt;[]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{3, 6}, // successors of vertice 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{2, 3, 4, 5, 6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},// 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vertice 1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4, 5},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{0, 1, 5},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3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2, 6},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2, 3},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{0, 1, 4}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562600" y="1050925"/>
            <a:ext cx="2743200" cy="2378075"/>
            <a:chOff x="6387407" y="1779589"/>
            <a:chExt cx="2625969" cy="2378075"/>
          </a:xfrm>
        </p:grpSpPr>
        <p:sp>
          <p:nvSpPr>
            <p:cNvPr id="507910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507911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507912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507913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507914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507915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507916" name="AutoShape 12"/>
            <p:cNvCxnSpPr>
              <a:cxnSpLocks noChangeAspect="1" noChangeShapeType="1"/>
              <a:stCxn id="507910" idx="2"/>
              <a:endCxn id="507911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7" name="AutoShape 13"/>
            <p:cNvCxnSpPr>
              <a:cxnSpLocks noChangeAspect="1" noChangeShapeType="1"/>
              <a:stCxn id="507910" idx="6"/>
              <a:endCxn id="507934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8" name="AutoShape 14"/>
            <p:cNvCxnSpPr>
              <a:cxnSpLocks noChangeAspect="1" noChangeShapeType="1"/>
              <a:stCxn id="507934" idx="4"/>
              <a:endCxn id="507914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9" name="AutoShape 15"/>
            <p:cNvCxnSpPr>
              <a:cxnSpLocks noChangeAspect="1" noChangeShapeType="1"/>
              <a:stCxn id="507911" idx="5"/>
              <a:endCxn id="507913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0" name="AutoShape 16"/>
            <p:cNvCxnSpPr>
              <a:cxnSpLocks noChangeAspect="1" noChangeShapeType="1"/>
              <a:stCxn id="507911" idx="4"/>
              <a:endCxn id="507912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1" name="AutoShape 17"/>
            <p:cNvCxnSpPr>
              <a:cxnSpLocks noChangeAspect="1" noChangeShapeType="1"/>
              <a:stCxn id="507912" idx="5"/>
              <a:endCxn id="507915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9" name="AutoShape 25"/>
            <p:cNvCxnSpPr>
              <a:cxnSpLocks noChangeAspect="1" noChangeShapeType="1"/>
              <a:stCxn id="507934" idx="2"/>
              <a:endCxn id="507913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0" name="AutoShape 26"/>
            <p:cNvCxnSpPr>
              <a:cxnSpLocks noChangeAspect="1" noChangeShapeType="1"/>
              <a:stCxn id="507913" idx="4"/>
              <a:endCxn id="507915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1" name="AutoShape 27"/>
            <p:cNvCxnSpPr>
              <a:cxnSpLocks noChangeAspect="1" noChangeShapeType="1"/>
              <a:stCxn id="507914" idx="3"/>
              <a:endCxn id="507915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2" name="AutoShape 28"/>
            <p:cNvCxnSpPr>
              <a:cxnSpLocks noChangeAspect="1" noChangeShapeType="1"/>
              <a:stCxn id="507912" idx="6"/>
              <a:endCxn id="507913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3" name="AutoShape 29"/>
            <p:cNvCxnSpPr>
              <a:cxnSpLocks noChangeAspect="1" noChangeShapeType="1"/>
              <a:stCxn id="507913" idx="5"/>
              <a:endCxn id="507914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507934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14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C#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OOP: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Edge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Optional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external library: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QuickGraph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>
                <a:hlinkClick r:id="rId2"/>
              </a:rPr>
              <a:t>http://quickgraph.codeplex.com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1802" y="1219200"/>
            <a:ext cx="1047750" cy="1611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79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Traversing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21680"/>
            <a:ext cx="8229600" cy="569120"/>
          </a:xfrm>
        </p:spPr>
        <p:txBody>
          <a:bodyPr/>
          <a:lstStyle/>
          <a:p>
            <a:r>
              <a:rPr lang="en-US" dirty="0" smtClean="0"/>
              <a:t>Good old DFS and BFS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4200"/>
            <a:ext cx="4800600" cy="3130826"/>
          </a:xfrm>
          <a:prstGeom prst="roundRect">
            <a:avLst>
              <a:gd name="adj" fmla="val 4897"/>
            </a:avLst>
          </a:prstGeom>
        </p:spPr>
      </p:pic>
    </p:spTree>
    <p:extLst>
      <p:ext uri="{BB962C8B-B14F-4D97-AF65-F5344CB8AC3E}">
        <p14:creationId xmlns:p14="http://schemas.microsoft.com/office/powerpoint/2010/main" val="22698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Depth-First Search (DFS) and Breadth-First Search (BFS) can traverse graphs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Each vertex should be visited at most once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250" y="2743200"/>
            <a:ext cx="381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not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2743200"/>
            <a:ext cx="381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not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0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Graph Definitions and Terminology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Representing </a:t>
            </a:r>
            <a:r>
              <a:rPr lang="en-US" dirty="0" smtClean="0"/>
              <a:t>Graphs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Graph </a:t>
            </a:r>
            <a:r>
              <a:rPr lang="en-US" dirty="0"/>
              <a:t>Traversal Algorithms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Connectivity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Topological sorting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Prim and </a:t>
            </a:r>
            <a:r>
              <a:rPr lang="en-US" dirty="0" err="1" smtClean="0"/>
              <a:t>Kruskal</a:t>
            </a:r>
            <a:endParaRPr lang="en-US" dirty="0" smtClean="0"/>
          </a:p>
          <a:p>
            <a:pPr marL="804863" lvl="1" indent="-457200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886200"/>
            <a:ext cx="3399885" cy="2255923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68911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DFS Graph Traversal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5474" name="Picture 2" descr="http://corte.si/posts/code/hilbert/portrait/hilbert2d-o3-mark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9950" y="1066800"/>
            <a:ext cx="1295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199614"/>
            <a:ext cx="7696200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TraverseDFSRecursive(node)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(not visited[node])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visited[node]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child node </a:t>
            </a:r>
            <a:r>
              <a:rPr lang="en-US" sz="19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TraverseDFSRecursive(</a:t>
            </a:r>
            <a:r>
              <a:rPr lang="en-US" sz="19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vois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TraverseDFS(firstNode);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45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and Traversals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Connecting the chain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81399"/>
            <a:ext cx="3962400" cy="2821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0" y="3581400"/>
            <a:ext cx="3886200" cy="282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305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component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of undirected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graph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A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sub-graph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 which any two nodes are connected to each other by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paths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95600"/>
            <a:ext cx="3763268" cy="3261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simple way to find number of connected </a:t>
            </a:r>
            <a:r>
              <a:rPr lang="en-US" dirty="0" smtClean="0">
                <a:solidFill>
                  <a:srgbClr val="FFFFFF"/>
                </a:solidFill>
              </a:rPr>
              <a:t>components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dirty="0" smtClean="0">
                <a:solidFill>
                  <a:srgbClr val="FFFFFF"/>
                </a:solidFill>
              </a:rPr>
              <a:t> loop </a:t>
            </a:r>
            <a:r>
              <a:rPr lang="en-US" dirty="0">
                <a:solidFill>
                  <a:srgbClr val="FFFFFF"/>
                </a:solidFill>
              </a:rPr>
              <a:t>through all nodes and start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DFS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BFS </a:t>
            </a:r>
            <a:r>
              <a:rPr lang="en-US" dirty="0">
                <a:solidFill>
                  <a:srgbClr val="FFFFFF"/>
                </a:solidFill>
              </a:rPr>
              <a:t>traversing from any </a:t>
            </a:r>
            <a:r>
              <a:rPr lang="en-US" dirty="0" smtClean="0">
                <a:solidFill>
                  <a:srgbClr val="FFFFFF"/>
                </a:solidFill>
              </a:rPr>
              <a:t>unvisited node</a:t>
            </a:r>
          </a:p>
          <a:p>
            <a:r>
              <a:rPr lang="en-US" dirty="0">
                <a:solidFill>
                  <a:srgbClr val="FFFFFF"/>
                </a:solidFill>
              </a:rPr>
              <a:t>Each time you </a:t>
            </a:r>
            <a:r>
              <a:rPr lang="en-US" dirty="0" smtClean="0">
                <a:solidFill>
                  <a:srgbClr val="FFFFFF"/>
                </a:solidFill>
              </a:rPr>
              <a:t>start a </a:t>
            </a:r>
            <a:r>
              <a:rPr lang="en-US" dirty="0">
                <a:solidFill>
                  <a:srgbClr val="FFFFFF"/>
                </a:solidFill>
              </a:rPr>
              <a:t>new </a:t>
            </a:r>
            <a:r>
              <a:rPr lang="en-US" dirty="0" smtClean="0">
                <a:solidFill>
                  <a:srgbClr val="FFFFFF"/>
                </a:solidFill>
              </a:rPr>
              <a:t>traversing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You find </a:t>
            </a:r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dirty="0" smtClean="0">
                <a:solidFill>
                  <a:srgbClr val="FFFFFF"/>
                </a:solidFill>
              </a:rPr>
              <a:t>new </a:t>
            </a:r>
            <a:r>
              <a:rPr lang="en-US" dirty="0">
                <a:solidFill>
                  <a:srgbClr val="FFFFFF"/>
                </a:solidFill>
              </a:rPr>
              <a:t>connected </a:t>
            </a:r>
            <a:r>
              <a:rPr lang="en-US" dirty="0" smtClean="0">
                <a:solidFill>
                  <a:srgbClr val="FFFFFF"/>
                </a:solidFill>
              </a:rPr>
              <a:t>component!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06746"/>
            <a:ext cx="3276600" cy="23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358254" y="1524000"/>
            <a:ext cx="8382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</a:t>
            </a:r>
            <a:r>
              <a:rPr lang="en-US" dirty="0" err="1" smtClean="0"/>
              <a:t>oreach</a:t>
            </a:r>
            <a:r>
              <a:rPr lang="en-US" dirty="0" smtClean="0"/>
              <a:t> node from graph G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if node is unvisited</a:t>
            </a:r>
          </a:p>
          <a:p>
            <a:r>
              <a:rPr lang="en-US" dirty="0"/>
              <a:t> </a:t>
            </a:r>
            <a:r>
              <a:rPr lang="en-US" dirty="0" smtClean="0"/>
              <a:t>  {</a:t>
            </a:r>
            <a:endParaRPr lang="en-US" dirty="0"/>
          </a:p>
          <a:p>
            <a:r>
              <a:rPr lang="en-US" dirty="0" smtClean="0"/>
              <a:t>      DFS(node);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countOfComponents</a:t>
            </a:r>
            <a:r>
              <a:rPr lang="en-US" dirty="0" smtClean="0"/>
              <a:t>++;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05854" y="838200"/>
            <a:ext cx="868680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Algorithm: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45744" y="4014743"/>
            <a:ext cx="8686800" cy="1066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*Note: Do not forget to mark each node in the DFS as visited!</a:t>
            </a: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93859" y="4664163"/>
            <a:ext cx="1940543" cy="1522694"/>
            <a:chOff x="2098057" y="2781300"/>
            <a:chExt cx="2794774" cy="2246594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252602" y="2791874"/>
              <a:ext cx="640229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559853" y="4428868"/>
              <a:ext cx="607242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rot="5400000">
              <a:off x="3105555" y="3275787"/>
              <a:ext cx="1213418" cy="12681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7" idx="6"/>
              <a:endCxn id="10" idx="2"/>
            </p:cNvCxnSpPr>
            <p:nvPr/>
          </p:nvCxnSpPr>
          <p:spPr bwMode="auto">
            <a:xfrm>
              <a:off x="2738285" y="3080813"/>
              <a:ext cx="1514317" cy="1057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1" idx="1"/>
              <a:endCxn id="17" idx="4"/>
            </p:cNvCxnSpPr>
            <p:nvPr/>
          </p:nvCxnSpPr>
          <p:spPr bwMode="auto">
            <a:xfrm rot="16200000" flipV="1">
              <a:off x="1965344" y="3833154"/>
              <a:ext cx="1136267" cy="23061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057706" y="5886073"/>
            <a:ext cx="421637" cy="40600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737059" y="4769386"/>
            <a:ext cx="444541" cy="40600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4" name="Straight Arrow Connector 23"/>
          <p:cNvCxnSpPr>
            <a:cxnSpLocks noChangeShapeType="1"/>
            <a:stCxn id="22" idx="1"/>
            <a:endCxn id="23" idx="4"/>
          </p:cNvCxnSpPr>
          <p:nvPr/>
        </p:nvCxnSpPr>
        <p:spPr bwMode="auto">
          <a:xfrm rot="16200000" flipV="1">
            <a:off x="4654323" y="5480400"/>
            <a:ext cx="770138" cy="160124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432298" y="5190752"/>
            <a:ext cx="444541" cy="40600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0866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graph with </a:t>
            </a:r>
            <a:r>
              <a:rPr lang="en-US" dirty="0" smtClean="0"/>
              <a:t>only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</a:t>
            </a:r>
            <a:r>
              <a:rPr lang="en-US" dirty="0"/>
              <a:t>connected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In every connected graph a path exists between any two nodes</a:t>
            </a:r>
          </a:p>
          <a:p>
            <a:r>
              <a:rPr lang="en-US" dirty="0" smtClean="0"/>
              <a:t>Checking </a:t>
            </a:r>
            <a:r>
              <a:rPr lang="en-US" dirty="0"/>
              <a:t>whether a graph is </a:t>
            </a:r>
            <a:r>
              <a:rPr lang="en-US" dirty="0" smtClean="0"/>
              <a:t>connected</a:t>
            </a:r>
          </a:p>
          <a:p>
            <a:pPr lvl="1"/>
            <a:r>
              <a:rPr lang="en-US" dirty="0" smtClean="0"/>
              <a:t>If DFS / BFS passes through all vertices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graph </a:t>
            </a:r>
            <a:r>
              <a:rPr lang="en-US" dirty="0" smtClean="0"/>
              <a:t>is connected!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728100"/>
            <a:ext cx="1896241" cy="34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Shortest path in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30" y="3124200"/>
            <a:ext cx="5473308" cy="30765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shortest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en-US" dirty="0"/>
              <a:t>from vertex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to vertex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 smtClean="0"/>
              <a:t> - </a:t>
            </a:r>
            <a:r>
              <a:rPr lang="en-US" dirty="0"/>
              <a:t>a directed path </a:t>
            </a:r>
            <a:r>
              <a:rPr lang="en-US" dirty="0" smtClean="0"/>
              <a:t>between them such that no </a:t>
            </a:r>
            <a:r>
              <a:rPr lang="en-US" dirty="0"/>
              <a:t>other </a:t>
            </a:r>
            <a:r>
              <a:rPr lang="en-US" dirty="0" smtClean="0"/>
              <a:t>path </a:t>
            </a:r>
            <a:r>
              <a:rPr lang="en-US" dirty="0"/>
              <a:t>has a lower </a:t>
            </a:r>
            <a:r>
              <a:rPr lang="en-US" dirty="0" smtClean="0"/>
              <a:t>weight.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Assumptions</a:t>
            </a:r>
            <a:endParaRPr lang="en-US" dirty="0" smtClean="0"/>
          </a:p>
          <a:p>
            <a:pPr lvl="1"/>
            <a:r>
              <a:rPr lang="en-US" dirty="0" smtClean="0"/>
              <a:t>Edges can be directed or not</a:t>
            </a:r>
          </a:p>
          <a:p>
            <a:pPr lvl="1"/>
            <a:r>
              <a:rPr lang="en-US" dirty="0" smtClean="0"/>
              <a:t>Weight does not have to be distance</a:t>
            </a:r>
          </a:p>
          <a:p>
            <a:pPr lvl="1"/>
            <a:r>
              <a:rPr lang="en-US" dirty="0" smtClean="0"/>
              <a:t>Weights are positive or zero</a:t>
            </a:r>
          </a:p>
          <a:p>
            <a:pPr lvl="1"/>
            <a:r>
              <a:rPr lang="en-US" dirty="0" smtClean="0"/>
              <a:t>Shortest path is not necessary unique</a:t>
            </a:r>
          </a:p>
          <a:p>
            <a:pPr lvl="1"/>
            <a:r>
              <a:rPr lang="en-US" dirty="0" smtClean="0"/>
              <a:t>Not all edges need to be reachable</a:t>
            </a:r>
          </a:p>
          <a:p>
            <a:pPr lvl="1"/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semblare.com/Images/Gallery/Abstract/Connected-Graph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1838326" y="3089896"/>
            <a:ext cx="5476874" cy="3011246"/>
          </a:xfrm>
          <a:prstGeom prst="roundRect">
            <a:avLst>
              <a:gd name="adj" fmla="val 7494"/>
            </a:avLst>
          </a:prstGeom>
          <a:noFill/>
          <a:ln w="3175">
            <a:solidFill>
              <a:srgbClr val="D2AA00">
                <a:alpha val="50000"/>
              </a:srgb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21680"/>
            <a:ext cx="8229600" cy="569120"/>
          </a:xfrm>
        </p:spPr>
        <p:txBody>
          <a:bodyPr/>
          <a:lstStyle/>
          <a:p>
            <a:r>
              <a:rPr lang="en-US" dirty="0" smtClean="0"/>
              <a:t>Definitions and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non-weighted graphs or edges with same weight finding shortest path can be done with BFS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57188" lvl="1" indent="0">
              <a:buNone/>
            </a:pPr>
            <a:r>
              <a:rPr lang="en-US" sz="2800" dirty="0" smtClean="0"/>
              <a:t>*Note: Path from A to B does not matter –        triangle </a:t>
            </a:r>
            <a:r>
              <a:rPr lang="en-US" sz="2800" dirty="0"/>
              <a:t>i</a:t>
            </a:r>
            <a:r>
              <a:rPr lang="en-US" sz="2800" dirty="0" smtClean="0"/>
              <a:t>nequality</a:t>
            </a:r>
          </a:p>
          <a:p>
            <a:pPr lvl="1"/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32719"/>
            <a:ext cx="4988247" cy="32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weighted graphs – simple solution can be done with breaking the edges in sub-vertexes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57188" lvl="1" indent="0">
              <a:buNone/>
            </a:pPr>
            <a:r>
              <a:rPr lang="en-US" sz="2800" dirty="0" smtClean="0"/>
              <a:t>*Too much memory usage even for smaller graphs!</a:t>
            </a: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66" y="2286000"/>
            <a:ext cx="5806634" cy="25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to this problem – priority queue instead of queue + keeping information about the shortest distance so far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all distances from S</a:t>
            </a:r>
          </a:p>
          <a:p>
            <a:pPr lvl="1"/>
            <a:r>
              <a:rPr lang="en-US" dirty="0" smtClean="0"/>
              <a:t>Get the lowest in priority - B</a:t>
            </a:r>
          </a:p>
          <a:p>
            <a:pPr lvl="1"/>
            <a:r>
              <a:rPr lang="en-US" dirty="0" smtClean="0"/>
              <a:t>If edge B-A exists, check (S-B) + (B-A) and save the lower one</a:t>
            </a:r>
          </a:p>
          <a:p>
            <a:pPr lvl="1"/>
            <a:r>
              <a:rPr lang="en-US" dirty="0" smtClean="0"/>
              <a:t>Overcome the triangle inequality miss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05000"/>
            <a:ext cx="3124200" cy="27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Dijkstra’s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algorithm: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Set the distance to every node to Infinity except the source node – must be zero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Mark every node as unprocessed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Choose the first unprocessed node with smallest non-infinity distance as current. If such does not exist, the algorithm has finished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At first we set the current node 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</a:t>
            </a:r>
          </a:p>
          <a:p>
            <a:pPr marL="871538" lvl="1" indent="-51435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algorithm: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Calculate the distance for all unprocessed neighbors by adding the current distance to the already calculated one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If the new distance is smaller than the previous one – set the new value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Mark the current node as processed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Repeat step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graph: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772400" cy="4274820"/>
          </a:xfrm>
          <a:prstGeom prst="roundRect">
            <a:avLst>
              <a:gd name="adj" fmla="val 8573"/>
            </a:avLst>
          </a:prstGeom>
        </p:spPr>
      </p:pic>
    </p:spTree>
    <p:extLst>
      <p:ext uri="{BB962C8B-B14F-4D97-AF65-F5344CB8AC3E}">
        <p14:creationId xmlns:p14="http://schemas.microsoft.com/office/powerpoint/2010/main" val="2497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</a:t>
            </a:r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64108" y="1600200"/>
            <a:ext cx="7970292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all nodes DIST = INFINITY;</a:t>
            </a:r>
          </a:p>
          <a:p>
            <a:r>
              <a:rPr lang="en-US" dirty="0" smtClean="0"/>
              <a:t>set current node the source and distance = 0;</a:t>
            </a:r>
          </a:p>
          <a:p>
            <a:r>
              <a:rPr lang="en-US" dirty="0" smtClean="0"/>
              <a:t>Q -&gt; all nodes from graph, ordered by distance;</a:t>
            </a:r>
          </a:p>
          <a:p>
            <a:r>
              <a:rPr lang="en-US" dirty="0" smtClean="0"/>
              <a:t>while (Q is not empty)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a = </a:t>
            </a:r>
            <a:r>
              <a:rPr lang="en-US" dirty="0" err="1" smtClean="0"/>
              <a:t>dequeue</a:t>
            </a:r>
            <a:r>
              <a:rPr lang="en-US" dirty="0" smtClean="0"/>
              <a:t> the smallest element (first in </a:t>
            </a:r>
            <a:r>
              <a:rPr lang="en-US" dirty="0" err="1" smtClean="0"/>
              <a:t>PriorityQueue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if (distance of a == INFINITY) break;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neighbour</a:t>
            </a:r>
            <a:r>
              <a:rPr lang="en-US" dirty="0" smtClean="0"/>
              <a:t> v of a</a:t>
            </a:r>
          </a:p>
          <a:p>
            <a:r>
              <a:rPr lang="en-US" dirty="0" smtClean="0"/>
              <a:t>	{</a:t>
            </a:r>
          </a:p>
          <a:p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dirty="0" err="1" smtClean="0"/>
              <a:t>potDistance</a:t>
            </a:r>
            <a:r>
              <a:rPr lang="en-US" dirty="0" smtClean="0"/>
              <a:t> = distance of a + distance of (</a:t>
            </a:r>
            <a:r>
              <a:rPr lang="en-US" dirty="0" err="1" smtClean="0"/>
              <a:t>a-v</a:t>
            </a:r>
            <a:r>
              <a:rPr lang="en-US" dirty="0" smtClean="0"/>
              <a:t>);</a:t>
            </a:r>
          </a:p>
          <a:p>
            <a:r>
              <a:rPr lang="en-US" dirty="0"/>
              <a:t>	 </a:t>
            </a:r>
            <a:r>
              <a:rPr lang="en-US" dirty="0" smtClean="0"/>
              <a:t>   if (</a:t>
            </a:r>
            <a:r>
              <a:rPr lang="en-US" dirty="0" err="1" smtClean="0"/>
              <a:t>potDistance</a:t>
            </a:r>
            <a:r>
              <a:rPr lang="en-US" dirty="0" smtClean="0"/>
              <a:t> </a:t>
            </a:r>
            <a:r>
              <a:rPr lang="en-US" dirty="0" smtClean="0"/>
              <a:t>&lt; distance of v)</a:t>
            </a:r>
          </a:p>
          <a:p>
            <a:r>
              <a:rPr lang="en-US" dirty="0" smtClean="0"/>
              <a:t>	    {</a:t>
            </a:r>
          </a:p>
          <a:p>
            <a:r>
              <a:rPr lang="en-US" dirty="0"/>
              <a:t>	</a:t>
            </a:r>
            <a:r>
              <a:rPr lang="en-US" dirty="0" smtClean="0"/>
              <a:t>	distance of v = </a:t>
            </a:r>
            <a:r>
              <a:rPr lang="en-US" dirty="0" err="1" smtClean="0"/>
              <a:t>potDistance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reorder Q;</a:t>
            </a:r>
          </a:p>
          <a:p>
            <a:r>
              <a:rPr lang="en-US" dirty="0"/>
              <a:t>	 </a:t>
            </a:r>
            <a:r>
              <a:rPr lang="en-US" dirty="0" smtClean="0"/>
              <a:t>   }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</a:t>
            </a:r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</a:p>
          <a:p>
            <a:pPr lvl="1"/>
            <a:r>
              <a:rPr lang="en-US" dirty="0" smtClean="0"/>
              <a:t>Saving the route</a:t>
            </a:r>
          </a:p>
          <a:p>
            <a:pPr lvl="1"/>
            <a:r>
              <a:rPr lang="en-US" dirty="0" smtClean="0"/>
              <a:t>Having a target node</a:t>
            </a:r>
          </a:p>
          <a:p>
            <a:pPr lvl="1"/>
            <a:r>
              <a:rPr lang="en-US" dirty="0" smtClean="0"/>
              <a:t>Array implementation, Queue, Priority Queue</a:t>
            </a:r>
          </a:p>
          <a:p>
            <a:pPr lvl="1"/>
            <a:r>
              <a:rPr lang="en-US" dirty="0" smtClean="0"/>
              <a:t>A*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O((|V| + |E|).log(|V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|))</a:t>
            </a:r>
          </a:p>
          <a:p>
            <a:r>
              <a:rPr lang="en-US" dirty="0" smtClean="0"/>
              <a:t>Applications –GPS, Networks, Air travels, etc.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Topological Sorting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Order it!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24200"/>
            <a:ext cx="3048000" cy="2286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89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Set of nodes with many-to-many </a:t>
            </a:r>
            <a:r>
              <a:rPr lang="en-US" sz="3000" dirty="0"/>
              <a:t>relationship between </a:t>
            </a:r>
            <a:r>
              <a:rPr lang="en-US" sz="3000" dirty="0" smtClean="0"/>
              <a:t>them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node </a:t>
            </a:r>
            <a:r>
              <a:rPr lang="en-US" sz="2800" dirty="0"/>
              <a:t>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sz="2800" dirty="0"/>
              <a:t> predecessors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node 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sz="2800" dirty="0"/>
              <a:t> successors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000250" y="4114785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90550" y="3495675"/>
            <a:ext cx="2819400" cy="834763"/>
          </a:xfrm>
          <a:prstGeom prst="wedgeRoundRectCallout">
            <a:avLst>
              <a:gd name="adj1" fmla="val 62585"/>
              <a:gd name="adj2" fmla="val 46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 with multiple predecessors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6400800" y="2971800"/>
            <a:ext cx="1676400" cy="1232034"/>
          </a:xfrm>
          <a:prstGeom prst="wedgeRoundRectCallout">
            <a:avLst>
              <a:gd name="adj1" fmla="val -74645"/>
              <a:gd name="adj2" fmla="val 433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 with multiple successors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593407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</a:t>
            </a: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Topological ordering </a:t>
            </a:r>
            <a:r>
              <a:rPr lang="en-US" dirty="0"/>
              <a:t>of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directed graph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linear </a:t>
            </a:r>
            <a:r>
              <a:rPr lang="en-US" dirty="0"/>
              <a:t>ordering of its vertices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every directed edge </a:t>
            </a:r>
            <a:r>
              <a:rPr lang="en-US" dirty="0" smtClean="0"/>
              <a:t>from </a:t>
            </a:r>
            <a:r>
              <a:rPr lang="en-US" dirty="0"/>
              <a:t>vertex u to vertex v, u comes before v in the </a:t>
            </a:r>
            <a:r>
              <a:rPr lang="en-US" dirty="0" smtClean="0"/>
              <a:t>ordering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7, 5, 3, 11, 8, 2, 9, </a:t>
            </a:r>
            <a:r>
              <a:rPr lang="en-US" dirty="0" smtClean="0"/>
              <a:t>10</a:t>
            </a:r>
          </a:p>
          <a:p>
            <a:pPr lvl="1"/>
            <a:r>
              <a:rPr lang="en-US" dirty="0"/>
              <a:t>3, 5, 7, 8, 11, 2, 9, 10</a:t>
            </a:r>
          </a:p>
          <a:p>
            <a:pPr lvl="1"/>
            <a:r>
              <a:rPr lang="en-US" dirty="0"/>
              <a:t>5, 7, 3, 8, 11, 10, 9, 2</a:t>
            </a:r>
            <a:endParaRPr lang="en-US" dirty="0" smtClean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12523"/>
            <a:ext cx="2705339" cy="240474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Undirected graph cannot be sorted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Directed graphs with cycles cannot be sorted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Sorting is not unique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Various sorting algorithms exists and they give different results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5" y="4800600"/>
            <a:ext cx="2258350" cy="15855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96866"/>
            <a:ext cx="3810000" cy="12074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2" y="5256160"/>
            <a:ext cx="3779108" cy="13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removal algorithm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an Empty List 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Find a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Node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without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incoming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Edges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Add this Node to the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end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of the List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Remove the Edge from the Graph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Repeat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until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Graph is empty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58254" y="1752600"/>
            <a:ext cx="8382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 ← Empty list that will contain the sorted elements</a:t>
            </a:r>
          </a:p>
          <a:p>
            <a:r>
              <a:rPr lang="en-US" dirty="0"/>
              <a:t>S ← Set of all nodes with no incoming edges</a:t>
            </a:r>
          </a:p>
          <a:p>
            <a:r>
              <a:rPr lang="en-US" dirty="0"/>
              <a:t>while S is non-empty do</a:t>
            </a:r>
          </a:p>
          <a:p>
            <a:r>
              <a:rPr lang="en-US" dirty="0"/>
              <a:t>    remove a node n from S</a:t>
            </a:r>
          </a:p>
          <a:p>
            <a:r>
              <a:rPr lang="en-US" dirty="0"/>
              <a:t>    insert n into L</a:t>
            </a:r>
          </a:p>
          <a:p>
            <a:r>
              <a:rPr lang="en-US" dirty="0"/>
              <a:t>    for each node m with an edge e from n to m do</a:t>
            </a:r>
          </a:p>
          <a:p>
            <a:r>
              <a:rPr lang="en-US" dirty="0"/>
              <a:t>        remove edge e from the graph</a:t>
            </a:r>
          </a:p>
          <a:p>
            <a:r>
              <a:rPr lang="en-US" dirty="0"/>
              <a:t>        if m has no other incoming edges then</a:t>
            </a:r>
          </a:p>
          <a:p>
            <a:r>
              <a:rPr lang="en-US" dirty="0"/>
              <a:t>            insert m into S</a:t>
            </a:r>
          </a:p>
          <a:p>
            <a:r>
              <a:rPr lang="en-US" dirty="0"/>
              <a:t>if graph has edges then</a:t>
            </a:r>
          </a:p>
          <a:p>
            <a:r>
              <a:rPr lang="en-US" dirty="0"/>
              <a:t>    return error (graph has at least one cycle)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 return L (a topologically sorted order)</a:t>
            </a:r>
          </a:p>
        </p:txBody>
      </p:sp>
    </p:spTree>
    <p:extLst>
      <p:ext uri="{BB962C8B-B14F-4D97-AF65-F5344CB8AC3E}">
        <p14:creationId xmlns:p14="http://schemas.microsoft.com/office/powerpoint/2010/main" val="16996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57400" y="14478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95600" y="1790700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6300" y="2133600"/>
            <a:ext cx="0" cy="914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00300" y="2286000"/>
            <a:ext cx="0" cy="1600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19700" y="1781175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rved Right Arrow 31"/>
          <p:cNvSpPr/>
          <p:nvPr/>
        </p:nvSpPr>
        <p:spPr>
          <a:xfrm>
            <a:off x="685800" y="1714500"/>
            <a:ext cx="1219200" cy="4076700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133600" y="5320010"/>
            <a:ext cx="5943600" cy="830997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 smtClean="0"/>
              <a:t>The Node A is the only Node without Incoming Edges</a:t>
            </a:r>
          </a:p>
        </p:txBody>
      </p:sp>
    </p:spTree>
    <p:extLst>
      <p:ext uri="{BB962C8B-B14F-4D97-AF65-F5344CB8AC3E}">
        <p14:creationId xmlns:p14="http://schemas.microsoft.com/office/powerpoint/2010/main" val="39508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6300" y="2133600"/>
            <a:ext cx="0" cy="914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19700" y="1781175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013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1371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6300" y="2133600"/>
            <a:ext cx="0" cy="914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19700" y="1781175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3" name="Right Arrow 2"/>
          <p:cNvSpPr/>
          <p:nvPr/>
        </p:nvSpPr>
        <p:spPr>
          <a:xfrm>
            <a:off x="2552700" y="152400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619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17" name="Right Arrow 16"/>
          <p:cNvSpPr/>
          <p:nvPr/>
        </p:nvSpPr>
        <p:spPr>
          <a:xfrm>
            <a:off x="4876800" y="152400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312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vertex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 of </a:t>
            </a:r>
            <a:r>
              <a:rPr lang="en-US" dirty="0" smtClean="0"/>
              <a:t>graph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or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Keeps a list </a:t>
            </a:r>
            <a:r>
              <a:rPr lang="en-US" dirty="0"/>
              <a:t>of adjacent nodes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Connection between two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directed / undirected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weighted / unweighted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/ value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77000" y="2057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315200" y="1543050"/>
            <a:ext cx="1104900" cy="437491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324600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543800" y="3886200"/>
            <a:ext cx="1104900" cy="437491"/>
          </a:xfrm>
          <a:prstGeom prst="wedgeRoundRectCallout">
            <a:avLst>
              <a:gd name="adj1" fmla="val -61553"/>
              <a:gd name="adj2" fmla="val 183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Edge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001000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6934200" y="5029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</p:cxn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0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4057650" y="215265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67375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335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67375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771650" y="287655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6343650" y="287655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246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530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336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814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00200" y="3429000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71800" y="3429000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3438525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91200" y="3429000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3438525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1181100" y="2133600"/>
            <a:ext cx="5600700" cy="762000"/>
          </a:xfrm>
          <a:prstGeom prst="curvedDownArrow">
            <a:avLst/>
          </a:prstGeom>
          <a:solidFill>
            <a:srgbClr val="E8FF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5295900" y="3810000"/>
            <a:ext cx="2781300" cy="533400"/>
          </a:xfrm>
          <a:prstGeom prst="curvedUpArrow">
            <a:avLst/>
          </a:prstGeom>
          <a:solidFill>
            <a:srgbClr val="E8FF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2476500" y="3810000"/>
            <a:ext cx="2705100" cy="533400"/>
          </a:xfrm>
          <a:prstGeom prst="curvedUpArrow">
            <a:avLst/>
          </a:prstGeom>
          <a:solidFill>
            <a:srgbClr val="E8FF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DFS algorithm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empty List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Find a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Node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without Outgoing Edges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Mark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Node as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visited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node to the List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Stop when reach visited node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Reverse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List and get the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TS of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Elements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http://www.geeksforgeeks.org/topological-sorting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58254" y="1752600"/>
            <a:ext cx="8382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 ← Empty list that will contain the sorted nodes</a:t>
            </a:r>
          </a:p>
          <a:p>
            <a:r>
              <a:rPr lang="en-US" dirty="0"/>
              <a:t>while there are unmarked nodes do</a:t>
            </a:r>
          </a:p>
          <a:p>
            <a:r>
              <a:rPr lang="en-US" dirty="0"/>
              <a:t>    select an unmarked node n</a:t>
            </a:r>
          </a:p>
          <a:p>
            <a:r>
              <a:rPr lang="en-US" dirty="0"/>
              <a:t>    visit(n) </a:t>
            </a:r>
          </a:p>
          <a:p>
            <a:r>
              <a:rPr lang="en-US" dirty="0"/>
              <a:t>function visit(node n)</a:t>
            </a:r>
          </a:p>
          <a:p>
            <a:r>
              <a:rPr lang="en-US" dirty="0"/>
              <a:t>    if n has a temporary mark then stop (not a DAG)</a:t>
            </a:r>
          </a:p>
          <a:p>
            <a:r>
              <a:rPr lang="en-US" dirty="0"/>
              <a:t>    if n is not marked (i.e. has not been visited yet) then</a:t>
            </a:r>
          </a:p>
          <a:p>
            <a:r>
              <a:rPr lang="en-US" dirty="0"/>
              <a:t>        mark n temporarily</a:t>
            </a:r>
          </a:p>
          <a:p>
            <a:r>
              <a:rPr lang="en-US" dirty="0"/>
              <a:t>        for each node m with an edge from n to m do</a:t>
            </a:r>
          </a:p>
          <a:p>
            <a:r>
              <a:rPr lang="en-US" dirty="0"/>
              <a:t>            visit(m)</a:t>
            </a:r>
          </a:p>
          <a:p>
            <a:r>
              <a:rPr lang="en-US" dirty="0"/>
              <a:t>        mark n permanently</a:t>
            </a:r>
          </a:p>
          <a:p>
            <a:r>
              <a:rPr lang="en-US" dirty="0"/>
              <a:t>        add n to head of L</a:t>
            </a:r>
          </a:p>
        </p:txBody>
      </p:sp>
    </p:spTree>
    <p:extLst>
      <p:ext uri="{BB962C8B-B14F-4D97-AF65-F5344CB8AC3E}">
        <p14:creationId xmlns:p14="http://schemas.microsoft.com/office/powerpoint/2010/main" val="38795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TS Using DFS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198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Tree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6425"/>
            <a:ext cx="5334000" cy="3889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Lef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1502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Spanning Tree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Subgraph</a:t>
            </a:r>
            <a:r>
              <a:rPr lang="en-US" dirty="0" smtClean="0"/>
              <a:t> (Tree)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Connects all vertices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connected graphs have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t="50970" r="3832" b="9054"/>
          <a:stretch/>
        </p:blipFill>
        <p:spPr>
          <a:xfrm>
            <a:off x="3809999" y="4578823"/>
            <a:ext cx="5007429" cy="17059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451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weight &lt;= 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weight(all other spanning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First used in electrical network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cost of wiring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49" y="1143000"/>
            <a:ext cx="2529672" cy="3035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72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4786493" y="2636873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53" name="Freeform 252"/>
          <p:cNvSpPr/>
          <p:nvPr/>
        </p:nvSpPr>
        <p:spPr>
          <a:xfrm>
            <a:off x="402991" y="2362200"/>
            <a:ext cx="4092809" cy="41910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(2)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4114800" cy="129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Directed graph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Edges have direction</a:t>
            </a:r>
            <a:endParaRPr lang="en-US" sz="2800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4648200" y="1066800"/>
            <a:ext cx="4191000" cy="1295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Undirected graph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Undirected edges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5" name="Group 274"/>
          <p:cNvGrpSpPr/>
          <p:nvPr/>
        </p:nvGrpSpPr>
        <p:grpSpPr>
          <a:xfrm>
            <a:off x="724051" y="2654057"/>
            <a:ext cx="3301222" cy="3581400"/>
            <a:chOff x="724051" y="2654057"/>
            <a:chExt cx="3301222" cy="35814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095651" y="26540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rot="10800000">
              <a:off x="2653673" y="2932085"/>
              <a:ext cx="661178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314851" y="2806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5202866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Forest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40" y="2233612"/>
            <a:ext cx="6770720" cy="3862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239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Forest – set of all minimum spanning trees (when the graph is not connected)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124200"/>
            <a:ext cx="5943600" cy="3566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7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144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Prim’s Algorithm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19" y="2271485"/>
            <a:ext cx="5636363" cy="4053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1316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Create a tree </a:t>
            </a:r>
            <a:r>
              <a:rPr lang="en-US" dirty="0" smtClean="0"/>
              <a:t>T containing </a:t>
            </a:r>
            <a:r>
              <a:rPr lang="en-US" dirty="0"/>
              <a:t>a single </a:t>
            </a:r>
            <a:r>
              <a:rPr lang="en-US" dirty="0" smtClean="0"/>
              <a:t>vertex (chosen randomly)</a:t>
            </a:r>
            <a:endParaRPr lang="en-US" dirty="0"/>
          </a:p>
          <a:p>
            <a:r>
              <a:rPr lang="en-US" dirty="0"/>
              <a:t>Create a set </a:t>
            </a:r>
            <a:r>
              <a:rPr lang="en-US" dirty="0" smtClean="0"/>
              <a:t>S from all </a:t>
            </a:r>
            <a:r>
              <a:rPr lang="en-US" dirty="0"/>
              <a:t>the edges in the </a:t>
            </a:r>
            <a:r>
              <a:rPr lang="en-US" dirty="0" smtClean="0"/>
              <a:t>graph</a:t>
            </a:r>
            <a:endParaRPr lang="en-US" dirty="0"/>
          </a:p>
          <a:p>
            <a:r>
              <a:rPr lang="en-US" dirty="0"/>
              <a:t>Loop until every edge in the set connects two vertices in the tree</a:t>
            </a:r>
          </a:p>
          <a:p>
            <a:pPr lvl="1"/>
            <a:r>
              <a:rPr lang="en-US" dirty="0"/>
              <a:t>Remove from the set an edge with minimum weight that connects a vertex in the tree with a vertex not in the tree</a:t>
            </a:r>
          </a:p>
          <a:p>
            <a:pPr lvl="1"/>
            <a:r>
              <a:rPr lang="en-US" dirty="0"/>
              <a:t>Add that edge to the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Note: the graph must be connected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Note: at every step before adding an edge to the tree we check if it makes a cycle in the tree or if it is already in the queue</a:t>
            </a:r>
          </a:p>
          <a:p>
            <a:pPr>
              <a:lnSpc>
                <a:spcPct val="100000"/>
              </a:lnSpc>
            </a:pPr>
            <a:r>
              <a:rPr lang="en-US" dirty="0"/>
              <a:t>When we add a vertex we check if it is the last which is not visited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049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build a tree with the single vertex 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Priority queue which contains all edges that connect A with the other nodes (AB, AC, AD)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917618" y="53028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849529" y="5752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927823" y="512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517637" y="529437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343759" y="5136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477109" y="44214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916557" y="44044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7046435" y="5024495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6823097" y="5073687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430008" y="5074098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475388" y="6176555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390999" y="4990832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7111220" y="4790803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187828" y="5044951"/>
            <a:ext cx="12699" cy="858851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475388" y="4790803"/>
            <a:ext cx="1059586" cy="0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912404" y="4479182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899142" y="58936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534974" y="4514247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540754" y="5925075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8141885" y="4508329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8141885" y="588960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6461510" y="52689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57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tree still contains the only vertex 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(4) and we add the edge and the other vertex (B) form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B with other nodes in the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Note that the edges 5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/>
              <a:t>and 9 are still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/>
              <a:t>in the queue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 and B and the edge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(2) and we add the edge and the other vertex (D) from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D with other nodes in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A, B and D and the edges (4, 2)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(5) and we add the edge and the other vertex (C) from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C with other nodes in the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A, B, D and C and the edges (4, 2, 5)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(7) and we add the edge and the other vertex (E) from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C with other nodes in the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(3)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Weighted 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Weight (cost) </a:t>
            </a:r>
            <a:r>
              <a:rPr lang="en-US" dirty="0" smtClean="0"/>
              <a:t>is associated </a:t>
            </a:r>
            <a:r>
              <a:rPr lang="en-US" dirty="0"/>
              <a:t>with each edge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914400" y="2638425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14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16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210175" y="508635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A, B, D, C and E and the edges (4, 2, 5, 7)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tx1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edge will cost a cycle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 we get the next one – 9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edge will also cost a cycle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 we get the next one – 12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add it to the tree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add the </a:t>
            </a:r>
            <a:r>
              <a:rPr lang="en-US" smtClean="0"/>
              <a:t>vertex </a:t>
            </a:r>
            <a:r>
              <a:rPr lang="en-US" smtClean="0"/>
              <a:t>F </a:t>
            </a:r>
            <a:br>
              <a:rPr lang="en-US" smtClean="0"/>
            </a:br>
            <a:r>
              <a:rPr lang="en-US" smtClean="0"/>
              <a:t>to </a:t>
            </a:r>
            <a:r>
              <a:rPr lang="en-US" dirty="0" smtClean="0"/>
              <a:t>the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073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51314"/>
            <a:ext cx="4267200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212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graph may not be connected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graph is not connected – minimum spanning forest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48000"/>
            <a:ext cx="2516414" cy="34894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763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Create forest F (each tree is a vertex)</a:t>
            </a:r>
          </a:p>
          <a:p>
            <a:r>
              <a:rPr lang="en-US" dirty="0" smtClean="0"/>
              <a:t>Set S – all edges in the graph</a:t>
            </a:r>
          </a:p>
          <a:p>
            <a:r>
              <a:rPr lang="en-US" dirty="0" smtClean="0"/>
              <a:t>While S if nonempty and F is not spanning</a:t>
            </a:r>
          </a:p>
          <a:p>
            <a:pPr lvl="1"/>
            <a:r>
              <a:rPr lang="en-US" dirty="0" smtClean="0"/>
              <a:t>Remove edge with min cost from S</a:t>
            </a:r>
          </a:p>
          <a:p>
            <a:pPr lvl="1"/>
            <a:r>
              <a:rPr lang="en-US" dirty="0" smtClean="0"/>
              <a:t>If that edge connects two different trees – add it to the forest (these two trees are now a single tree)</a:t>
            </a:r>
          </a:p>
          <a:p>
            <a:pPr lvl="1"/>
            <a:r>
              <a:rPr lang="en-US" dirty="0" smtClean="0"/>
              <a:t>Else discard the edge</a:t>
            </a:r>
          </a:p>
          <a:p>
            <a:r>
              <a:rPr lang="en-US" dirty="0" smtClean="0"/>
              <a:t>The graph may not be connected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build a forest containing all vertices from the graph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sort all edges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Edges are – 2, 4, 5, 7, 8, 9, 12,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8283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 every step we select the edge with the smallest weight and remove it from the list with edges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it connects two different trees from the forest we add it and connect these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0625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B </a:t>
            </a:r>
            <a:r>
              <a:rPr lang="en-US" dirty="0" smtClean="0"/>
              <a:t>and D (they are in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1690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4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A </a:t>
            </a:r>
            <a:r>
              <a:rPr lang="en-US" dirty="0" smtClean="0"/>
              <a:t>and B (they are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7554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(4)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en-US" dirty="0" smtClean="0"/>
              <a:t>(in undirected graph)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Sequence of nodes n</a:t>
            </a:r>
            <a:r>
              <a:rPr lang="en-US" baseline="-20000" dirty="0"/>
              <a:t>1</a:t>
            </a:r>
            <a:r>
              <a:rPr lang="en-US" dirty="0"/>
              <a:t>, n</a:t>
            </a:r>
            <a:r>
              <a:rPr lang="en-US" baseline="-20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0000" noProof="1"/>
              <a:t>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0000" noProof="1"/>
              <a:t>i</a:t>
            </a:r>
            <a:r>
              <a:rPr lang="en-US" dirty="0"/>
              <a:t>,</a:t>
            </a:r>
            <a:r>
              <a:rPr lang="en-US" baseline="-20000" dirty="0"/>
              <a:t> </a:t>
            </a:r>
            <a:r>
              <a:rPr lang="en-US" dirty="0"/>
              <a:t>n</a:t>
            </a:r>
            <a:r>
              <a:rPr lang="en-US" baseline="-20000" dirty="0"/>
              <a:t>i+1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 </a:t>
            </a:r>
            <a:r>
              <a:rPr lang="en-US" dirty="0" smtClean="0"/>
              <a:t>is a path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H, K, C </a:t>
            </a:r>
            <a:r>
              <a:rPr lang="en-US" dirty="0" smtClean="0"/>
              <a:t>is not a path</a:t>
            </a:r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4821866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050466" y="37873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5998534" y="4088028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5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A </a:t>
            </a:r>
            <a:r>
              <a:rPr lang="en-US" dirty="0" smtClean="0"/>
              <a:t>and C (they are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6327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7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C </a:t>
            </a:r>
            <a:r>
              <a:rPr lang="en-US" dirty="0" smtClean="0"/>
              <a:t>and E (they are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908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8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the vertices E and D (they are not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don’t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0755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9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A </a:t>
            </a:r>
            <a:r>
              <a:rPr lang="en-US" dirty="0" smtClean="0"/>
              <a:t>and D (they are not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don’t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273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E </a:t>
            </a:r>
            <a:r>
              <a:rPr lang="en-US" dirty="0" smtClean="0"/>
              <a:t>and F (they are not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4174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can have a function that checks at every step if all vertices are connected and the tree that we build is spanning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we have such function we stop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Otherwise we check for the other edges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just won’t add them to the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842669" y="53968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774580" y="58464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852874" y="52165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442688" y="53883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268810" y="52305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402160" y="45154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841608" y="44984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6971486" y="5118486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6748148" y="5167678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355059" y="5168089"/>
            <a:ext cx="18476" cy="815502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400439" y="627054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316050" y="5084823"/>
            <a:ext cx="1248764" cy="985693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7036271" y="488479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112879" y="513894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400439" y="488479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837455" y="457317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824193" y="598766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460025" y="460823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465805" y="601906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8066936" y="460232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8066936" y="598359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6386561" y="53629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8046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Solve these problems from </a:t>
            </a:r>
            <a:r>
              <a:rPr lang="en-US" sz="2800" dirty="0" err="1" smtClean="0"/>
              <a:t>BGCoder</a:t>
            </a:r>
            <a:r>
              <a:rPr lang="en-US" sz="2800" dirty="0" smtClean="0"/>
              <a:t>:</a:t>
            </a:r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March 2012 – Problem 05 – Friends of </a:t>
            </a:r>
            <a:r>
              <a:rPr lang="en-US" sz="2600" dirty="0" err="1" smtClean="0"/>
              <a:t>Pesho</a:t>
            </a:r>
            <a:endParaRPr lang="en-US" sz="26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February 2013 – Problem 04 – Salaries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You are given a cable TV company. The company needs to lay cable to a new neighborhood (for every house). If it is constrained to bury the cable only along certain paths, then there would be a graph representing which points are connected by those paths. But the cost of some of the paths is more expensive because they are longer. If every house is a node and every path from house to house is an edge, find a way to minimize the cost for cables.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52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</a:t>
            </a:r>
            <a:r>
              <a:rPr lang="en-US" smtClean="0"/>
              <a:t>and Graphs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9558299">
            <a:off x="762000" y="4715840"/>
            <a:ext cx="889833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8135203">
            <a:off x="6964285" y="4257750"/>
            <a:ext cx="859648" cy="22531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2064649">
            <a:off x="7071122" y="1974335"/>
            <a:ext cx="889833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4843050">
            <a:off x="3518682" y="1480077"/>
            <a:ext cx="859648" cy="18672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763049">
            <a:off x="848988" y="1104110"/>
            <a:ext cx="889833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19366557">
            <a:off x="5435846" y="836467"/>
            <a:ext cx="547283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3069263">
            <a:off x="3537201" y="4985327"/>
            <a:ext cx="602637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8972975">
            <a:off x="5602588" y="4222010"/>
            <a:ext cx="547283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20413854">
            <a:off x="2440558" y="4402802"/>
            <a:ext cx="46790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2139350">
            <a:off x="5508713" y="2356458"/>
            <a:ext cx="458365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6885" y="6412468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http://algoacademy.telerik.com</a:t>
            </a: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0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(5)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en-US" dirty="0" smtClean="0"/>
              <a:t>(in directed graph)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Sequence of nodes n</a:t>
            </a:r>
            <a:r>
              <a:rPr lang="en-US" baseline="-20000" dirty="0"/>
              <a:t>1</a:t>
            </a:r>
            <a:r>
              <a:rPr lang="en-US" dirty="0"/>
              <a:t>, n</a:t>
            </a:r>
            <a:r>
              <a:rPr lang="en-US" baseline="-20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0000" noProof="1"/>
              <a:t>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Directed edge </a:t>
            </a:r>
            <a:r>
              <a:rPr lang="en-US" dirty="0"/>
              <a:t>exists between each pair of nodes </a:t>
            </a:r>
            <a:r>
              <a:rPr lang="en-US" noProof="1"/>
              <a:t>n</a:t>
            </a:r>
            <a:r>
              <a:rPr lang="en-US" baseline="-20000" noProof="1"/>
              <a:t>i</a:t>
            </a:r>
            <a:r>
              <a:rPr lang="en-US" dirty="0"/>
              <a:t>,</a:t>
            </a:r>
            <a:r>
              <a:rPr lang="en-US" baseline="-20000" dirty="0"/>
              <a:t> </a:t>
            </a:r>
            <a:r>
              <a:rPr lang="en-US" dirty="0"/>
              <a:t>n</a:t>
            </a:r>
            <a:r>
              <a:rPr lang="en-US" baseline="-20000" dirty="0"/>
              <a:t>i+1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 </a:t>
            </a:r>
            <a:r>
              <a:rPr lang="en-US" dirty="0" smtClean="0"/>
              <a:t>is a path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G, K </a:t>
            </a:r>
            <a:r>
              <a:rPr lang="en-US" dirty="0" smtClean="0"/>
              <a:t>is not a path</a:t>
            </a:r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4821866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5050466" y="37873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2941</TotalTime>
  <Words>3850</Words>
  <Application>Microsoft Office PowerPoint</Application>
  <PresentationFormat>On-screen Show (4:3)</PresentationFormat>
  <Paragraphs>1070</Paragraphs>
  <Slides>88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Calibri</vt:lpstr>
      <vt:lpstr>Cambria</vt:lpstr>
      <vt:lpstr>Consolas</vt:lpstr>
      <vt:lpstr>Corbel</vt:lpstr>
      <vt:lpstr>Symbol</vt:lpstr>
      <vt:lpstr>Wingdings</vt:lpstr>
      <vt:lpstr>Wingdings 2</vt:lpstr>
      <vt:lpstr>Telerik Academy</vt:lpstr>
      <vt:lpstr>Graphs</vt:lpstr>
      <vt:lpstr>Table of Contents</vt:lpstr>
      <vt:lpstr>Graphs</vt:lpstr>
      <vt:lpstr>Graph Data Structure</vt:lpstr>
      <vt:lpstr>Graph Definitions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</vt:lpstr>
      <vt:lpstr>Simple C# Representation</vt:lpstr>
      <vt:lpstr>Advanced C# Representation</vt:lpstr>
      <vt:lpstr>Representing Graphs</vt:lpstr>
      <vt:lpstr>Traversing Graphs</vt:lpstr>
      <vt:lpstr>Graph Traversal Algorithms</vt:lpstr>
      <vt:lpstr>Recursive DFS Graph Traversal</vt:lpstr>
      <vt:lpstr>Graphs and Traversals</vt:lpstr>
      <vt:lpstr>Connectivity</vt:lpstr>
      <vt:lpstr>Connectivity</vt:lpstr>
      <vt:lpstr>Connectivity (2)</vt:lpstr>
      <vt:lpstr>Connectivity (3)</vt:lpstr>
      <vt:lpstr>Connectivity (4)</vt:lpstr>
      <vt:lpstr>Connectivity</vt:lpstr>
      <vt:lpstr>Dijkstra’s Algorithm</vt:lpstr>
      <vt:lpstr>Dijkstra’s Algorithm</vt:lpstr>
      <vt:lpstr>Dijkstra’s Algorithm (2)</vt:lpstr>
      <vt:lpstr>Dijkstra’s Algorithm (3)</vt:lpstr>
      <vt:lpstr>Dijkstra’s Algorithm (4)</vt:lpstr>
      <vt:lpstr>Dijkstra’s Algorithm (5)</vt:lpstr>
      <vt:lpstr>Dijkstra’s Algorithm (6)</vt:lpstr>
      <vt:lpstr>Dijkstra’s Algorithm (7)</vt:lpstr>
      <vt:lpstr>Dijkstra’s Algorithm (8)</vt:lpstr>
      <vt:lpstr>Dijkstra’s Algorithm (9)</vt:lpstr>
      <vt:lpstr>Dijkstra’s Algorithm</vt:lpstr>
      <vt:lpstr>Topological Sorting</vt:lpstr>
      <vt:lpstr>Topological Sorting</vt:lpstr>
      <vt:lpstr>Topological Sorting (2)</vt:lpstr>
      <vt:lpstr>Topological Sorting (3)</vt:lpstr>
      <vt:lpstr>Topological Sorting (4)</vt:lpstr>
      <vt:lpstr>Step #1-2</vt:lpstr>
      <vt:lpstr>Step #3-4</vt:lpstr>
      <vt:lpstr>Step #2-3</vt:lpstr>
      <vt:lpstr>Step #2-3</vt:lpstr>
      <vt:lpstr>Step #2-3</vt:lpstr>
      <vt:lpstr>Step #2-3</vt:lpstr>
      <vt:lpstr>Step #2-3</vt:lpstr>
      <vt:lpstr>Step #2-3</vt:lpstr>
      <vt:lpstr>Step #2-3</vt:lpstr>
      <vt:lpstr>Result:TS</vt:lpstr>
      <vt:lpstr>Topological Sorting (5)</vt:lpstr>
      <vt:lpstr>Topological Sorting (6)</vt:lpstr>
      <vt:lpstr>TS Using DFS</vt:lpstr>
      <vt:lpstr>Minimum Spanning Tree</vt:lpstr>
      <vt:lpstr>Minimum Spanning Tree</vt:lpstr>
      <vt:lpstr>Minimum Spanning Tree</vt:lpstr>
      <vt:lpstr>Minimum Spanning Forest</vt:lpstr>
      <vt:lpstr>Minimum Spanning Forest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</vt:lpstr>
      <vt:lpstr>Exercises</vt:lpstr>
      <vt:lpstr>Trees and Graphs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subject>Telerik Software Academy</dc:subject>
  <dc:creator>Svetlin Nakov</dc:creator>
  <cp:keywords>data structures, algorithms, programming, C#, course, telerik software academy, free courses for developers, BFS, DFS, tree, tree traversal</cp:keywords>
  <cp:lastModifiedBy>Nikolay</cp:lastModifiedBy>
  <cp:revision>823</cp:revision>
  <dcterms:created xsi:type="dcterms:W3CDTF">2007-12-08T16:03:35Z</dcterms:created>
  <dcterms:modified xsi:type="dcterms:W3CDTF">2014-09-09T15:09:00Z</dcterms:modified>
  <cp:category>computer science, computer programming, software engineering</cp:category>
</cp:coreProperties>
</file>