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6"/>
  </p:notesMasterIdLst>
  <p:handoutMasterIdLst>
    <p:handoutMasterId r:id="rId77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98" r:id="rId25"/>
    <p:sldId id="785" r:id="rId26"/>
    <p:sldId id="793" r:id="rId27"/>
    <p:sldId id="786" r:id="rId28"/>
    <p:sldId id="788" r:id="rId29"/>
    <p:sldId id="822" r:id="rId30"/>
    <p:sldId id="747" r:id="rId31"/>
    <p:sldId id="791" r:id="rId32"/>
    <p:sldId id="749" r:id="rId33"/>
    <p:sldId id="804" r:id="rId34"/>
    <p:sldId id="802" r:id="rId35"/>
    <p:sldId id="823" r:id="rId36"/>
    <p:sldId id="824" r:id="rId37"/>
    <p:sldId id="815" r:id="rId38"/>
    <p:sldId id="814" r:id="rId39"/>
    <p:sldId id="830" r:id="rId40"/>
    <p:sldId id="825" r:id="rId41"/>
    <p:sldId id="790" r:id="rId42"/>
    <p:sldId id="752" r:id="rId43"/>
    <p:sldId id="816" r:id="rId44"/>
    <p:sldId id="807" r:id="rId45"/>
    <p:sldId id="808" r:id="rId46"/>
    <p:sldId id="811" r:id="rId47"/>
    <p:sldId id="820" r:id="rId48"/>
    <p:sldId id="821" r:id="rId49"/>
    <p:sldId id="810" r:id="rId50"/>
    <p:sldId id="809" r:id="rId51"/>
    <p:sldId id="819" r:id="rId52"/>
    <p:sldId id="787" r:id="rId53"/>
    <p:sldId id="826" r:id="rId54"/>
    <p:sldId id="827" r:id="rId55"/>
    <p:sldId id="828" r:id="rId56"/>
    <p:sldId id="829" r:id="rId57"/>
    <p:sldId id="753" r:id="rId58"/>
    <p:sldId id="772" r:id="rId59"/>
    <p:sldId id="770" r:id="rId60"/>
    <p:sldId id="771" r:id="rId61"/>
    <p:sldId id="773" r:id="rId62"/>
    <p:sldId id="774" r:id="rId63"/>
    <p:sldId id="775" r:id="rId64"/>
    <p:sldId id="776" r:id="rId65"/>
    <p:sldId id="777" r:id="rId66"/>
    <p:sldId id="778" r:id="rId67"/>
    <p:sldId id="779" r:id="rId68"/>
    <p:sldId id="780" r:id="rId69"/>
    <p:sldId id="817" r:id="rId70"/>
    <p:sldId id="818" r:id="rId71"/>
    <p:sldId id="797" r:id="rId72"/>
    <p:sldId id="460" r:id="rId73"/>
    <p:sldId id="812" r:id="rId74"/>
    <p:sldId id="333" r:id="rId75"/>
  </p:sldIdLst>
  <p:sldSz cx="9144000" cy="6858000" type="screen4x3"/>
  <p:notesSz cx="6881813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98"/>
            <p14:sldId id="785"/>
            <p14:sldId id="793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2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>
        <p:scale>
          <a:sx n="114" d="100"/>
          <a:sy n="114" d="100"/>
        </p:scale>
        <p:origin x="-83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Relationship Id="rId9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and reusable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problems in software design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Singleton is the most often used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The 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8006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pass a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from an object to the </a:t>
            </a: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request is fulfilled</a:t>
            </a:r>
            <a:endParaRPr lang="en-US" dirty="0" smtClean="0"/>
          </a:p>
          <a:p>
            <a:r>
              <a:rPr lang="en-US" dirty="0" smtClean="0"/>
              <a:t>Analogous </a:t>
            </a:r>
            <a:r>
              <a:rPr lang="en-US" dirty="0"/>
              <a:t>to the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Simplifies </a:t>
            </a:r>
            <a:r>
              <a:rPr lang="en-US" dirty="0"/>
              <a:t>object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sender keeps a single reference </a:t>
            </a:r>
            <a:r>
              <a:rPr lang="en-US" dirty="0" smtClean="0"/>
              <a:t>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en-US" dirty="0" smtClean="0"/>
              <a:t>uses 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97" y="3581400"/>
            <a:ext cx="2047875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work with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8660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Sort(List&lt;object&gt;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</a:t>
            </a:r>
            <a:r>
              <a:rPr lang="en-US" dirty="0" smtClean="0"/>
              <a:t>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Encapsulate </a:t>
            </a:r>
            <a:r>
              <a:rPr lang="en-US" dirty="0"/>
              <a:t>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</a:t>
            </a:r>
            <a:r>
              <a:rPr lang="en-US" dirty="0" smtClean="0"/>
              <a:t>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An </a:t>
            </a:r>
            <a:r>
              <a:rPr lang="en-US" dirty="0"/>
              <a:t>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change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.NET: </a:t>
            </a:r>
            <a:r>
              <a:rPr lang="en-US" dirty="0" err="1" smtClean="0"/>
              <a:t>String.Empty</a:t>
            </a:r>
            <a:r>
              <a:rPr lang="en-US" dirty="0" smtClean="0"/>
              <a:t>, </a:t>
            </a:r>
            <a:r>
              <a:rPr lang="en-US" dirty="0" err="1" smtClean="0"/>
              <a:t>EventArgs.Empty</a:t>
            </a:r>
            <a:r>
              <a:rPr lang="en-US" dirty="0" smtClean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visitor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every node in </a:t>
            </a:r>
            <a:r>
              <a:rPr lang="en-US" dirty="0" smtClean="0"/>
              <a:t>a hierarchical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stack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visitor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services in the cloud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(MVP)</a:t>
            </a:r>
            <a:r>
              <a:rPr lang="en-US" dirty="0" smtClean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MVVM)</a:t>
            </a:r>
            <a:r>
              <a:rPr lang="en-US" sz="3000" dirty="0" smtClean="0"/>
              <a:t> is architectural pattern for modern UI development</a:t>
            </a:r>
          </a:p>
          <a:p>
            <a:pPr lvl="1"/>
            <a:r>
              <a:rPr lang="en-US" sz="2800" dirty="0" smtClean="0"/>
              <a:t>Invented by Microsoft for use in WPF and Silverlight</a:t>
            </a:r>
          </a:p>
          <a:p>
            <a:pPr lvl="1"/>
            <a:r>
              <a:rPr lang="en-US" sz="2800" dirty="0" smtClean="0"/>
              <a:t>Based 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 smtClean="0"/>
              <a:t> and Martin Fowler's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sz="2800" dirty="0" smtClean="0"/>
              <a:t>Officially published in the Prism project (</a:t>
            </a:r>
            <a:r>
              <a:rPr lang="en-US" sz="2800" dirty="0"/>
              <a:t>Composite Application Guidance for WPF and Silverlight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Separates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 smtClean="0"/>
              <a:t>" (state and behavior) from </a:t>
            </a:r>
            <a:r>
              <a:rPr lang="en-US" sz="2800" dirty="0"/>
              <a:t>the rest of the </a:t>
            </a:r>
            <a:r>
              <a:rPr lang="en-US" sz="2800" dirty="0" smtClean="0"/>
              <a:t>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</a:t>
            </a:r>
            <a:r>
              <a:rPr lang="en-US" sz="2800" dirty="0" smtClean="0"/>
              <a:t>the application </a:t>
            </a:r>
            <a:r>
              <a:rPr lang="en-US" sz="2800" dirty="0"/>
              <a:t>data </a:t>
            </a:r>
            <a:r>
              <a:rPr lang="en-US" sz="28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data access layer or ORM framework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forms, controls, fields, buttons,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binder and converter </a:t>
            </a:r>
            <a:r>
              <a:rPr lang="en-US" sz="2800" dirty="0"/>
              <a:t>that changes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 smtClean="0"/>
              <a:t> </a:t>
            </a:r>
            <a:r>
              <a:rPr lang="en-US" sz="2800" dirty="0"/>
              <a:t>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</a:t>
            </a:r>
            <a:r>
              <a:rPr lang="en-US" sz="28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Exposes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 smtClean="0"/>
              <a:t> for binding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Software Patterns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 smtClean="0"/>
              <a:t> (</a:t>
            </a:r>
            <a:r>
              <a:rPr lang="en-US" dirty="0"/>
              <a:t>low level, </a:t>
            </a:r>
            <a:r>
              <a:rPr lang="en-US" dirty="0" smtClean="0"/>
              <a:t>C++)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 smtClean="0"/>
              <a:t> (</a:t>
            </a:r>
            <a:r>
              <a:rPr lang="en-US" dirty="0"/>
              <a:t>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 smtClean="0"/>
              <a:t>(systems </a:t>
            </a:r>
            <a:r>
              <a:rPr lang="en-US" dirty="0"/>
              <a:t>design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Client-Server, 3-Tier </a:t>
            </a:r>
            <a:r>
              <a:rPr lang="en-US" dirty="0"/>
              <a:t>/ </a:t>
            </a:r>
            <a:r>
              <a:rPr lang="en-US" dirty="0" smtClean="0"/>
              <a:t>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</a:t>
            </a:r>
            <a:r>
              <a:rPr lang="en-US" dirty="0" smtClean="0"/>
              <a:t>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 smtClean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 smtClean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 smtClean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String.Empty</a:t>
            </a:r>
            <a:r>
              <a:rPr lang="en-US" dirty="0" smtClean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 rot="440435">
            <a:off x="651210" y="4624551"/>
            <a:ext cx="2468880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 name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 rot="21021543">
            <a:off x="2442562" y="5172489"/>
            <a:ext cx="124733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Intent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69919" y="5334000"/>
            <a:ext cx="2741651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Also Known 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074812">
            <a:off x="2474667" y="4564243"/>
            <a:ext cx="201878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Motivation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 rot="21021543">
            <a:off x="223901" y="5201272"/>
            <a:ext cx="229578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Applicability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 rot="698701">
            <a:off x="4052311" y="4344873"/>
            <a:ext cx="185711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Structure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 rot="21348200">
            <a:off x="4435046" y="4830479"/>
            <a:ext cx="2209802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Participants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 rot="20746091">
            <a:off x="5968957" y="4020770"/>
            <a:ext cx="270311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Collaborations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 rot="21197300">
            <a:off x="6271858" y="5380296"/>
            <a:ext cx="259190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Consequences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 rot="21347676">
            <a:off x="506860" y="5820570"/>
            <a:ext cx="289954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Implementation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 rot="474365">
            <a:off x="3359043" y="5873394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Sample Code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 rot="369038">
            <a:off x="6559334" y="4768205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Known Uses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 rot="255862">
            <a:off x="5764638" y="5991998"/>
            <a:ext cx="2992733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Related Patterns</a:t>
            </a:r>
          </a:p>
        </p:txBody>
      </p: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6955</TotalTime>
  <Words>2972</Words>
  <Application>Microsoft Office PowerPoint</Application>
  <PresentationFormat>On-screen Show (4:3)</PresentationFormat>
  <Paragraphs>613</Paragraphs>
  <Slides>74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Telerik Academy theme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Simple Factory</vt:lpstr>
      <vt:lpstr>Factory Method</vt:lpstr>
      <vt:lpstr>Abstract Factory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Composite Pattern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1627</cp:revision>
  <dcterms:created xsi:type="dcterms:W3CDTF">2007-12-08T16:03:35Z</dcterms:created>
  <dcterms:modified xsi:type="dcterms:W3CDTF">2014-06-23T13:19:36Z</dcterms:modified>
  <cp:category>quality code, software engineering</cp:category>
</cp:coreProperties>
</file>