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58" r:id="rId3"/>
    <p:sldId id="273" r:id="rId4"/>
    <p:sldId id="306" r:id="rId5"/>
    <p:sldId id="272" r:id="rId6"/>
    <p:sldId id="275" r:id="rId7"/>
    <p:sldId id="276" r:id="rId8"/>
    <p:sldId id="310" r:id="rId9"/>
    <p:sldId id="309" r:id="rId10"/>
    <p:sldId id="308" r:id="rId11"/>
    <p:sldId id="277" r:id="rId12"/>
    <p:sldId id="278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311" r:id="rId21"/>
    <p:sldId id="288" r:id="rId22"/>
    <p:sldId id="280" r:id="rId23"/>
    <p:sldId id="289" r:id="rId24"/>
    <p:sldId id="290" r:id="rId25"/>
    <p:sldId id="291" r:id="rId26"/>
    <p:sldId id="281" r:id="rId27"/>
    <p:sldId id="292" r:id="rId28"/>
    <p:sldId id="313" r:id="rId29"/>
    <p:sldId id="312" r:id="rId30"/>
    <p:sldId id="294" r:id="rId31"/>
    <p:sldId id="316" r:id="rId32"/>
    <p:sldId id="317" r:id="rId33"/>
    <p:sldId id="314" r:id="rId34"/>
    <p:sldId id="293" r:id="rId35"/>
    <p:sldId id="298" r:id="rId36"/>
    <p:sldId id="300" r:id="rId37"/>
    <p:sldId id="301" r:id="rId38"/>
    <p:sldId id="299" r:id="rId39"/>
    <p:sldId id="315" r:id="rId40"/>
    <p:sldId id="318" r:id="rId41"/>
    <p:sldId id="303" r:id="rId42"/>
    <p:sldId id="304" r:id="rId43"/>
    <p:sldId id="305" r:id="rId44"/>
    <p:sldId id="274" r:id="rId45"/>
    <p:sldId id="307" r:id="rId46"/>
    <p:sldId id="32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4D37A-E132-414F-ADBD-42F2B9808C4B}" type="datetimeFigureOut">
              <a:rPr lang="en-US" smtClean="0"/>
              <a:t>23-Jul-14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E20FC-804B-4AA7-836A-549318D9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6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E20FC-804B-4AA7-836A-549318D96C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8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4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9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8006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295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811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3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Remote Data with JavaScript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Request Through HTTP using </a:t>
            </a:r>
            <a:r>
              <a:rPr lang="en-US" dirty="0" err="1" smtClean="0"/>
              <a:t>XmlHttpRequest</a:t>
            </a:r>
            <a:r>
              <a:rPr lang="en-US" dirty="0" smtClean="0"/>
              <a:t> object and jQuery AJAX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2746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XMLHttpRequest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215052"/>
            <a:ext cx="8686800" cy="558807"/>
          </a:xfrm>
        </p:spPr>
        <p:txBody>
          <a:bodyPr/>
          <a:lstStyle/>
          <a:p>
            <a:pPr marL="746125" lvl="1" indent="-388938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399" y="4981241"/>
            <a:ext cx="8077201" cy="400110"/>
          </a:xfrm>
        </p:spPr>
        <p:txBody>
          <a:bodyPr/>
          <a:lstStyle/>
          <a:p>
            <a:r>
              <a:rPr lang="en-US" dirty="0" err="1" smtClean="0"/>
              <a:t>httpRequest.send</a:t>
            </a:r>
            <a:r>
              <a:rPr lang="en-US" dirty="0" smtClean="0"/>
              <a:t>(null);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279271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httpRequest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3283777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2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</a:t>
            </a:r>
            <a:r>
              <a:rPr lang="en-US" dirty="0" smtClean="0"/>
              <a:t> the request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384258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httpRequest.open</a:t>
            </a:r>
            <a:r>
              <a:rPr lang="en-US" dirty="0" smtClean="0"/>
              <a:t>("GET", </a:t>
            </a:r>
            <a:r>
              <a:rPr lang="en-US" dirty="0" err="1" smtClean="0"/>
              <a:t>endpointUrl</a:t>
            </a:r>
            <a:r>
              <a:rPr lang="en-US" dirty="0" smtClean="0"/>
              <a:t>, true);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4385832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3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Send</a:t>
            </a:r>
            <a:r>
              <a:rPr lang="en-US" dirty="0" smtClean="0"/>
              <a:t> it to the server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28600" y="158948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To create an HTTP request:</a:t>
            </a:r>
          </a:p>
        </p:txBody>
      </p:sp>
    </p:spTree>
    <p:extLst>
      <p:ext uri="{BB962C8B-B14F-4D97-AF65-F5344CB8AC3E}">
        <p14:creationId xmlns:p14="http://schemas.microsoft.com/office/powerpoint/2010/main" val="10764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XMLHttpRequest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Cross-browser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3630"/>
            <a:ext cx="8686800" cy="2563779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Microsoft first introduced an object to create HTTP requests with JavaScript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The XMLHTTP object as an ActiveX object</a:t>
            </a:r>
          </a:p>
          <a:p>
            <a: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create cross-browser instance of the HTTP object, you should do feature detection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492192"/>
            <a:ext cx="8077200" cy="310854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window.XMLHttpRequest</a:t>
            </a:r>
            <a:r>
              <a:rPr lang="en-US" dirty="0"/>
              <a:t>)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XMLHttpRequest</a:t>
            </a:r>
            <a:r>
              <a:rPr lang="en-US" dirty="0"/>
              <a:t>();		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else </a:t>
            </a:r>
            <a:r>
              <a:rPr lang="en-US" dirty="0"/>
              <a:t>if (</a:t>
            </a:r>
            <a:r>
              <a:rPr lang="en-US" dirty="0" err="1"/>
              <a:t>window.ActiveXObject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try{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ActiveXObject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("Msxml2.XMLHTTP")</a:t>
            </a:r>
            <a:r>
              <a:rPr lang="en-US" dirty="0"/>
              <a:t>;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}</a:t>
            </a:r>
            <a:endParaRPr lang="en-US" dirty="0"/>
          </a:p>
          <a:p>
            <a:r>
              <a:rPr lang="en-US" dirty="0" smtClean="0"/>
              <a:t> catch </a:t>
            </a:r>
            <a:r>
              <a:rPr lang="en-US" dirty="0"/>
              <a:t>(e)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ActiveXObject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Microsoft.XMLHTTP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")</a:t>
            </a:r>
            <a:r>
              <a:rPr lang="en-US" dirty="0"/>
              <a:t>;    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}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Cross-browser </a:t>
            </a:r>
            <a:br>
              <a:rPr lang="en-US" dirty="0" smtClean="0"/>
            </a:br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62797"/>
            <a:ext cx="7924800" cy="685800"/>
          </a:xfrm>
        </p:spPr>
        <p:txBody>
          <a:bodyPr/>
          <a:lstStyle/>
          <a:p>
            <a:r>
              <a:rPr lang="en-US" dirty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/>
              <a:t> </a:t>
            </a:r>
            <a:r>
              <a:rPr lang="en-US" dirty="0" smtClean="0"/>
              <a:t>Server </a:t>
            </a:r>
            <a:r>
              <a:rPr lang="en-US" dirty="0" err="1" smtClean="0"/>
              <a:t>Comunication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09370"/>
            <a:ext cx="7086600" cy="838200"/>
          </a:xfrm>
        </p:spPr>
        <p:txBody>
          <a:bodyPr/>
          <a:lstStyle/>
          <a:p>
            <a:r>
              <a:rPr lang="en-US" dirty="0" smtClean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Server </a:t>
            </a:r>
            <a:r>
              <a:rPr lang="en-US" dirty="0" err="1" smtClean="0"/>
              <a:t>Comunication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7570"/>
            <a:ext cx="8686800" cy="55958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about the response data?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client sends an HTTP request to a server, the server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</a:t>
            </a:r>
            <a:r>
              <a:rPr lang="en-US" dirty="0" smtClean="0"/>
              <a:t> returns a response to the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response should be handled on the client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XHR instances have an event that fires when the server sends a response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onreadystatechanged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Handlers are executed for each the states of this request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0161"/>
            <a:ext cx="7086600" cy="838200"/>
          </a:xfrm>
        </p:spPr>
        <p:txBody>
          <a:bodyPr/>
          <a:lstStyle/>
          <a:p>
            <a:r>
              <a:rPr lang="en-US" dirty="0" smtClean="0"/>
              <a:t>XMLHttpRequest:</a:t>
            </a:r>
            <a:br>
              <a:rPr lang="en-US" dirty="0" smtClean="0"/>
            </a:br>
            <a:r>
              <a:rPr lang="en-US" dirty="0" smtClean="0"/>
              <a:t> Ready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61" y="1438182"/>
            <a:ext cx="8009878" cy="45098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HTTP request goes through five states during its execution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Unitialized</a:t>
            </a:r>
            <a:r>
              <a:rPr lang="en-US" dirty="0"/>
              <a:t> –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Loading –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Loaded –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Interactive</a:t>
            </a:r>
            <a:r>
              <a:rPr lang="bg-BG" dirty="0" smtClean="0"/>
              <a:t> –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Complete </a:t>
            </a:r>
            <a:r>
              <a:rPr lang="en-US" dirty="0" smtClean="0"/>
              <a:t>–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9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XMLHttpRequest:</a:t>
            </a:r>
            <a:br>
              <a:rPr lang="en-US" dirty="0"/>
            </a:br>
            <a:r>
              <a:rPr lang="en-US" dirty="0"/>
              <a:t> Ready </a:t>
            </a:r>
            <a:r>
              <a:rPr lang="en-US" dirty="0" smtClean="0"/>
              <a:t>States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4685"/>
            <a:ext cx="8077200" cy="26314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(complete) means the client has received a HTTP response from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Yet the response can be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success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Check the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statusCode</a:t>
            </a:r>
            <a:r>
              <a:rPr lang="en-US" sz="2800" dirty="0" smtClean="0"/>
              <a:t> property to see the type of the response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5522" y="4032538"/>
            <a:ext cx="7332956" cy="2246769"/>
          </a:xfrm>
        </p:spPr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httpRequest</a:t>
            </a:r>
            <a:r>
              <a:rPr lang="en-US" dirty="0" smtClean="0"/>
              <a:t> is created above</a:t>
            </a:r>
          </a:p>
          <a:p>
            <a:r>
              <a:rPr lang="en-US" dirty="0" err="1" smtClean="0"/>
              <a:t>httpRequest.onreadystatechange</a:t>
            </a:r>
            <a:r>
              <a:rPr lang="en-US" dirty="0" smtClean="0"/>
              <a:t> </a:t>
            </a:r>
            <a:r>
              <a:rPr lang="en-US" dirty="0"/>
              <a:t>= function 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if </a:t>
            </a:r>
            <a:r>
              <a:rPr lang="en-US" dirty="0"/>
              <a:t>(</a:t>
            </a:r>
            <a:r>
              <a:rPr lang="en-US" dirty="0" err="1"/>
              <a:t>httpRequest.readyState</a:t>
            </a:r>
            <a:r>
              <a:rPr lang="en-US" dirty="0"/>
              <a:t> === </a:t>
            </a:r>
            <a:r>
              <a:rPr lang="en-US" dirty="0" smtClean="0"/>
              <a:t>4) {</a:t>
            </a:r>
          </a:p>
          <a:p>
            <a:r>
              <a:rPr lang="en-US" dirty="0"/>
              <a:t>  </a:t>
            </a:r>
            <a:r>
              <a:rPr lang="en-US" dirty="0" smtClean="0"/>
              <a:t> console.log(</a:t>
            </a:r>
            <a:r>
              <a:rPr lang="bg-BG" dirty="0" smtClean="0"/>
              <a:t>'</a:t>
            </a:r>
            <a:r>
              <a:rPr lang="en-US" dirty="0" smtClean="0"/>
              <a:t>Response received</a:t>
            </a:r>
            <a:r>
              <a:rPr lang="bg-BG" dirty="0" smtClean="0"/>
              <a:t>'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httpRequest</a:t>
            </a:r>
            <a:r>
              <a:rPr lang="en-US" dirty="0" smtClean="0"/>
              <a:t> is send to the server</a:t>
            </a:r>
          </a:p>
        </p:txBody>
      </p:sp>
    </p:spTree>
    <p:extLst>
      <p:ext uri="{BB962C8B-B14F-4D97-AF65-F5344CB8AC3E}">
        <p14:creationId xmlns:p14="http://schemas.microsoft.com/office/powerpoint/2010/main" val="32765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XMLHttpRequest:</a:t>
            </a:r>
            <a:br>
              <a:rPr lang="en-US" dirty="0" smtClean="0"/>
            </a:br>
            <a:r>
              <a:rPr lang="en-US" dirty="0" smtClean="0"/>
              <a:t> Ready States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2996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6213"/>
            <a:ext cx="8686800" cy="369331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Ready state tell us that the response has arrived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But what is the actual response type?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Remember HTTP status codes?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2XX</a:t>
            </a:r>
            <a:r>
              <a:rPr lang="en-US" sz="2600" dirty="0" smtClean="0"/>
              <a:t> means the request is successful (the request done its job and we have the requested data in the response)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4XX</a:t>
            </a:r>
            <a:r>
              <a:rPr lang="en-US" sz="2600" dirty="0" smtClean="0"/>
              <a:t> and 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r>
              <a:rPr lang="en-US" sz="2600" dirty="0" smtClean="0"/>
              <a:t> mean something is wrong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577976"/>
            <a:ext cx="8077200" cy="1631216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httpRequest.readyState</a:t>
            </a:r>
            <a:r>
              <a:rPr lang="en-US" dirty="0"/>
              <a:t> === 4) {</a:t>
            </a:r>
          </a:p>
          <a:p>
            <a:r>
              <a:rPr lang="en-US" dirty="0"/>
              <a:t> </a:t>
            </a:r>
            <a:r>
              <a:rPr lang="en-US" dirty="0" err="1"/>
              <a:t>statusType</a:t>
            </a:r>
            <a:r>
              <a:rPr lang="en-US" dirty="0"/>
              <a:t>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httpRequest.status</a:t>
            </a:r>
            <a:r>
              <a:rPr lang="en-US" dirty="0"/>
              <a:t>/100);</a:t>
            </a:r>
          </a:p>
          <a:p>
            <a:r>
              <a:rPr lang="en-US" dirty="0"/>
              <a:t> if (</a:t>
            </a:r>
            <a:r>
              <a:rPr lang="en-US" dirty="0" err="1"/>
              <a:t>statusType</a:t>
            </a:r>
            <a:r>
              <a:rPr lang="en-US" dirty="0"/>
              <a:t> === 2) { … }</a:t>
            </a:r>
          </a:p>
          <a:p>
            <a:r>
              <a:rPr lang="en-US" dirty="0"/>
              <a:t> else { …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1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XMLHttpRequest object (xhr)</a:t>
            </a:r>
          </a:p>
          <a:p>
            <a:pPr lvl="1"/>
            <a:r>
              <a:rPr lang="en-US" dirty="0" smtClean="0"/>
              <a:t>History and meaning</a:t>
            </a:r>
          </a:p>
          <a:p>
            <a:pPr lvl="1"/>
            <a:r>
              <a:rPr lang="en-US" dirty="0" smtClean="0"/>
              <a:t>Browser compatibility</a:t>
            </a:r>
          </a:p>
          <a:p>
            <a:r>
              <a:rPr lang="en-US" dirty="0" smtClean="0"/>
              <a:t>Building a http request with xhr</a:t>
            </a:r>
          </a:p>
          <a:p>
            <a:pPr lvl="1"/>
            <a:r>
              <a:rPr lang="en-US" dirty="0" err="1" smtClean="0"/>
              <a:t>onreadystatechange</a:t>
            </a:r>
            <a:r>
              <a:rPr lang="en-US" dirty="0" smtClean="0"/>
              <a:t> event</a:t>
            </a:r>
          </a:p>
          <a:p>
            <a:pPr lvl="2"/>
            <a:r>
              <a:rPr lang="en-US" dirty="0" err="1" smtClean="0"/>
              <a:t>readyState</a:t>
            </a:r>
            <a:endParaRPr lang="en-US" dirty="0"/>
          </a:p>
          <a:p>
            <a:pPr lvl="1"/>
            <a:r>
              <a:rPr lang="en-US" dirty="0" smtClean="0"/>
              <a:t>Status code</a:t>
            </a:r>
          </a:p>
          <a:p>
            <a:r>
              <a:rPr lang="en-US" dirty="0" smtClean="0"/>
              <a:t>Making requests with xhr</a:t>
            </a:r>
          </a:p>
          <a:p>
            <a:pPr lvl="1"/>
            <a:r>
              <a:rPr lang="en-US" dirty="0" smtClean="0"/>
              <a:t>Making a cross-browser requests</a:t>
            </a:r>
          </a:p>
        </p:txBody>
      </p:sp>
    </p:spTree>
    <p:extLst>
      <p:ext uri="{BB962C8B-B14F-4D97-AF65-F5344CB8AC3E}">
        <p14:creationId xmlns:p14="http://schemas.microsoft.com/office/powerpoint/2010/main" val="1454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6213"/>
            <a:ext cx="8686800" cy="36317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Ready state tell us that the response has arrived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But what is the actual response type?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Remember HTTP status codes?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2XX</a:t>
            </a:r>
            <a:r>
              <a:rPr lang="en-US" sz="2600" dirty="0"/>
              <a:t> means the request is successful (the request done its job and we have the requested data in the response)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4XX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r>
              <a:rPr lang="en-US" sz="2600" dirty="0"/>
              <a:t> mean something is wrong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577976"/>
            <a:ext cx="8077200" cy="1631216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httpRequest.readyState</a:t>
            </a:r>
            <a:r>
              <a:rPr lang="en-US" dirty="0"/>
              <a:t> === 4)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statusType</a:t>
            </a:r>
            <a:r>
              <a:rPr lang="en-US" dirty="0" smtClean="0"/>
              <a:t> = </a:t>
            </a:r>
            <a:r>
              <a:rPr lang="en-US" dirty="0" err="1" smtClean="0"/>
              <a:t>Math.floor</a:t>
            </a:r>
            <a:r>
              <a:rPr lang="en-US" dirty="0" smtClean="0"/>
              <a:t>(</a:t>
            </a:r>
            <a:r>
              <a:rPr lang="en-US" dirty="0" err="1" smtClean="0"/>
              <a:t>httpRequest.status</a:t>
            </a:r>
            <a:r>
              <a:rPr lang="en-US" dirty="0" smtClean="0"/>
              <a:t>/100);</a:t>
            </a:r>
            <a:endParaRPr lang="en-US" dirty="0"/>
          </a:p>
          <a:p>
            <a:r>
              <a:rPr lang="en-US" dirty="0" smtClean="0"/>
              <a:t> if (</a:t>
            </a:r>
            <a:r>
              <a:rPr lang="en-US" dirty="0" err="1" smtClean="0"/>
              <a:t>statusType</a:t>
            </a:r>
            <a:r>
              <a:rPr lang="en-US" dirty="0" smtClean="0"/>
              <a:t> </a:t>
            </a:r>
            <a:r>
              <a:rPr lang="en-US" dirty="0"/>
              <a:t>=== </a:t>
            </a:r>
            <a:r>
              <a:rPr lang="en-US" dirty="0" smtClean="0"/>
              <a:t>2) { … }</a:t>
            </a:r>
          </a:p>
          <a:p>
            <a:r>
              <a:rPr lang="en-US" dirty="0"/>
              <a:t> </a:t>
            </a:r>
            <a:r>
              <a:rPr lang="en-US" dirty="0" smtClean="0"/>
              <a:t>else 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15882" y="5539346"/>
            <a:ext cx="2583403" cy="783193"/>
          </a:xfrm>
          <a:prstGeom prst="wedgeRoundRectCallout">
            <a:avLst>
              <a:gd name="adj1" fmla="val -35773"/>
              <a:gd name="adj2" fmla="val -798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Handles status codes 200, 201, etc…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5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20760"/>
            <a:ext cx="7924800" cy="685800"/>
          </a:xfrm>
        </p:spPr>
        <p:txBody>
          <a:bodyPr/>
          <a:lstStyle/>
          <a:p>
            <a:r>
              <a:rPr lang="en-US" dirty="0" smtClean="0"/>
              <a:t>Consuming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the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5736"/>
            <a:ext cx="8686800" cy="5089863"/>
          </a:xfrm>
        </p:spPr>
        <p:txBody>
          <a:bodyPr/>
          <a:lstStyle/>
          <a:p>
            <a:r>
              <a:rPr lang="en-US" dirty="0" smtClean="0"/>
              <a:t>The body of the response can be accessed vie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contains a string with the data</a:t>
            </a:r>
          </a:p>
          <a:p>
            <a:pPr lvl="1"/>
            <a:r>
              <a:rPr lang="en-US" dirty="0" smtClean="0"/>
              <a:t>Based on the value of the Accept HTTP header it is in format HTML, XML, JSON or plain text</a:t>
            </a:r>
          </a:p>
          <a:p>
            <a:pPr lvl="1"/>
            <a:r>
              <a:rPr lang="en-US" dirty="0" smtClean="0"/>
              <a:t>Must be parsed to the correct data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the Response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15762"/>
            <a:ext cx="7924800" cy="685800"/>
          </a:xfrm>
        </p:spPr>
        <p:txBody>
          <a:bodyPr/>
          <a:lstStyle/>
          <a:p>
            <a:r>
              <a:rPr lang="en-US" dirty="0"/>
              <a:t>Building an HTTP Request</a:t>
            </a:r>
          </a:p>
        </p:txBody>
      </p:sp>
    </p:spTree>
    <p:extLst>
      <p:ext uri="{BB962C8B-B14F-4D97-AF65-F5344CB8AC3E}">
        <p14:creationId xmlns:p14="http://schemas.microsoft.com/office/powerpoint/2010/main" val="39677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XMLHttpRequest creates a HTTP request with default characteristics</a:t>
            </a:r>
          </a:p>
          <a:p>
            <a:pPr lvl="1"/>
            <a:r>
              <a:rPr lang="en-US" dirty="0" smtClean="0"/>
              <a:t>The HTTP method is "GET"</a:t>
            </a:r>
          </a:p>
          <a:p>
            <a:pPr lvl="1"/>
            <a:r>
              <a:rPr lang="en-US" dirty="0" smtClean="0"/>
              <a:t>Content-Type and Accept have different values based on the client</a:t>
            </a:r>
          </a:p>
          <a:p>
            <a:pPr lvl="1"/>
            <a:r>
              <a:rPr lang="en-US" dirty="0" smtClean="0"/>
              <a:t>HTTP body is empty (NULL)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All of these can be customized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 HTTP </a:t>
            </a:r>
            <a:r>
              <a:rPr lang="en-US" dirty="0"/>
              <a:t>Request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00859"/>
          </a:xfrm>
        </p:spPr>
        <p:txBody>
          <a:bodyPr/>
          <a:lstStyle/>
          <a:p>
            <a:r>
              <a:rPr lang="en-US" dirty="0" smtClean="0"/>
              <a:t>To set an HTTP header on the request use </a:t>
            </a:r>
            <a:r>
              <a:rPr lang="en-US" dirty="0" err="1" smtClean="0"/>
              <a:t>httpRequest.setRequestHeader</a:t>
            </a:r>
            <a:r>
              <a:rPr lang="en-US" dirty="0" smtClean="0"/>
              <a:t>(header, value)</a:t>
            </a:r>
          </a:p>
          <a:p>
            <a:pPr lvl="1"/>
            <a:r>
              <a:rPr lang="en-US" dirty="0" smtClean="0"/>
              <a:t>After the request is open</a:t>
            </a:r>
          </a:p>
          <a:p>
            <a:pPr lvl="1"/>
            <a:r>
              <a:rPr lang="en-US" dirty="0" smtClean="0"/>
              <a:t>And before the request is sent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47346" y="3660531"/>
            <a:ext cx="7649308" cy="1846659"/>
          </a:xfrm>
        </p:spPr>
        <p:txBody>
          <a:bodyPr/>
          <a:lstStyle/>
          <a:p>
            <a:r>
              <a:rPr lang="en-US" sz="1900" dirty="0" err="1" smtClean="0"/>
              <a:t>httpRequest.open</a:t>
            </a:r>
            <a:r>
              <a:rPr lang="en-US" sz="1900" dirty="0" smtClean="0"/>
              <a:t>('GET', </a:t>
            </a:r>
            <a:r>
              <a:rPr lang="en-US" sz="1900" dirty="0" err="1" smtClean="0"/>
              <a:t>endpointUrl</a:t>
            </a:r>
            <a:r>
              <a:rPr lang="en-US" sz="1900" dirty="0" smtClean="0"/>
              <a:t>, </a:t>
            </a:r>
            <a:r>
              <a:rPr lang="en-US" sz="1900" dirty="0"/>
              <a:t>true);</a:t>
            </a:r>
          </a:p>
          <a:p>
            <a:r>
              <a:rPr lang="en-US" sz="1900" dirty="0" err="1" smtClean="0"/>
              <a:t>httpRequest.setRequestHeader</a:t>
            </a:r>
            <a:r>
              <a:rPr lang="en-US" sz="1900" dirty="0" smtClean="0"/>
              <a:t>('Content-type',  </a:t>
            </a:r>
            <a:endParaRPr lang="en-US" sz="1900" dirty="0"/>
          </a:p>
          <a:p>
            <a:r>
              <a:rPr lang="en-US" sz="1900" dirty="0"/>
              <a:t>                             </a:t>
            </a:r>
            <a:r>
              <a:rPr lang="en-US" sz="1900" dirty="0" smtClean="0"/>
              <a:t>'application/</a:t>
            </a:r>
            <a:r>
              <a:rPr lang="en-US" sz="1900" dirty="0" err="1" smtClean="0"/>
              <a:t>json</a:t>
            </a:r>
            <a:r>
              <a:rPr lang="en-US" sz="1900" dirty="0" smtClean="0"/>
              <a:t>');</a:t>
            </a:r>
            <a:endParaRPr lang="en-US" sz="1900" dirty="0"/>
          </a:p>
          <a:p>
            <a:r>
              <a:rPr lang="en-US" sz="1900" dirty="0" err="1" smtClean="0"/>
              <a:t>httpRequest.setRequestHeader</a:t>
            </a:r>
            <a:r>
              <a:rPr lang="en-US" sz="1900" dirty="0" smtClean="0"/>
              <a:t>('Accept', </a:t>
            </a:r>
            <a:endParaRPr lang="en-US" sz="1900" dirty="0"/>
          </a:p>
          <a:p>
            <a:r>
              <a:rPr lang="en-US" sz="1900" dirty="0"/>
              <a:t>                             </a:t>
            </a:r>
            <a:r>
              <a:rPr lang="en-US" sz="1900" dirty="0" smtClean="0"/>
              <a:t>'application/</a:t>
            </a:r>
            <a:r>
              <a:rPr lang="en-US" sz="1900" dirty="0" err="1" smtClean="0"/>
              <a:t>json</a:t>
            </a:r>
            <a:r>
              <a:rPr lang="en-US" sz="1900" dirty="0" smtClean="0"/>
              <a:t>');</a:t>
            </a:r>
            <a:endParaRPr lang="en-US" sz="1900" dirty="0"/>
          </a:p>
          <a:p>
            <a:r>
              <a:rPr lang="en-US" sz="1900" dirty="0" err="1"/>
              <a:t>httpRequest.send</a:t>
            </a:r>
            <a:r>
              <a:rPr lang="en-US" sz="1900" dirty="0"/>
              <a:t>(null);</a:t>
            </a:r>
          </a:p>
        </p:txBody>
      </p:sp>
    </p:spTree>
    <p:extLst>
      <p:ext uri="{BB962C8B-B14F-4D97-AF65-F5344CB8AC3E}">
        <p14:creationId xmlns:p14="http://schemas.microsoft.com/office/powerpoint/2010/main" val="17474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 HTTP </a:t>
            </a:r>
            <a:r>
              <a:rPr lang="en-US" dirty="0"/>
              <a:t>Request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00859"/>
          </a:xfrm>
        </p:spPr>
        <p:txBody>
          <a:bodyPr/>
          <a:lstStyle/>
          <a:p>
            <a:r>
              <a:rPr lang="en-US" dirty="0" smtClean="0"/>
              <a:t>To set an HTTP header on the request use </a:t>
            </a:r>
            <a:r>
              <a:rPr lang="en-US" dirty="0" err="1" smtClean="0"/>
              <a:t>httpRequest.setRequestHeader</a:t>
            </a:r>
            <a:r>
              <a:rPr lang="en-US" dirty="0" smtClean="0"/>
              <a:t>(header, value)</a:t>
            </a:r>
          </a:p>
          <a:p>
            <a:pPr lvl="1"/>
            <a:r>
              <a:rPr lang="en-US" dirty="0" smtClean="0"/>
              <a:t>After the request is open</a:t>
            </a:r>
          </a:p>
          <a:p>
            <a:pPr lvl="1"/>
            <a:r>
              <a:rPr lang="en-US" dirty="0" smtClean="0"/>
              <a:t>And before the request is sent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47346" y="3660531"/>
            <a:ext cx="7649308" cy="1846659"/>
          </a:xfrm>
        </p:spPr>
        <p:txBody>
          <a:bodyPr/>
          <a:lstStyle/>
          <a:p>
            <a:r>
              <a:rPr lang="en-US" sz="1900" dirty="0" err="1"/>
              <a:t>httpRequest.open</a:t>
            </a:r>
            <a:r>
              <a:rPr lang="en-US" sz="1900" dirty="0"/>
              <a:t>('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  <a:r>
              <a:rPr lang="en-US" sz="1900" dirty="0"/>
              <a:t>', </a:t>
            </a:r>
            <a:r>
              <a:rPr lang="en-US" sz="1900" dirty="0" err="1"/>
              <a:t>endpointUrl</a:t>
            </a:r>
            <a:r>
              <a:rPr lang="en-US" sz="1900" dirty="0"/>
              <a:t>, true);</a:t>
            </a:r>
          </a:p>
          <a:p>
            <a:r>
              <a:rPr lang="en-US" sz="1900" dirty="0" err="1"/>
              <a:t>httpRequest.setRequestHeader</a:t>
            </a:r>
            <a:r>
              <a:rPr lang="en-US" sz="1900" dirty="0"/>
              <a:t>('Content-type',  </a:t>
            </a:r>
          </a:p>
          <a:p>
            <a:r>
              <a:rPr lang="en-US" sz="1900" dirty="0"/>
              <a:t>                             'application/</a:t>
            </a:r>
            <a:r>
              <a:rPr lang="en-US" sz="1900" dirty="0" err="1"/>
              <a:t>json</a:t>
            </a:r>
            <a:r>
              <a:rPr lang="en-US" sz="1900" dirty="0"/>
              <a:t>');</a:t>
            </a:r>
          </a:p>
          <a:p>
            <a:r>
              <a:rPr lang="en-US" sz="1900" dirty="0" err="1"/>
              <a:t>httpRequest.setRequestHeader</a:t>
            </a:r>
            <a:r>
              <a:rPr lang="en-US" sz="1900" dirty="0"/>
              <a:t>('Accept', </a:t>
            </a:r>
          </a:p>
          <a:p>
            <a:r>
              <a:rPr lang="en-US" sz="1900" dirty="0"/>
              <a:t>                             'application/</a:t>
            </a:r>
            <a:r>
              <a:rPr lang="en-US" sz="1900" dirty="0" err="1"/>
              <a:t>json</a:t>
            </a:r>
            <a:r>
              <a:rPr lang="en-US" sz="1900" dirty="0"/>
              <a:t>');</a:t>
            </a:r>
          </a:p>
          <a:p>
            <a:r>
              <a:rPr lang="en-US" sz="1900" dirty="0" err="1"/>
              <a:t>httpRequest.send</a:t>
            </a:r>
            <a:r>
              <a:rPr lang="en-US" sz="1900" dirty="0"/>
              <a:t>(null);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5725" y="3132727"/>
            <a:ext cx="4255614" cy="527804"/>
          </a:xfrm>
          <a:prstGeom prst="wedgeRoundRectCallout">
            <a:avLst>
              <a:gd name="adj1" fmla="val -53505"/>
              <a:gd name="adj2" fmla="val 478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be any HTTP method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9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 HTTP </a:t>
            </a:r>
            <a:r>
              <a:rPr lang="en-US" dirty="0"/>
              <a:t>Request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00859"/>
          </a:xfrm>
        </p:spPr>
        <p:txBody>
          <a:bodyPr/>
          <a:lstStyle/>
          <a:p>
            <a:r>
              <a:rPr lang="en-US" dirty="0" smtClean="0"/>
              <a:t>To set an HTTP header on the request use </a:t>
            </a:r>
            <a:r>
              <a:rPr lang="en-US" dirty="0" err="1" smtClean="0"/>
              <a:t>httpRequest.setRequestHeader</a:t>
            </a:r>
            <a:r>
              <a:rPr lang="en-US" dirty="0" smtClean="0"/>
              <a:t>(header, value)</a:t>
            </a:r>
          </a:p>
          <a:p>
            <a:pPr lvl="1"/>
            <a:r>
              <a:rPr lang="en-US" dirty="0" smtClean="0"/>
              <a:t>After the request is open</a:t>
            </a:r>
          </a:p>
          <a:p>
            <a:pPr lvl="1"/>
            <a:r>
              <a:rPr lang="en-US" dirty="0" smtClean="0"/>
              <a:t>And before the request is sent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47346" y="3660531"/>
            <a:ext cx="7649308" cy="1846659"/>
          </a:xfrm>
        </p:spPr>
        <p:txBody>
          <a:bodyPr/>
          <a:lstStyle/>
          <a:p>
            <a:r>
              <a:rPr lang="en-US" sz="1900" dirty="0" err="1"/>
              <a:t>httpRequest.open</a:t>
            </a:r>
            <a:r>
              <a:rPr lang="en-US" sz="1900" dirty="0"/>
              <a:t>('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  <a:r>
              <a:rPr lang="en-US" sz="1900" dirty="0"/>
              <a:t>', </a:t>
            </a:r>
            <a:r>
              <a:rPr lang="en-US" sz="1900" dirty="0" err="1"/>
              <a:t>endpointUrl</a:t>
            </a:r>
            <a:r>
              <a:rPr lang="en-US" sz="1900" dirty="0"/>
              <a:t>, true);</a:t>
            </a:r>
          </a:p>
          <a:p>
            <a:r>
              <a:rPr lang="en-US" sz="1900" dirty="0" err="1"/>
              <a:t>httpRequest.setRequestHeader</a:t>
            </a:r>
            <a:r>
              <a:rPr lang="en-US" sz="1900" dirty="0"/>
              <a:t>('Content-type',  </a:t>
            </a:r>
          </a:p>
          <a:p>
            <a:r>
              <a:rPr lang="en-US" sz="1900" dirty="0"/>
              <a:t>                             'application/</a:t>
            </a:r>
            <a:r>
              <a:rPr lang="en-US" sz="1900" dirty="0" err="1"/>
              <a:t>json</a:t>
            </a:r>
            <a:r>
              <a:rPr lang="en-US" sz="1900" dirty="0"/>
              <a:t>');</a:t>
            </a:r>
          </a:p>
          <a:p>
            <a:r>
              <a:rPr lang="en-US" sz="1900" dirty="0" err="1"/>
              <a:t>httpRequest.setRequestHeader</a:t>
            </a:r>
            <a:r>
              <a:rPr lang="en-US" sz="1900" dirty="0"/>
              <a:t>('Accept', </a:t>
            </a:r>
          </a:p>
          <a:p>
            <a:r>
              <a:rPr lang="en-US" sz="1900" dirty="0"/>
              <a:t>                             'application/</a:t>
            </a:r>
            <a:r>
              <a:rPr lang="en-US" sz="1900" dirty="0" err="1"/>
              <a:t>json</a:t>
            </a:r>
            <a:r>
              <a:rPr lang="en-US" sz="1900" dirty="0"/>
              <a:t>');</a:t>
            </a:r>
          </a:p>
          <a:p>
            <a:r>
              <a:rPr lang="en-US" sz="1900" dirty="0" err="1"/>
              <a:t>httpRequest.send</a:t>
            </a:r>
            <a:r>
              <a:rPr lang="en-US" sz="1900" dirty="0"/>
              <a:t>(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null</a:t>
            </a:r>
            <a:r>
              <a:rPr lang="en-US" sz="1900" dirty="0"/>
              <a:t>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5725" y="3132727"/>
            <a:ext cx="4255614" cy="527804"/>
          </a:xfrm>
          <a:prstGeom prst="wedgeRoundRectCallout">
            <a:avLst>
              <a:gd name="adj1" fmla="val -53505"/>
              <a:gd name="adj2" fmla="val 478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be any HTTP method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44292" y="5712360"/>
            <a:ext cx="4941345" cy="953453"/>
          </a:xfrm>
          <a:prstGeom prst="wedgeRoundRectCallout">
            <a:avLst>
              <a:gd name="adj1" fmla="val -41625"/>
              <a:gd name="adj2" fmla="val -72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pass an JSON object or string as body of the request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HTTP request through xhr</a:t>
            </a:r>
          </a:p>
          <a:p>
            <a:pPr lvl="1"/>
            <a:r>
              <a:rPr lang="en-US" dirty="0" smtClean="0"/>
              <a:t>Callback-oriented</a:t>
            </a:r>
          </a:p>
          <a:p>
            <a:r>
              <a:rPr lang="en-US" dirty="0" smtClean="0"/>
              <a:t>jQuery Ajax</a:t>
            </a:r>
          </a:p>
          <a:p>
            <a:pPr lvl="1"/>
            <a:r>
              <a:rPr lang="en-US" dirty="0" err="1" smtClean="0"/>
              <a:t>jQuery.ajax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jQuery.getJSON() and </a:t>
            </a:r>
            <a:r>
              <a:rPr lang="en-US" dirty="0" err="1" smtClean="0"/>
              <a:t>jQuery.postJSON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jQuery.load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jQuery.get</a:t>
            </a:r>
            <a:r>
              <a:rPr lang="en-US" dirty="0" smtClean="0"/>
              <a:t>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4184"/>
            <a:ext cx="8686800" cy="579646"/>
          </a:xfrm>
        </p:spPr>
        <p:txBody>
          <a:bodyPr/>
          <a:lstStyle/>
          <a:p>
            <a:r>
              <a:rPr lang="en-US" dirty="0" smtClean="0"/>
              <a:t>Still it will be nice is we can make something like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436184"/>
            <a:ext cx="8077200" cy="2246769"/>
          </a:xfrm>
        </p:spPr>
        <p:txBody>
          <a:bodyPr/>
          <a:lstStyle/>
          <a:p>
            <a:r>
              <a:rPr lang="en-US" dirty="0" err="1" smtClean="0"/>
              <a:t>httpRequest.make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url:"scripts/data.js",</a:t>
            </a:r>
          </a:p>
          <a:p>
            <a:r>
              <a:rPr lang="en-US" dirty="0"/>
              <a:t> </a:t>
            </a:r>
            <a:r>
              <a:rPr lang="en-US" dirty="0" smtClean="0"/>
              <a:t>type: "GET",</a:t>
            </a:r>
          </a:p>
          <a:p>
            <a:r>
              <a:rPr lang="en-US" dirty="0"/>
              <a:t> </a:t>
            </a:r>
            <a:r>
              <a:rPr lang="en-US" dirty="0" err="1" smtClean="0"/>
              <a:t>contentType</a:t>
            </a:r>
            <a:r>
              <a:rPr lang="en-US" dirty="0" smtClean="0"/>
              <a:t>: "application/</a:t>
            </a:r>
            <a:r>
              <a:rPr lang="en-US" dirty="0" err="1" smtClean="0"/>
              <a:t>json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success: </a:t>
            </a:r>
            <a:r>
              <a:rPr lang="en-US" dirty="0" err="1" smtClean="0"/>
              <a:t>successCallback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error: </a:t>
            </a:r>
            <a:r>
              <a:rPr lang="en-US" dirty="0" err="1" smtClean="0"/>
              <a:t>errorCallback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4184"/>
            <a:ext cx="8686800" cy="579646"/>
          </a:xfrm>
        </p:spPr>
        <p:txBody>
          <a:bodyPr/>
          <a:lstStyle/>
          <a:p>
            <a:r>
              <a:rPr lang="en-US" dirty="0" smtClean="0"/>
              <a:t>Still it will be nice is we can make something like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436184"/>
            <a:ext cx="8077200" cy="2246769"/>
          </a:xfrm>
        </p:spPr>
        <p:txBody>
          <a:bodyPr/>
          <a:lstStyle/>
          <a:p>
            <a:r>
              <a:rPr lang="en-US" dirty="0" err="1" smtClean="0"/>
              <a:t>httpRequest.make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url:"scripts/data.js",</a:t>
            </a:r>
          </a:p>
          <a:p>
            <a:r>
              <a:rPr lang="en-US" dirty="0"/>
              <a:t> </a:t>
            </a:r>
            <a:r>
              <a:rPr lang="en-US" dirty="0" smtClean="0"/>
              <a:t>type: "GET",</a:t>
            </a:r>
          </a:p>
          <a:p>
            <a:r>
              <a:rPr lang="en-US" dirty="0"/>
              <a:t> </a:t>
            </a:r>
            <a:r>
              <a:rPr lang="en-US" dirty="0" err="1" smtClean="0"/>
              <a:t>contentType</a:t>
            </a:r>
            <a:r>
              <a:rPr lang="en-US" dirty="0" smtClean="0"/>
              <a:t>: "application/</a:t>
            </a:r>
            <a:r>
              <a:rPr lang="en-US" dirty="0" err="1" smtClean="0"/>
              <a:t>json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success: </a:t>
            </a:r>
            <a:r>
              <a:rPr lang="en-US" dirty="0" err="1" smtClean="0"/>
              <a:t>successCallback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error: </a:t>
            </a:r>
            <a:r>
              <a:rPr lang="en-US" dirty="0" err="1" smtClean="0"/>
              <a:t>errorCallback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72000" y="3899760"/>
            <a:ext cx="3462291" cy="783193"/>
          </a:xfrm>
          <a:prstGeom prst="wedgeRoundRectCallout">
            <a:avLst>
              <a:gd name="adj1" fmla="val -56821"/>
              <a:gd name="adj2" fmla="val -395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000" b="1" noProof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success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if the response is </a:t>
            </a:r>
            <a:r>
              <a:rPr lang="en-US" sz="2000" b="1" noProof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successful</a:t>
            </a:r>
            <a:endParaRPr lang="en-US" sz="2000" b="1" noProof="1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0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4184"/>
            <a:ext cx="8686800" cy="579646"/>
          </a:xfrm>
        </p:spPr>
        <p:txBody>
          <a:bodyPr/>
          <a:lstStyle/>
          <a:p>
            <a:r>
              <a:rPr lang="en-US" dirty="0" smtClean="0"/>
              <a:t>Still it will be nice is we can make something like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436184"/>
            <a:ext cx="8077200" cy="2246769"/>
          </a:xfrm>
        </p:spPr>
        <p:txBody>
          <a:bodyPr/>
          <a:lstStyle/>
          <a:p>
            <a:r>
              <a:rPr lang="en-US" dirty="0" err="1" smtClean="0"/>
              <a:t>httpRequest.make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url:"scripts/data.js",</a:t>
            </a:r>
          </a:p>
          <a:p>
            <a:r>
              <a:rPr lang="en-US" dirty="0"/>
              <a:t> </a:t>
            </a:r>
            <a:r>
              <a:rPr lang="en-US" dirty="0" smtClean="0"/>
              <a:t>type: "GET",</a:t>
            </a:r>
          </a:p>
          <a:p>
            <a:r>
              <a:rPr lang="en-US" dirty="0"/>
              <a:t> </a:t>
            </a:r>
            <a:r>
              <a:rPr lang="en-US" dirty="0" err="1" smtClean="0"/>
              <a:t>contentType</a:t>
            </a:r>
            <a:r>
              <a:rPr lang="en-US" dirty="0" smtClean="0"/>
              <a:t>: "application/</a:t>
            </a:r>
            <a:r>
              <a:rPr lang="en-US" dirty="0" err="1" smtClean="0"/>
              <a:t>json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success: </a:t>
            </a:r>
            <a:r>
              <a:rPr lang="en-US" dirty="0" err="1" smtClean="0"/>
              <a:t>successCallback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error: </a:t>
            </a:r>
            <a:r>
              <a:rPr lang="en-US" dirty="0" err="1" smtClean="0"/>
              <a:t>errorCallback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72000" y="3899760"/>
            <a:ext cx="3462291" cy="783193"/>
          </a:xfrm>
          <a:prstGeom prst="wedgeRoundRectCallout">
            <a:avLst>
              <a:gd name="adj1" fmla="val -56821"/>
              <a:gd name="adj2" fmla="val -395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000" b="1" noProof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success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if the response is </a:t>
            </a:r>
            <a:r>
              <a:rPr lang="en-US" sz="2000" b="1" noProof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successful</a:t>
            </a:r>
            <a:endParaRPr lang="en-US" sz="2000" b="1" noProof="1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911876" y="4832257"/>
            <a:ext cx="3462291" cy="783193"/>
          </a:xfrm>
          <a:prstGeom prst="wedgeRoundRectCallout">
            <a:avLst>
              <a:gd name="adj1" fmla="val -56308"/>
              <a:gd name="adj2" fmla="val -384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Executes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if the response is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unsuccessful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0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153577"/>
            <a:ext cx="8686800" cy="553998"/>
          </a:xfrm>
        </p:spPr>
        <p:txBody>
          <a:bodyPr/>
          <a:lstStyle/>
          <a:p>
            <a:r>
              <a:rPr lang="en-US" dirty="0" smtClean="0"/>
              <a:t>Or even better – working with promises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915577"/>
            <a:ext cx="8077200" cy="1938992"/>
          </a:xfrm>
        </p:spPr>
        <p:txBody>
          <a:bodyPr/>
          <a:lstStyle/>
          <a:p>
            <a:r>
              <a:rPr lang="en-US" dirty="0" err="1" smtClean="0"/>
              <a:t>httpRequest.make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url:"scripts/data.js",</a:t>
            </a:r>
          </a:p>
          <a:p>
            <a:r>
              <a:rPr lang="en-US" dirty="0"/>
              <a:t> </a:t>
            </a:r>
            <a:r>
              <a:rPr lang="en-US" dirty="0" smtClean="0"/>
              <a:t>type: "GET",</a:t>
            </a:r>
          </a:p>
          <a:p>
            <a:r>
              <a:rPr lang="en-US" dirty="0"/>
              <a:t> </a:t>
            </a:r>
            <a:r>
              <a:rPr lang="en-US" dirty="0" err="1" smtClean="0"/>
              <a:t>contentType</a:t>
            </a:r>
            <a:r>
              <a:rPr lang="en-US" dirty="0" smtClean="0"/>
              <a:t>: "application/</a:t>
            </a:r>
            <a:r>
              <a:rPr lang="en-US" dirty="0" err="1" smtClean="0"/>
              <a:t>json</a:t>
            </a:r>
            <a:r>
              <a:rPr lang="en-US" dirty="0" smtClean="0"/>
              <a:t>",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.then(</a:t>
            </a:r>
            <a:r>
              <a:rPr lang="en-US" dirty="0" err="1" smtClean="0"/>
              <a:t>successCallback</a:t>
            </a:r>
            <a:r>
              <a:rPr lang="en-US" dirty="0" smtClean="0"/>
              <a:t>, </a:t>
            </a:r>
            <a:r>
              <a:rPr lang="en-US" dirty="0" err="1" smtClean="0"/>
              <a:t>errorCallback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15764"/>
            <a:ext cx="7924800" cy="685800"/>
          </a:xfrm>
        </p:spPr>
        <p:txBody>
          <a:bodyPr/>
          <a:lstStyle/>
          <a:p>
            <a:r>
              <a:rPr lang="en-US" dirty="0"/>
              <a:t>Building an HTTP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4204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easier way of doing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a functionality for creating HTTP requests</a:t>
            </a:r>
          </a:p>
          <a:p>
            <a:pPr lvl="1"/>
            <a:r>
              <a:rPr lang="en-US" dirty="0" smtClean="0"/>
              <a:t>A full support only for GET,  POST, PUT and DELETE methods</a:t>
            </a:r>
          </a:p>
          <a:p>
            <a:r>
              <a:rPr lang="en-US" dirty="0" smtClean="0"/>
              <a:t>jQuery AJAX methods:</a:t>
            </a:r>
          </a:p>
          <a:p>
            <a:pPr lvl="1"/>
            <a:r>
              <a:rPr lang="en-US" dirty="0" err="1" smtClean="0"/>
              <a:t>jQuery.ajax</a:t>
            </a:r>
            <a:r>
              <a:rPr lang="en-US" dirty="0" smtClean="0"/>
              <a:t>(options)</a:t>
            </a:r>
            <a:endParaRPr lang="en-US" dirty="0"/>
          </a:p>
          <a:p>
            <a:pPr lvl="1"/>
            <a:r>
              <a:rPr lang="en-US" dirty="0" err="1"/>
              <a:t>jQuery.getJSON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success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jQuery.postJSON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/>
              <a:t>, success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jQuery(selector).load(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1322"/>
            <a:ext cx="8686800" cy="206723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the primary method for creating HTTP requests</a:t>
            </a:r>
          </a:p>
          <a:p>
            <a:pPr lvl="1"/>
            <a:r>
              <a:rPr lang="en-US" sz="2800" dirty="0" smtClean="0"/>
              <a:t>The options parameter contains all the data about building a complete HTTP request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558014"/>
            <a:ext cx="8077200" cy="2246769"/>
          </a:xfrm>
        </p:spPr>
        <p:txBody>
          <a:bodyPr/>
          <a:lstStyle/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rl: </a:t>
            </a:r>
            <a:r>
              <a:rPr lang="en-US" dirty="0" err="1" smtClean="0"/>
              <a:t>endpointUrl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 type: 'GET</a:t>
            </a:r>
            <a:r>
              <a:rPr lang="en-US" dirty="0"/>
              <a:t>'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timeout: 5000,</a:t>
            </a:r>
          </a:p>
          <a:p>
            <a:r>
              <a:rPr lang="en-US" dirty="0"/>
              <a:t> </a:t>
            </a:r>
            <a:r>
              <a:rPr lang="en-US" dirty="0" smtClean="0"/>
              <a:t>success: function(data){ //handle success }</a:t>
            </a:r>
          </a:p>
          <a:p>
            <a:r>
              <a:rPr lang="en-US" dirty="0"/>
              <a:t> </a:t>
            </a:r>
            <a:r>
              <a:rPr lang="en-US" dirty="0" smtClean="0"/>
              <a:t>error: function(err) { //handle error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jQuery.getJSON() and </a:t>
            </a:r>
            <a:br>
              <a:rPr lang="en-US" dirty="0" smtClean="0"/>
            </a:br>
            <a:r>
              <a:rPr lang="en-US" dirty="0" err="1" smtClean="0"/>
              <a:t>jQuery.postJSON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72844"/>
            <a:ext cx="8686800" cy="291464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are </a:t>
            </a:r>
            <a:r>
              <a:rPr lang="en-US" dirty="0" smtClean="0"/>
              <a:t>shortcut </a:t>
            </a:r>
            <a:r>
              <a:rPr lang="en-US" dirty="0" smtClean="0"/>
              <a:t>methods </a:t>
            </a:r>
            <a:r>
              <a:rPr lang="en-US" dirty="0" smtClean="0"/>
              <a:t>to make an HTTP </a:t>
            </a:r>
            <a:r>
              <a:rPr lang="en-US" dirty="0" smtClean="0"/>
              <a:t>requests </a:t>
            </a:r>
            <a:r>
              <a:rPr lang="en-US" dirty="0" smtClean="0"/>
              <a:t>with </a:t>
            </a:r>
            <a:r>
              <a:rPr lang="en-US" dirty="0" smtClean="0"/>
              <a:t>GET and POST </a:t>
            </a:r>
            <a:r>
              <a:rPr lang="en-US" dirty="0" smtClean="0"/>
              <a:t>HTTP method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Takes as parameters URL of the resource and a success callback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An error handler should be set as a promise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916794"/>
            <a:ext cx="8077200" cy="2669962"/>
          </a:xfrm>
        </p:spPr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endpointUrl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successCallback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/>
              <a:t> .error(</a:t>
            </a:r>
            <a:r>
              <a:rPr lang="en-US" dirty="0" err="1"/>
              <a:t>errorCallback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/>
              <a:t>$.</a:t>
            </a:r>
            <a:r>
              <a:rPr lang="en-US" dirty="0"/>
              <a:t>post(</a:t>
            </a:r>
            <a:r>
              <a:rPr lang="en-US" dirty="0" err="1"/>
              <a:t>endpointUrl</a:t>
            </a:r>
            <a:r>
              <a:rPr lang="en-US" dirty="0"/>
              <a:t>, </a:t>
            </a:r>
          </a:p>
          <a:p>
            <a:r>
              <a:rPr lang="en-US" dirty="0"/>
              <a:t> </a:t>
            </a:r>
            <a:r>
              <a:rPr lang="en-US" dirty="0"/>
              <a:t>      data, </a:t>
            </a:r>
          </a:p>
          <a:p>
            <a:r>
              <a:rPr lang="en-US" dirty="0"/>
              <a:t> </a:t>
            </a:r>
            <a:r>
              <a:rPr lang="en-US" dirty="0"/>
              <a:t>      </a:t>
            </a:r>
            <a:r>
              <a:rPr lang="en-US" dirty="0" err="1"/>
              <a:t>successCallback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/>
              <a:t>      '</a:t>
            </a:r>
            <a:r>
              <a:rPr lang="en-US" dirty="0" err="1"/>
              <a:t>json</a:t>
            </a:r>
            <a:r>
              <a:rPr lang="en-US" dirty="0"/>
              <a:t>')</a:t>
            </a:r>
            <a:endParaRPr lang="en-US" dirty="0"/>
          </a:p>
          <a:p>
            <a:r>
              <a:rPr lang="en-US" dirty="0"/>
              <a:t>  .</a:t>
            </a:r>
            <a:r>
              <a:rPr lang="en-US" dirty="0"/>
              <a:t>error(</a:t>
            </a:r>
            <a:r>
              <a:rPr lang="en-US" dirty="0" err="1"/>
              <a:t>errorCallback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jQuery.getJSON() and </a:t>
            </a:r>
            <a:br>
              <a:rPr lang="en-US" dirty="0" smtClean="0"/>
            </a:br>
            <a:r>
              <a:rPr lang="en-US" dirty="0" err="1" smtClean="0"/>
              <a:t>jQuery.postJSON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72844"/>
            <a:ext cx="8686800" cy="291464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are </a:t>
            </a:r>
            <a:r>
              <a:rPr lang="en-US" dirty="0" smtClean="0"/>
              <a:t>shortcut </a:t>
            </a:r>
            <a:r>
              <a:rPr lang="en-US" dirty="0" smtClean="0"/>
              <a:t>methods </a:t>
            </a:r>
            <a:r>
              <a:rPr lang="en-US" dirty="0" smtClean="0"/>
              <a:t>to make an HTTP </a:t>
            </a:r>
            <a:r>
              <a:rPr lang="en-US" dirty="0" smtClean="0"/>
              <a:t>requests </a:t>
            </a:r>
            <a:r>
              <a:rPr lang="en-US" dirty="0" smtClean="0"/>
              <a:t>with </a:t>
            </a:r>
            <a:r>
              <a:rPr lang="en-US" dirty="0" smtClean="0"/>
              <a:t>GET and POST </a:t>
            </a:r>
            <a:r>
              <a:rPr lang="en-US" dirty="0" smtClean="0"/>
              <a:t>HTTP method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Takes as parameters URL of the resource and a success callback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An error handler should be set as a promise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916794"/>
            <a:ext cx="8077200" cy="2669962"/>
          </a:xfrm>
        </p:spPr>
        <p:txBody>
          <a:bodyPr/>
          <a:lstStyle/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</a:t>
            </a:r>
            <a:r>
              <a:rPr lang="en-US" dirty="0" err="1" smtClean="0"/>
              <a:t>endpointUrl</a:t>
            </a:r>
            <a:r>
              <a:rPr lang="en-US" dirty="0" smtClean="0"/>
              <a:t>, </a:t>
            </a:r>
            <a:endParaRPr lang="en-US" dirty="0"/>
          </a:p>
          <a:p>
            <a:r>
              <a:rPr lang="en-US" dirty="0" smtClean="0"/>
              <a:t>          </a:t>
            </a:r>
            <a:r>
              <a:rPr lang="en-US" dirty="0" err="1" smtClean="0"/>
              <a:t>successCallback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.error(</a:t>
            </a:r>
            <a:r>
              <a:rPr lang="en-US" dirty="0" err="1" smtClean="0"/>
              <a:t>errorCallback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$.</a:t>
            </a:r>
            <a:r>
              <a:rPr lang="en-US" dirty="0"/>
              <a:t>post(</a:t>
            </a:r>
            <a:r>
              <a:rPr lang="en-US" dirty="0" err="1"/>
              <a:t>endpointUrl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data,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successCallback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'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 smtClean="0"/>
              <a:t>')</a:t>
            </a:r>
            <a:endParaRPr lang="en-US" dirty="0"/>
          </a:p>
          <a:p>
            <a:r>
              <a:rPr lang="en-US" dirty="0"/>
              <a:t>  .</a:t>
            </a:r>
            <a:r>
              <a:rPr lang="en-US" dirty="0" smtClean="0"/>
              <a:t>error(</a:t>
            </a:r>
            <a:r>
              <a:rPr lang="en-US" dirty="0" err="1" smtClean="0"/>
              <a:t>errorCallback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77216" y="5642176"/>
            <a:ext cx="2019397" cy="749141"/>
          </a:xfrm>
          <a:prstGeom prst="wedgeRoundRectCallout">
            <a:avLst>
              <a:gd name="adj1" fmla="val -64317"/>
              <a:gd name="adj2" fmla="val -95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 to provide data type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jQuery.getJSON() and </a:t>
            </a:r>
            <a:br>
              <a:rPr lang="en-US" dirty="0"/>
            </a:br>
            <a:r>
              <a:rPr lang="en-US" dirty="0" err="1" smtClean="0"/>
              <a:t>jQuery.post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3218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686752"/>
            <a:ext cx="8686800" cy="2894194"/>
          </a:xfrm>
        </p:spPr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 is the only </a:t>
            </a:r>
            <a:r>
              <a:rPr lang="en-US" dirty="0" err="1" smtClean="0"/>
              <a:t>ajax</a:t>
            </a:r>
            <a:r>
              <a:rPr lang="en-US" dirty="0" smtClean="0"/>
              <a:t> method that is applied on a DOM element</a:t>
            </a:r>
          </a:p>
          <a:p>
            <a:pPr lvl="1"/>
            <a:r>
              <a:rPr lang="en-US" dirty="0" smtClean="0"/>
              <a:t>Performs a GET HTTP request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the innerHTML of the DOM element to the value of the response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66084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$("#http-response").load</a:t>
            </a:r>
            <a:r>
              <a:rPr lang="en-US" dirty="0" smtClean="0"/>
              <a:t>("partials/details.html");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7309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module that exposes methods</a:t>
            </a:r>
            <a:r>
              <a:rPr lang="en-US" dirty="0"/>
              <a:t> </a:t>
            </a:r>
            <a:r>
              <a:rPr lang="en-US" dirty="0" smtClean="0"/>
              <a:t>for performing HTTP requests by given URL and headers</a:t>
            </a:r>
          </a:p>
          <a:p>
            <a:pPr lvl="1"/>
            <a:r>
              <a:rPr lang="en-US" dirty="0" err="1" smtClean="0"/>
              <a:t>getJSON</a:t>
            </a:r>
            <a:r>
              <a:rPr lang="en-US" dirty="0" smtClean="0"/>
              <a:t> and </a:t>
            </a:r>
            <a:r>
              <a:rPr lang="en-US" dirty="0" err="1" smtClean="0"/>
              <a:t>postJSON</a:t>
            </a:r>
            <a:endParaRPr lang="bg-BG" dirty="0" smtClean="0"/>
          </a:p>
          <a:p>
            <a:pPr lvl="2"/>
            <a:r>
              <a:rPr lang="en-US" dirty="0" smtClean="0"/>
              <a:t>Both methods should work with promises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developer documentation of Twitter</a:t>
            </a:r>
          </a:p>
          <a:p>
            <a:pPr lvl="1"/>
            <a:r>
              <a:rPr lang="en-US" dirty="0" smtClean="0"/>
              <a:t>Create a simple application that visualizes all public tweets for a given user (maybe from a textbox)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Using the REST API at 'localhost:3000</a:t>
            </a:r>
            <a:r>
              <a:rPr lang="en-US" dirty="0" smtClean="0"/>
              <a:t>/students' create a web application for managing students</a:t>
            </a:r>
          </a:p>
          <a:p>
            <a:pPr marL="862013" lvl="1" indent="-514350"/>
            <a:r>
              <a:rPr lang="en-US" dirty="0" smtClean="0"/>
              <a:t>The REST API provides methods as follows:</a:t>
            </a:r>
          </a:p>
          <a:p>
            <a:pPr marL="1154113" lvl="2" indent="-514350"/>
            <a:r>
              <a:rPr lang="en-US" dirty="0" smtClean="0"/>
              <a:t>POST creates a new student</a:t>
            </a:r>
          </a:p>
          <a:p>
            <a:pPr marL="1154113" lvl="2" indent="-514350"/>
            <a:r>
              <a:rPr lang="en-US" dirty="0" smtClean="0"/>
              <a:t>GET returns all students</a:t>
            </a:r>
          </a:p>
          <a:p>
            <a:pPr marL="1154113" lvl="2" indent="-514350"/>
            <a:r>
              <a:rPr lang="en-US" dirty="0" smtClean="0"/>
              <a:t>DELETE deletes a student by Id</a:t>
            </a:r>
          </a:p>
          <a:p>
            <a:pPr marL="862013" lvl="1" indent="-514350"/>
            <a:r>
              <a:rPr lang="en-US" dirty="0" smtClean="0"/>
              <a:t>You may extend the </a:t>
            </a:r>
            <a:r>
              <a:rPr lang="en-US" smtClean="0"/>
              <a:t>demo for </a:t>
            </a:r>
            <a:r>
              <a:rPr lang="en-US" dirty="0" err="1" smtClean="0"/>
              <a:t>jQuery.ajax</a:t>
            </a:r>
            <a:r>
              <a:rPr lang="en-US" dirty="0" smtClean="0"/>
              <a:t>()</a:t>
            </a:r>
          </a:p>
          <a:p>
            <a:pPr marL="1154113" lvl="2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XMLHttpRequest is a JavaScript object, that provides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way to retrieve a resource by URL</a:t>
            </a:r>
          </a:p>
          <a:p>
            <a:pPr lvl="1"/>
            <a:r>
              <a:rPr lang="en-US" dirty="0" smtClean="0"/>
              <a:t>Designed by Microsoft, adopted by Mozilla, Apple and Google</a:t>
            </a:r>
          </a:p>
          <a:p>
            <a:pPr lvl="1"/>
            <a:r>
              <a:rPr lang="en-US" dirty="0" smtClean="0"/>
              <a:t>Nowadays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standardized in the W3C</a:t>
            </a:r>
          </a:p>
          <a:p>
            <a:r>
              <a:rPr lang="en-US" dirty="0" smtClean="0"/>
              <a:t>XHR can retrieve resources 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synchronously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asynchronously</a:t>
            </a:r>
          </a:p>
          <a:p>
            <a:r>
              <a:rPr lang="en-US" dirty="0" smtClean="0"/>
              <a:t>The data can be of any format,</a:t>
            </a:r>
            <a:r>
              <a:rPr lang="en-US" sz="2800" dirty="0" smtClean="0"/>
              <a:t> </a:t>
            </a:r>
            <a:r>
              <a:rPr lang="en-US" dirty="0" smtClean="0"/>
              <a:t>not</a:t>
            </a:r>
            <a:r>
              <a:rPr lang="en-US" sz="2800" dirty="0" smtClean="0"/>
              <a:t> </a:t>
            </a:r>
            <a:r>
              <a:rPr lang="en-US" dirty="0" smtClean="0"/>
              <a:t>strictly</a:t>
            </a:r>
            <a:r>
              <a:rPr lang="en-US" sz="2800" dirty="0" smtClean="0"/>
              <a:t>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JSON, HTML or just plain text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3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XMLHttpRequest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XMLHttpRequest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28600" y="158948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To create an HTTP request:</a:t>
            </a:r>
          </a:p>
        </p:txBody>
      </p:sp>
    </p:spTree>
    <p:extLst>
      <p:ext uri="{BB962C8B-B14F-4D97-AF65-F5344CB8AC3E}">
        <p14:creationId xmlns:p14="http://schemas.microsoft.com/office/powerpoint/2010/main" val="42575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XMLHttpRequest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215052"/>
            <a:ext cx="8686800" cy="558807"/>
          </a:xfrm>
        </p:spPr>
        <p:txBody>
          <a:bodyPr/>
          <a:lstStyle/>
          <a:p>
            <a:pPr marL="746125" lvl="1" indent="-388938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279271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httpRequest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28600" y="158948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To create an HTTP request:</a:t>
            </a:r>
          </a:p>
        </p:txBody>
      </p:sp>
    </p:spTree>
    <p:extLst>
      <p:ext uri="{BB962C8B-B14F-4D97-AF65-F5344CB8AC3E}">
        <p14:creationId xmlns:p14="http://schemas.microsoft.com/office/powerpoint/2010/main" val="158765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XMLHttpRequest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215052"/>
            <a:ext cx="8686800" cy="558807"/>
          </a:xfrm>
        </p:spPr>
        <p:txBody>
          <a:bodyPr/>
          <a:lstStyle/>
          <a:p>
            <a:pPr marL="746125" lvl="1" indent="-388938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279271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httpRequest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3283777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2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</a:t>
            </a:r>
            <a:r>
              <a:rPr lang="en-US" dirty="0" smtClean="0"/>
              <a:t> the request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384258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httpRequest.open</a:t>
            </a:r>
            <a:r>
              <a:rPr lang="en-US" dirty="0" smtClean="0"/>
              <a:t>("GET</a:t>
            </a:r>
            <a:r>
              <a:rPr lang="en-US" dirty="0"/>
              <a:t>", </a:t>
            </a:r>
            <a:r>
              <a:rPr lang="en-US" dirty="0" err="1"/>
              <a:t>endpointUrl</a:t>
            </a:r>
            <a:r>
              <a:rPr lang="en-US" dirty="0"/>
              <a:t>, </a:t>
            </a:r>
            <a:r>
              <a:rPr lang="en-US" dirty="0" smtClean="0"/>
              <a:t>true);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28600" y="158948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To create an HTTP request:</a:t>
            </a:r>
          </a:p>
        </p:txBody>
      </p:sp>
    </p:spTree>
    <p:extLst>
      <p:ext uri="{BB962C8B-B14F-4D97-AF65-F5344CB8AC3E}">
        <p14:creationId xmlns:p14="http://schemas.microsoft.com/office/powerpoint/2010/main" val="24096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2262</TotalTime>
  <Words>1570</Words>
  <Application>Microsoft Office PowerPoint</Application>
  <PresentationFormat>On-screen Show (4:3)</PresentationFormat>
  <Paragraphs>285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</vt:lpstr>
      <vt:lpstr>Consolas</vt:lpstr>
      <vt:lpstr>Corbel</vt:lpstr>
      <vt:lpstr>Wingdings 2</vt:lpstr>
      <vt:lpstr>Telerik Academy</vt:lpstr>
      <vt:lpstr>Consuming Remote Data with JavaScript</vt:lpstr>
      <vt:lpstr>Table of Contents</vt:lpstr>
      <vt:lpstr>Table of Contents (2)</vt:lpstr>
      <vt:lpstr>XMLHttpRequest</vt:lpstr>
      <vt:lpstr>XMLHttpRequest</vt:lpstr>
      <vt:lpstr>Using XMLHttpRequest</vt:lpstr>
      <vt:lpstr>Using XMLHttpRequest</vt:lpstr>
      <vt:lpstr>Using XMLHttpRequest</vt:lpstr>
      <vt:lpstr>Using XMLHttpRequest</vt:lpstr>
      <vt:lpstr>Using XMLHttpRequest</vt:lpstr>
      <vt:lpstr>Using XMLHttpRequest</vt:lpstr>
      <vt:lpstr>Cross-browser HTTP Request</vt:lpstr>
      <vt:lpstr>Cross-browser  HTTP Request</vt:lpstr>
      <vt:lpstr>HTTP Client – Server Comunication</vt:lpstr>
      <vt:lpstr>HTTP Client – Server Comunication</vt:lpstr>
      <vt:lpstr>XMLHttpRequest:  Ready States</vt:lpstr>
      <vt:lpstr>XMLHttpRequest:  Ready States (2)</vt:lpstr>
      <vt:lpstr>XMLHttpRequest:  Ready States</vt:lpstr>
      <vt:lpstr>HTTP Status Code</vt:lpstr>
      <vt:lpstr>HTTP Status Code</vt:lpstr>
      <vt:lpstr>HTTP Status Codes</vt:lpstr>
      <vt:lpstr>Consuming the Response</vt:lpstr>
      <vt:lpstr>Consuming the Response</vt:lpstr>
      <vt:lpstr>Consuming the Response</vt:lpstr>
      <vt:lpstr>Building an HTTP Request</vt:lpstr>
      <vt:lpstr>Building an HTTP Request</vt:lpstr>
      <vt:lpstr>Building an HTTP Request (2)</vt:lpstr>
      <vt:lpstr>Building an HTTP Request (2)</vt:lpstr>
      <vt:lpstr>Building an HTTP Request (2)</vt:lpstr>
      <vt:lpstr>Building an XHR Object</vt:lpstr>
      <vt:lpstr>Building an XHR Object</vt:lpstr>
      <vt:lpstr>Building an XHR Object</vt:lpstr>
      <vt:lpstr>Building an XHR Object (2)</vt:lpstr>
      <vt:lpstr>Building an HTTP Request</vt:lpstr>
      <vt:lpstr>jQuery AJAX</vt:lpstr>
      <vt:lpstr>jQuery AJAX</vt:lpstr>
      <vt:lpstr>jQuery.ajax()</vt:lpstr>
      <vt:lpstr>jQuery.ajax()</vt:lpstr>
      <vt:lpstr>jQuery.getJSON() and  jQuery.postJSON()</vt:lpstr>
      <vt:lpstr>jQuery.getJSON() and  jQuery.postJSON()</vt:lpstr>
      <vt:lpstr>jQuery.getJSON() and  jQuery.post ()</vt:lpstr>
      <vt:lpstr>jQuery.load()</vt:lpstr>
      <vt:lpstr>jQuery.load()</vt:lpstr>
      <vt:lpstr>Consuming Remote Data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482</cp:revision>
  <dcterms:created xsi:type="dcterms:W3CDTF">2013-06-17T14:04:21Z</dcterms:created>
  <dcterms:modified xsi:type="dcterms:W3CDTF">2014-07-23T07:44:07Z</dcterms:modified>
</cp:coreProperties>
</file>