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3" r:id="rId6"/>
    <p:sldId id="265" r:id="rId7"/>
    <p:sldId id="266" r:id="rId8"/>
    <p:sldId id="268" r:id="rId9"/>
    <p:sldId id="270" r:id="rId10"/>
    <p:sldId id="278" r:id="rId11"/>
    <p:sldId id="271" r:id="rId12"/>
    <p:sldId id="272" r:id="rId13"/>
    <p:sldId id="273" r:id="rId14"/>
    <p:sldId id="274" r:id="rId15"/>
    <p:sldId id="275" r:id="rId16"/>
    <p:sldId id="279" r:id="rId17"/>
    <p:sldId id="280" r:id="rId18"/>
    <p:sldId id="281" r:id="rId19"/>
    <p:sldId id="283" r:id="rId20"/>
    <p:sldId id="284" r:id="rId21"/>
    <p:sldId id="285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54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rowd-chat.herokuapp.com/pos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054352"/>
            <a:ext cx="8229600" cy="1524000"/>
          </a:xfrm>
        </p:spPr>
        <p:txBody>
          <a:bodyPr/>
          <a:lstStyle/>
          <a:p>
            <a:r>
              <a:rPr lang="en-US" dirty="0" smtClean="0"/>
              <a:t>JavaScript Patterns and Single-page Applications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9651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01041"/>
          </a:xfrm>
        </p:spPr>
        <p:txBody>
          <a:bodyPr/>
          <a:lstStyle/>
          <a:p>
            <a:r>
              <a:rPr lang="en-US" dirty="0" smtClean="0"/>
              <a:t>Most SPA applications relay on solid JavaScript business logic</a:t>
            </a:r>
          </a:p>
          <a:p>
            <a:pPr lvl="1"/>
            <a:r>
              <a:rPr lang="en-US" dirty="0" smtClean="0"/>
              <a:t>They have a server that contains the database and exposes web services</a:t>
            </a:r>
          </a:p>
          <a:p>
            <a:pPr lvl="2"/>
            <a:r>
              <a:rPr lang="en-US" dirty="0" smtClean="0"/>
              <a:t>Web services are kind of requirement for SPA</a:t>
            </a:r>
          </a:p>
          <a:p>
            <a:r>
              <a:rPr lang="en-US" dirty="0" smtClean="0"/>
              <a:t>The JavaScript communicates with the server using HTTP requests and AJAX calls</a:t>
            </a:r>
          </a:p>
        </p:txBody>
      </p:sp>
    </p:spTree>
    <p:extLst>
      <p:ext uri="{BB962C8B-B14F-4D97-AF65-F5344CB8AC3E}">
        <p14:creationId xmlns:p14="http://schemas.microsoft.com/office/powerpoint/2010/main" val="2114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94488"/>
            <a:ext cx="7086600" cy="838200"/>
          </a:xfrm>
        </p:spPr>
        <p:txBody>
          <a:bodyPr/>
          <a:lstStyle/>
          <a:p>
            <a:r>
              <a:rPr lang="en-US" dirty="0" smtClean="0"/>
              <a:t>SPA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SPA application is build from some layers to meet the "separation of concerns"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</a:t>
            </a:r>
            <a:r>
              <a:rPr lang="en-US" dirty="0"/>
              <a:t>l</a:t>
            </a:r>
            <a:r>
              <a:rPr lang="en-US" dirty="0" smtClean="0"/>
              <a:t>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Views (HTML, CSS and UI logic)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way to communicate with the server (mainly HTTP requests)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layer that connects the Data with the UI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controllers or view-models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/>
              <a:t>Architectural Patterns </a:t>
            </a:r>
            <a:r>
              <a:rPr lang="en-US" dirty="0" smtClean="0"/>
              <a:t> in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design patterns exist that solve </a:t>
            </a:r>
            <a:r>
              <a:rPr lang="en-US" dirty="0" smtClean="0"/>
              <a:t>the separation of concerns</a:t>
            </a:r>
          </a:p>
          <a:p>
            <a:r>
              <a:rPr lang="en-US" dirty="0" smtClean="0"/>
              <a:t>The most used patterns are the MV* patterns</a:t>
            </a:r>
          </a:p>
          <a:p>
            <a:pPr lvl="1"/>
            <a:r>
              <a:rPr lang="en-US" dirty="0" smtClean="0"/>
              <a:t>Model-View-*</a:t>
            </a:r>
          </a:p>
          <a:p>
            <a:pPr lvl="1"/>
            <a:r>
              <a:rPr lang="en-US" dirty="0" smtClean="0"/>
              <a:t>The * contains the business logic of the app</a:t>
            </a:r>
            <a:endParaRPr lang="en-US" dirty="0"/>
          </a:p>
          <a:p>
            <a:r>
              <a:rPr lang="en-US" dirty="0" smtClean="0"/>
              <a:t>MV* has three concrete implementations:</a:t>
            </a:r>
          </a:p>
          <a:p>
            <a:pPr lvl="1"/>
            <a:r>
              <a:rPr lang="en-US" dirty="0" smtClean="0"/>
              <a:t>MVC (Model-View-Controller)</a:t>
            </a:r>
          </a:p>
          <a:p>
            <a:pPr lvl="1"/>
            <a:r>
              <a:rPr lang="en-US" dirty="0" smtClean="0"/>
              <a:t>MVVM (Model-View-ViewModel)</a:t>
            </a:r>
          </a:p>
          <a:p>
            <a:pPr lvl="1"/>
            <a:r>
              <a:rPr lang="en-US" dirty="0" smtClean="0"/>
              <a:t>MVP (Model-View-Presenter)</a:t>
            </a:r>
          </a:p>
        </p:txBody>
      </p:sp>
    </p:spTree>
    <p:extLst>
      <p:ext uri="{BB962C8B-B14F-4D97-AF65-F5344CB8AC3E}">
        <p14:creationId xmlns:p14="http://schemas.microsoft.com/office/powerpoint/2010/main" val="19624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Model-View-Controller has three </a:t>
            </a:r>
            <a:r>
              <a:rPr lang="en-US" dirty="0" err="1" smtClean="0"/>
              <a:t>sublayers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Controller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models with data and passes them to a 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2636" y="144305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View rendering)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23560" y="448887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371" y="448887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3" name="Right Arrow 2"/>
          <p:cNvSpPr/>
          <p:nvPr/>
        </p:nvSpPr>
        <p:spPr>
          <a:xfrm rot="2795697">
            <a:off x="5919866" y="3279385"/>
            <a:ext cx="1696811" cy="70309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4" name="Left Arrow 3"/>
          <p:cNvSpPr/>
          <p:nvPr/>
        </p:nvSpPr>
        <p:spPr>
          <a:xfrm rot="18765875">
            <a:off x="1125589" y="3275776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  <a:endParaRPr lang="en-US" sz="17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732184" y="4801340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  <a:endParaRPr lang="en-US" sz="17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1288"/>
            <a:ext cx="8686800" cy="5489448"/>
          </a:xfrm>
        </p:spPr>
        <p:txBody>
          <a:bodyPr/>
          <a:lstStyle/>
          <a:p>
            <a:r>
              <a:rPr lang="en-US" dirty="0" smtClean="0"/>
              <a:t>Most of the JavaScript frameworks implement the MVC pattern: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Ember.js</a:t>
            </a:r>
          </a:p>
          <a:p>
            <a:pPr lvl="1"/>
            <a:r>
              <a:rPr lang="en-US" dirty="0" smtClean="0"/>
              <a:t>Sammy.js</a:t>
            </a:r>
          </a:p>
          <a:p>
            <a:pPr lvl="1"/>
            <a:r>
              <a:rPr lang="en-US" dirty="0" smtClean="0"/>
              <a:t>Google Closure</a:t>
            </a:r>
          </a:p>
          <a:p>
            <a:pPr lvl="1"/>
            <a:r>
              <a:rPr lang="en-US" dirty="0" smtClean="0"/>
              <a:t>Batman.js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MVVM Architectural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552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Model-View-ViewModel has three </a:t>
            </a:r>
            <a:r>
              <a:rPr lang="en-US" dirty="0" err="1" smtClean="0"/>
              <a:t>sublayers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Model of the View - The View binds to the VM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models of data, Views get what they need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7539" y="3078895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  <a:endParaRPr lang="en-US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8363" y="490455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from and to the server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4419" y="128066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 </a:t>
            </a:r>
          </a:p>
        </p:txBody>
      </p:sp>
      <p:cxnSp>
        <p:nvCxnSpPr>
          <p:cNvPr id="12" name="Curved Connector 11"/>
          <p:cNvCxnSpPr>
            <a:stCxn id="14" idx="4"/>
            <a:endCxn id="5" idx="1"/>
          </p:cNvCxnSpPr>
          <p:nvPr/>
        </p:nvCxnSpPr>
        <p:spPr>
          <a:xfrm rot="16200000" flipH="1">
            <a:off x="1524026" y="2369394"/>
            <a:ext cx="1134218" cy="1612807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14" name="Oval 13"/>
          <p:cNvSpPr/>
          <p:nvPr/>
        </p:nvSpPr>
        <p:spPr>
          <a:xfrm>
            <a:off x="1133856" y="2306937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84723">
            <a:off x="1479643" y="2925007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Binds to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Curved Connector 19"/>
          <p:cNvCxnSpPr>
            <a:stCxn id="21" idx="4"/>
            <a:endCxn id="6" idx="1"/>
          </p:cNvCxnSpPr>
          <p:nvPr/>
        </p:nvCxnSpPr>
        <p:spPr>
          <a:xfrm rot="16200000" flipH="1">
            <a:off x="3531136" y="4181341"/>
            <a:ext cx="1161648" cy="1612806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21" name="Oval 20"/>
          <p:cNvSpPr/>
          <p:nvPr/>
        </p:nvSpPr>
        <p:spPr>
          <a:xfrm>
            <a:off x="3154681" y="4105168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484723">
            <a:off x="3558181" y="4833854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4939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23" y="1251752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/>
              <a:t>Single-page applications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What is a SPA app?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Building SPA apps with Sammy.js and mustache.js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/>
              <a:t>Architectural Design Patterns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MV* patterns - MVC, MVVM and MVP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Sample implementation in 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5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 </a:t>
            </a:r>
            <a:r>
              <a:rPr lang="en-US" smtClean="0"/>
              <a:t>Implementing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1288"/>
            <a:ext cx="8686800" cy="5489448"/>
          </a:xfrm>
        </p:spPr>
        <p:txBody>
          <a:bodyPr/>
          <a:lstStyle/>
          <a:p>
            <a:r>
              <a:rPr lang="en-US" dirty="0" smtClean="0"/>
              <a:t>MVVM was designed mostly for use in WPF/Silverlight, but its usable in JavaScript as well</a:t>
            </a:r>
          </a:p>
          <a:p>
            <a:pPr lvl="1"/>
            <a:r>
              <a:rPr lang="en-US" dirty="0" err="1" smtClean="0"/>
              <a:t>Kendo.UI</a:t>
            </a:r>
            <a:endParaRPr lang="en-US" dirty="0" smtClean="0"/>
          </a:p>
          <a:p>
            <a:pPr lvl="1"/>
            <a:r>
              <a:rPr lang="en-US" dirty="0" smtClean="0"/>
              <a:t>Kendo</a:t>
            </a:r>
            <a:r>
              <a:rPr lang="bg-BG" dirty="0" smtClean="0"/>
              <a:t> </a:t>
            </a:r>
            <a:r>
              <a:rPr lang="en-US" dirty="0" smtClean="0"/>
              <a:t>UI Mobile</a:t>
            </a:r>
          </a:p>
          <a:p>
            <a:pPr lvl="1"/>
            <a:r>
              <a:rPr lang="en-US" dirty="0" smtClean="0"/>
              <a:t>Knockout.js</a:t>
            </a:r>
          </a:p>
          <a:p>
            <a:pPr lvl="1"/>
            <a:r>
              <a:rPr lang="en-US" dirty="0" smtClean="0"/>
              <a:t>Knockback.js</a:t>
            </a:r>
          </a:p>
        </p:txBody>
      </p:sp>
    </p:spTree>
    <p:extLst>
      <p:ext uri="{BB962C8B-B14F-4D97-AF65-F5344CB8AC3E}">
        <p14:creationId xmlns:p14="http://schemas.microsoft.com/office/powerpoint/2010/main" val="7338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Patterns and SPA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33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 a SPA application "Crowd Chat"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application must use the following web services: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GET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crowd-chat.herokuapp.com/posts</a:t>
            </a:r>
            <a:endParaRPr lang="en-US" dirty="0" smtClean="0"/>
          </a:p>
          <a:p>
            <a:pPr lvl="3">
              <a:lnSpc>
                <a:spcPct val="100000"/>
              </a:lnSpc>
            </a:pPr>
            <a:r>
              <a:rPr lang="en-US" dirty="0" smtClean="0"/>
              <a:t>Return all posts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 </a:t>
            </a:r>
            <a:r>
              <a:rPr lang="en-US" dirty="0" smtClean="0">
                <a:hlinkClick r:id="rId2"/>
              </a:rPr>
              <a:t>http://crowd-chat.herokuapp.com/posts</a:t>
            </a:r>
            <a:endParaRPr lang="en-US" dirty="0" smtClean="0"/>
          </a:p>
          <a:p>
            <a:pPr lvl="3">
              <a:lnSpc>
                <a:spcPct val="100000"/>
              </a:lnSpc>
            </a:pPr>
            <a:r>
              <a:rPr lang="en-US" dirty="0" smtClean="0"/>
              <a:t>Body: { "user": "USER_NAME", </a:t>
            </a:r>
            <a:br>
              <a:rPr lang="en-US" dirty="0" smtClean="0"/>
            </a:br>
            <a:r>
              <a:rPr lang="en-US" dirty="0" smtClean="0"/>
              <a:t>               "text": "MESSAGE_TEXT"}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Sends </a:t>
            </a:r>
            <a:r>
              <a:rPr lang="en-US" dirty="0" smtClean="0"/>
              <a:t>a </a:t>
            </a:r>
            <a:r>
              <a:rPr lang="en-US" smtClean="0"/>
              <a:t>new </a:t>
            </a:r>
            <a:r>
              <a:rPr lang="en-US" smtClean="0"/>
              <a:t>post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18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Single-page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/>
              <a:t>A single-page application (SPA</a:t>
            </a:r>
            <a:r>
              <a:rPr lang="en-US" dirty="0" smtClean="0"/>
              <a:t>) is </a:t>
            </a:r>
            <a:r>
              <a:rPr lang="en-US" dirty="0"/>
              <a:t>a web application </a:t>
            </a:r>
            <a:r>
              <a:rPr lang="en-US" dirty="0" smtClean="0"/>
              <a:t>that </a:t>
            </a:r>
            <a:r>
              <a:rPr lang="en-US" dirty="0"/>
              <a:t>fits on a single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Page resources are retrieved either at page load or loaded in response to user actions</a:t>
            </a:r>
          </a:p>
          <a:p>
            <a:pPr lvl="1"/>
            <a:r>
              <a:rPr lang="en-US" dirty="0" smtClean="0"/>
              <a:t>The page does not reload at any point</a:t>
            </a:r>
          </a:p>
          <a:p>
            <a:r>
              <a:rPr lang="en-US" dirty="0" smtClean="0"/>
              <a:t>SPA apps can contain multiple fake pages</a:t>
            </a:r>
          </a:p>
          <a:p>
            <a:pPr lvl="1"/>
            <a:r>
              <a:rPr lang="en-US" dirty="0" smtClean="0"/>
              <a:t>Not real pages, but ones that look like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SPA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 applications have a different architecture than regular JavaScript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SPA apps have: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thick layer of server logic (Web services), located in the cloud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both Database and Business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thin client layer, implemented with HTML5 and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communication with the server and UI logic</a:t>
            </a:r>
          </a:p>
        </p:txBody>
      </p:sp>
    </p:spTree>
    <p:extLst>
      <p:ext uri="{BB962C8B-B14F-4D97-AF65-F5344CB8AC3E}">
        <p14:creationId xmlns:p14="http://schemas.microsoft.com/office/powerpoint/2010/main" val="33163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78408"/>
            <a:ext cx="8686800" cy="5727192"/>
          </a:xfrm>
        </p:spPr>
        <p:txBody>
          <a:bodyPr/>
          <a:lstStyle/>
          <a:p>
            <a:r>
              <a:rPr lang="en-US" dirty="0" smtClean="0"/>
              <a:t>SPA applications have: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There is  logic on both the server and the client</a:t>
            </a:r>
          </a:p>
          <a:p>
            <a:pPr lvl="1"/>
            <a:r>
              <a:rPr lang="en-US" dirty="0" smtClean="0"/>
              <a:t>Lower bandwidth</a:t>
            </a:r>
          </a:p>
          <a:p>
            <a:pPr lvl="2"/>
            <a:r>
              <a:rPr lang="en-US" dirty="0" smtClean="0"/>
              <a:t>Only JSON/XML data is send over HTTP</a:t>
            </a:r>
          </a:p>
          <a:p>
            <a:pPr lvl="2"/>
            <a:r>
              <a:rPr lang="en-US" dirty="0" smtClean="0"/>
              <a:t>The JSON data is rendered on the client</a:t>
            </a:r>
          </a:p>
          <a:p>
            <a:pPr lvl="1"/>
            <a:r>
              <a:rPr lang="en-US" dirty="0" smtClean="0"/>
              <a:t>Higher code reusability</a:t>
            </a:r>
          </a:p>
          <a:p>
            <a:pPr lvl="2"/>
            <a:r>
              <a:rPr lang="en-US" dirty="0" smtClean="0"/>
              <a:t>The server gives an API, that </a:t>
            </a:r>
            <a:r>
              <a:rPr lang="en-US" smtClean="0"/>
              <a:t>is fully </a:t>
            </a:r>
            <a:r>
              <a:rPr lang="en-US" dirty="0" smtClean="0"/>
              <a:t>decoupled with the UI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4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7824"/>
            <a:ext cx="8686800" cy="5791200"/>
          </a:xfrm>
        </p:spPr>
        <p:txBody>
          <a:bodyPr/>
          <a:lstStyle/>
          <a:p>
            <a:r>
              <a:rPr lang="en-US" dirty="0" smtClean="0"/>
              <a:t>Yet SPA applications have their challenges:</a:t>
            </a:r>
          </a:p>
          <a:p>
            <a:pPr lvl="1"/>
            <a:r>
              <a:rPr lang="en-US" dirty="0" smtClean="0"/>
              <a:t>The server must have a solid data validation</a:t>
            </a:r>
          </a:p>
          <a:p>
            <a:pPr lvl="2"/>
            <a:r>
              <a:rPr lang="en-US" dirty="0" smtClean="0"/>
              <a:t>The client is more easily tampered with</a:t>
            </a:r>
          </a:p>
          <a:p>
            <a:pPr lvl="1"/>
            <a:r>
              <a:rPr lang="en-US" dirty="0" smtClean="0"/>
              <a:t>Routing (i.e. History)</a:t>
            </a:r>
          </a:p>
          <a:p>
            <a:pPr lvl="2"/>
            <a:r>
              <a:rPr lang="en-US" dirty="0" smtClean="0"/>
              <a:t>The regular user expects to go to the previous screen, not page, when they hit the back button</a:t>
            </a:r>
          </a:p>
          <a:p>
            <a:pPr lvl="2"/>
            <a:r>
              <a:rPr lang="en-US" dirty="0" smtClean="0"/>
              <a:t>Easily done with Sammy.js, AngularJS, etc…</a:t>
            </a:r>
          </a:p>
          <a:p>
            <a:pPr lvl="1"/>
            <a:r>
              <a:rPr lang="en-US" dirty="0" smtClean="0"/>
              <a:t>A combination of lots of frameworks are required</a:t>
            </a:r>
          </a:p>
          <a:p>
            <a:pPr lvl="2"/>
            <a:r>
              <a:rPr lang="en-US" dirty="0" smtClean="0"/>
              <a:t>jQuery is not enough any more…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in</a:t>
            </a:r>
            <a:br>
              <a:rPr lang="en-US" dirty="0" smtClean="0"/>
            </a:br>
            <a:r>
              <a:rPr lang="en-US" dirty="0" smtClean="0"/>
              <a:t> SPA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1560</TotalTime>
  <Words>726</Words>
  <Application>Microsoft Office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Telerik Academy</vt:lpstr>
      <vt:lpstr>JavaScript Patterns and Single-page Applications</vt:lpstr>
      <vt:lpstr>Table of Contents</vt:lpstr>
      <vt:lpstr>Single-page Applications</vt:lpstr>
      <vt:lpstr>Single Page Application</vt:lpstr>
      <vt:lpstr>Architecture of SPA Apps</vt:lpstr>
      <vt:lpstr>SPA Applications: Pros and Cons</vt:lpstr>
      <vt:lpstr>SPA Applications: Pros and Cons</vt:lpstr>
      <vt:lpstr>SPA Applications: Pros and Cons (2)</vt:lpstr>
      <vt:lpstr>Design Patterns in  SPA Application</vt:lpstr>
      <vt:lpstr>SPA Applications Architecture</vt:lpstr>
      <vt:lpstr>SPA Architecture</vt:lpstr>
      <vt:lpstr>Architectural Patterns  in JavaScript </vt:lpstr>
      <vt:lpstr>Model-View-Controller</vt:lpstr>
      <vt:lpstr>Model-View-Controller</vt:lpstr>
      <vt:lpstr>MVC Architecture</vt:lpstr>
      <vt:lpstr>JavaScript Frameworks Implementing MVC</vt:lpstr>
      <vt:lpstr>Model-View-ViewModel</vt:lpstr>
      <vt:lpstr>Model-View-ViewModel</vt:lpstr>
      <vt:lpstr>MVVM Architecture</vt:lpstr>
      <vt:lpstr>JavaScript Frameworks Implementing MVVM</vt:lpstr>
      <vt:lpstr>JavaScript Patterns and SPA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572</cp:revision>
  <dcterms:created xsi:type="dcterms:W3CDTF">2013-08-20T08:56:02Z</dcterms:created>
  <dcterms:modified xsi:type="dcterms:W3CDTF">2014-07-24T15:04:34Z</dcterms:modified>
</cp:coreProperties>
</file>