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321" r:id="rId4"/>
    <p:sldId id="259" r:id="rId5"/>
    <p:sldId id="258" r:id="rId6"/>
    <p:sldId id="260" r:id="rId7"/>
    <p:sldId id="261" r:id="rId8"/>
    <p:sldId id="313" r:id="rId9"/>
    <p:sldId id="262" r:id="rId10"/>
    <p:sldId id="270" r:id="rId11"/>
    <p:sldId id="292" r:id="rId12"/>
    <p:sldId id="314" r:id="rId13"/>
    <p:sldId id="263" r:id="rId14"/>
    <p:sldId id="278" r:id="rId15"/>
    <p:sldId id="279" r:id="rId16"/>
    <p:sldId id="280" r:id="rId17"/>
    <p:sldId id="282" r:id="rId18"/>
    <p:sldId id="264" r:id="rId19"/>
    <p:sldId id="283" r:id="rId20"/>
    <p:sldId id="284" r:id="rId21"/>
    <p:sldId id="285" r:id="rId22"/>
    <p:sldId id="286" r:id="rId23"/>
    <p:sldId id="329" r:id="rId24"/>
    <p:sldId id="330" r:id="rId25"/>
    <p:sldId id="287" r:id="rId26"/>
    <p:sldId id="345" r:id="rId27"/>
    <p:sldId id="288" r:id="rId28"/>
    <p:sldId id="265" r:id="rId29"/>
    <p:sldId id="267" r:id="rId30"/>
    <p:sldId id="315" r:id="rId31"/>
    <p:sldId id="268" r:id="rId32"/>
    <p:sldId id="277" r:id="rId33"/>
    <p:sldId id="306" r:id="rId34"/>
    <p:sldId id="269" r:id="rId35"/>
    <p:sldId id="271" r:id="rId36"/>
    <p:sldId id="273" r:id="rId37"/>
    <p:sldId id="331" r:id="rId38"/>
    <p:sldId id="308" r:id="rId39"/>
    <p:sldId id="309" r:id="rId40"/>
    <p:sldId id="310" r:id="rId41"/>
    <p:sldId id="311" r:id="rId42"/>
    <p:sldId id="312" r:id="rId43"/>
    <p:sldId id="332" r:id="rId44"/>
    <p:sldId id="333" r:id="rId45"/>
    <p:sldId id="335" r:id="rId46"/>
    <p:sldId id="334" r:id="rId47"/>
    <p:sldId id="336" r:id="rId48"/>
    <p:sldId id="307" r:id="rId49"/>
    <p:sldId id="272" r:id="rId50"/>
    <p:sldId id="275" r:id="rId51"/>
    <p:sldId id="289" r:id="rId52"/>
    <p:sldId id="337" r:id="rId53"/>
    <p:sldId id="290" r:id="rId54"/>
    <p:sldId id="339" r:id="rId55"/>
    <p:sldId id="338" r:id="rId56"/>
    <p:sldId id="291" r:id="rId57"/>
    <p:sldId id="276" r:id="rId58"/>
    <p:sldId id="293" r:id="rId59"/>
    <p:sldId id="294" r:id="rId60"/>
    <p:sldId id="295" r:id="rId61"/>
    <p:sldId id="297" r:id="rId62"/>
    <p:sldId id="298" r:id="rId63"/>
    <p:sldId id="299" r:id="rId64"/>
    <p:sldId id="300" r:id="rId65"/>
    <p:sldId id="296" r:id="rId66"/>
    <p:sldId id="317" r:id="rId67"/>
    <p:sldId id="319" r:id="rId68"/>
    <p:sldId id="320" r:id="rId69"/>
    <p:sldId id="318" r:id="rId70"/>
    <p:sldId id="301" r:id="rId71"/>
    <p:sldId id="340" r:id="rId72"/>
    <p:sldId id="341" r:id="rId73"/>
    <p:sldId id="342" r:id="rId74"/>
    <p:sldId id="343" r:id="rId75"/>
    <p:sldId id="302" r:id="rId76"/>
    <p:sldId id="305" r:id="rId77"/>
    <p:sldId id="344" r:id="rId78"/>
    <p:sldId id="316" r:id="rId79"/>
    <p:sldId id="304" r:id="rId80"/>
    <p:sldId id="322" r:id="rId81"/>
    <p:sldId id="323" r:id="rId82"/>
    <p:sldId id="324" r:id="rId83"/>
    <p:sldId id="326" r:id="rId8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605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240CB6-5C21-4E63-B065-2EDFF4933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89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240CB6-5C21-4E63-B065-2EDFF4933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6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036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50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83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671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021151"/>
            <a:ext cx="8229600" cy="1524000"/>
          </a:xfrm>
        </p:spPr>
        <p:txBody>
          <a:bodyPr/>
          <a:lstStyle/>
          <a:p>
            <a:r>
              <a:rPr lang="en-US" dirty="0" smtClean="0"/>
              <a:t>Functions and </a:t>
            </a:r>
            <a:br>
              <a:rPr lang="en-US" dirty="0" smtClean="0"/>
            </a:br>
            <a:r>
              <a:rPr lang="en-US" dirty="0" smtClean="0"/>
              <a:t>Function Expressions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3524967"/>
            <a:ext cx="8229600" cy="569120"/>
          </a:xfrm>
        </p:spPr>
        <p:txBody>
          <a:bodyPr/>
          <a:lstStyle/>
          <a:p>
            <a:r>
              <a:rPr lang="en-US" dirty="0" smtClean="0"/>
              <a:t>Closures, Function Scope, Nested Functions</a:t>
            </a:r>
            <a:endParaRPr lang="en-US" dirty="0"/>
          </a:p>
        </p:txBody>
      </p:sp>
      <p:pic>
        <p:nvPicPr>
          <p:cNvPr id="14" name="Picture 2" descr="http://www.iskouk.org/images/digital_brai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657600" y="78319"/>
            <a:ext cx="5029200" cy="1748362"/>
          </a:xfrm>
          <a:prstGeom prst="roundRect">
            <a:avLst>
              <a:gd name="adj" fmla="val 2659"/>
            </a:avLst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6931" y="4191001"/>
            <a:ext cx="3352800" cy="2285999"/>
          </a:xfrm>
          <a:prstGeom prst="rect">
            <a:avLst/>
          </a:prstGeom>
        </p:spPr>
      </p:pic>
      <p:sp>
        <p:nvSpPr>
          <p:cNvPr id="1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 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Team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  <a:noFill/>
        </p:spPr>
        <p:txBody>
          <a:bodyPr wrap="square" rtlCol="0">
            <a:spAutoFit/>
          </a:bodyPr>
          <a:lstStyle/>
          <a:p>
            <a:pPr marL="319088" indent="-319088">
              <a:spcBef>
                <a:spcPct val="20000"/>
              </a:spcBef>
            </a:pPr>
            <a:r>
              <a:rPr lang="en-US" dirty="0">
                <a:hlinkClick r:id="rId4"/>
              </a:rPr>
              <a:t>http://academy.telerik.com</a:t>
            </a:r>
            <a:r>
              <a:rPr lang="en-US" dirty="0"/>
              <a:t> 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ct val="2000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8181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49568"/>
            <a:ext cx="8686800" cy="2980594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Functions are objects</a:t>
            </a:r>
            <a:r>
              <a:rPr lang="en-US" dirty="0" smtClean="0"/>
              <a:t> and they can be used as objects</a:t>
            </a:r>
          </a:p>
          <a:p>
            <a:pPr lvl="1"/>
            <a:r>
              <a:rPr lang="en-US" dirty="0" smtClean="0"/>
              <a:t>Can be passed as arguments to functions</a:t>
            </a:r>
          </a:p>
          <a:p>
            <a:pPr lvl="1"/>
            <a:r>
              <a:rPr lang="en-US" dirty="0" smtClean="0"/>
              <a:t>Can be stored in an array</a:t>
            </a:r>
          </a:p>
          <a:p>
            <a:pPr lvl="1"/>
            <a:r>
              <a:rPr lang="en-US" dirty="0" smtClean="0"/>
              <a:t>Can be assigned to variable</a:t>
            </a:r>
          </a:p>
          <a:p>
            <a:pPr lvl="1"/>
            <a:r>
              <a:rPr lang="en-US" dirty="0" smtClean="0"/>
              <a:t>Can be returned by another function</a:t>
            </a:r>
          </a:p>
          <a:p>
            <a:pPr lvl="1"/>
            <a:endParaRPr lang="en-US" dirty="0" smtClean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89724" y="4559730"/>
            <a:ext cx="8164551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var </a:t>
            </a:r>
            <a:r>
              <a:rPr lang="en-US" dirty="0" err="1"/>
              <a:t>arr</a:t>
            </a:r>
            <a:r>
              <a:rPr lang="en-US" dirty="0"/>
              <a:t> = [3, 2, 1, 3, 4, 5, 1, 2, 3, 4, 5, 7, </a:t>
            </a:r>
            <a:r>
              <a:rPr lang="en-US" dirty="0" smtClean="0"/>
              <a:t>9];</a:t>
            </a:r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orderBy</a:t>
            </a:r>
            <a:r>
              <a:rPr lang="en-US" dirty="0"/>
              <a:t>(x, y) </a:t>
            </a:r>
            <a:r>
              <a:rPr lang="en-US" dirty="0" smtClean="0"/>
              <a:t>{ return x </a:t>
            </a:r>
            <a:r>
              <a:rPr lang="en-US" dirty="0"/>
              <a:t>- </a:t>
            </a:r>
            <a:r>
              <a:rPr lang="en-US" dirty="0" smtClean="0"/>
              <a:t>y; }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arr.sort(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orderBy</a:t>
            </a:r>
            <a:r>
              <a:rPr lang="en-US" dirty="0" smtClean="0"/>
              <a:t>);</a:t>
            </a:r>
          </a:p>
          <a:p>
            <a:r>
              <a:rPr lang="en-US" dirty="0" smtClean="0"/>
              <a:t>//better to be done using anonymous function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arr.sort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function(x, y){return x - y;}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09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114801"/>
            <a:ext cx="7924800" cy="685800"/>
          </a:xfrm>
        </p:spPr>
        <p:txBody>
          <a:bodyPr/>
          <a:lstStyle/>
          <a:p>
            <a:r>
              <a:rPr lang="en-US" dirty="0" smtClean="0"/>
              <a:t>Function Object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4841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2" descr="http://www.flashmagazine.com/images/uploads/cache/javascript-799x2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" y="1631632"/>
            <a:ext cx="7610475" cy="2105026"/>
          </a:xfrm>
          <a:prstGeom prst="roundRect">
            <a:avLst>
              <a:gd name="adj" fmla="val 1584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71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97331"/>
            <a:ext cx="7924800" cy="685800"/>
          </a:xfrm>
        </p:spPr>
        <p:txBody>
          <a:bodyPr/>
          <a:lstStyle/>
          <a:p>
            <a:r>
              <a:rPr lang="en-US" dirty="0" smtClean="0"/>
              <a:t>Defining Functions</a:t>
            </a:r>
            <a:endParaRPr lang="en-US" dirty="0"/>
          </a:p>
        </p:txBody>
      </p:sp>
      <p:pic>
        <p:nvPicPr>
          <p:cNvPr id="4" name="Picture 2" descr="http://moneyfacts.co.uk/resize.axd?w=225&amp;h=170&amp;f=http://media.moneyfacts.co.uk/image/stock%20chart-2new226new_226_x_170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095500" y="2918460"/>
            <a:ext cx="4953000" cy="2362200"/>
          </a:xfrm>
          <a:prstGeom prst="roundRect">
            <a:avLst>
              <a:gd name="adj" fmla="val 20574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2152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28952"/>
            <a:ext cx="7086600" cy="838200"/>
          </a:xfrm>
        </p:spPr>
        <p:txBody>
          <a:bodyPr/>
          <a:lstStyle/>
          <a:p>
            <a:r>
              <a:rPr lang="en-US" dirty="0" smtClean="0"/>
              <a:t>Creating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6626"/>
            <a:ext cx="8686800" cy="1200329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Many ways to create functions: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declaration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89724" y="2315418"/>
            <a:ext cx="816455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function printMsg (</a:t>
            </a:r>
            <a:r>
              <a:rPr lang="en-US" dirty="0" err="1" smtClean="0"/>
              <a:t>msg</a:t>
            </a:r>
            <a:r>
              <a:rPr lang="en-US" dirty="0" smtClean="0"/>
              <a:t>) {console.log(</a:t>
            </a:r>
            <a:r>
              <a:rPr lang="en-US" dirty="0" err="1" smtClean="0"/>
              <a:t>msg</a:t>
            </a:r>
            <a:r>
              <a:rPr lang="en-US" dirty="0" smtClean="0"/>
              <a:t>);}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89724" y="3489402"/>
            <a:ext cx="816455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printMsg = function () {console.log(</a:t>
            </a:r>
            <a:r>
              <a:rPr lang="en-US" dirty="0" err="1" smtClean="0"/>
              <a:t>msg</a:t>
            </a:r>
            <a:r>
              <a:rPr lang="en-US" dirty="0" smtClean="0"/>
              <a:t>);}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89725" y="4656431"/>
            <a:ext cx="816455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printMsg</a:t>
            </a:r>
            <a:r>
              <a:rPr lang="en-US" dirty="0"/>
              <a:t> </a:t>
            </a:r>
            <a:r>
              <a:rPr lang="en-US" dirty="0" smtClean="0"/>
              <a:t>= new Function("</a:t>
            </a:r>
            <a:r>
              <a:rPr lang="en-US" dirty="0" err="1" smtClean="0"/>
              <a:t>msg</a:t>
            </a:r>
            <a:r>
              <a:rPr lang="en-US" dirty="0" smtClean="0"/>
              <a:t>",'console.log("</a:t>
            </a:r>
            <a:r>
              <a:rPr lang="en-US" dirty="0" err="1" smtClean="0"/>
              <a:t>msg</a:t>
            </a:r>
            <a:r>
              <a:rPr lang="en-US" dirty="0" smtClean="0"/>
              <a:t>");');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2916738"/>
            <a:ext cx="8686800" cy="560596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expression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4096000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 smtClean="0"/>
              <a:t>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constructor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5268664"/>
            <a:ext cx="8686800" cy="1077218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Since functions are quite special in JavaScript, they are loaded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 soon as possible</a:t>
            </a:r>
          </a:p>
        </p:txBody>
      </p:sp>
    </p:spTree>
    <p:extLst>
      <p:ext uri="{BB962C8B-B14F-4D97-AF65-F5344CB8AC3E}">
        <p14:creationId xmlns:p14="http://schemas.microsoft.com/office/powerpoint/2010/main" val="260660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32877"/>
            <a:ext cx="8686800" cy="36101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declarations</a:t>
            </a:r>
            <a:r>
              <a:rPr lang="en-US" dirty="0" smtClean="0"/>
              <a:t> use the function operator to create a function object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Function declarations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loaded first in 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dirty="0"/>
              <a:t>their scope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matter where they appear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allows using a function before it is defined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89724" y="4713170"/>
            <a:ext cx="8164552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printMsg</a:t>
            </a:r>
            <a:r>
              <a:rPr lang="en-US" dirty="0"/>
              <a:t>("Hello");</a:t>
            </a:r>
          </a:p>
          <a:p>
            <a:r>
              <a:rPr lang="en-US" dirty="0" smtClean="0"/>
              <a:t>function </a:t>
            </a:r>
            <a:r>
              <a:rPr lang="en-US" dirty="0" err="1"/>
              <a:t>printMsg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){</a:t>
            </a:r>
          </a:p>
          <a:p>
            <a:r>
              <a:rPr lang="en-US" dirty="0"/>
              <a:t>    console.log("Message: " + 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584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588771"/>
            <a:ext cx="7924800" cy="685800"/>
          </a:xfrm>
        </p:spPr>
        <p:txBody>
          <a:bodyPr/>
          <a:lstStyle/>
          <a:p>
            <a:r>
              <a:rPr lang="en-US" dirty="0" smtClean="0"/>
              <a:t>Function Declarations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31505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2" descr="http://www.m3tools.net/net/assets/images/return%20value%20code%20graph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220" y="3072050"/>
            <a:ext cx="4697560" cy="3117850"/>
          </a:xfrm>
          <a:prstGeom prst="roundRect">
            <a:avLst>
              <a:gd name="adj" fmla="val 322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54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Expression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0920" y="807867"/>
            <a:ext cx="8842160" cy="427016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expressions</a:t>
            </a:r>
            <a:r>
              <a:rPr lang="en-US" dirty="0" smtClean="0"/>
              <a:t> are created using the function literal </a:t>
            </a:r>
          </a:p>
          <a:p>
            <a:pPr lvl="1"/>
            <a:r>
              <a:rPr lang="en-US" dirty="0" smtClean="0"/>
              <a:t>They are loaded where they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defined</a:t>
            </a:r>
          </a:p>
          <a:p>
            <a:pPr lvl="2"/>
            <a:r>
              <a:rPr lang="en-US" dirty="0" smtClean="0"/>
              <a:t>And cannot be used beforehand</a:t>
            </a:r>
          </a:p>
          <a:p>
            <a:pPr lvl="1"/>
            <a:r>
              <a:rPr lang="en-US" dirty="0" smtClean="0"/>
              <a:t>Can be invoked immediately</a:t>
            </a:r>
          </a:p>
          <a:p>
            <a:r>
              <a:rPr lang="en-US" dirty="0" smtClean="0"/>
              <a:t>The name of function expressions is optional</a:t>
            </a:r>
          </a:p>
          <a:p>
            <a:pPr lvl="1"/>
            <a:r>
              <a:rPr lang="en-US" dirty="0" smtClean="0"/>
              <a:t>If the name</a:t>
            </a:r>
            <a:r>
              <a:rPr lang="en-US" sz="2400" dirty="0" smtClean="0"/>
              <a:t> </a:t>
            </a:r>
            <a:r>
              <a:rPr lang="en-US" dirty="0" smtClean="0"/>
              <a:t>is</a:t>
            </a:r>
            <a:r>
              <a:rPr lang="en-US" sz="2400" dirty="0" smtClean="0"/>
              <a:t> </a:t>
            </a:r>
            <a:r>
              <a:rPr lang="en-US" dirty="0" smtClean="0"/>
              <a:t>missing</a:t>
            </a:r>
            <a:r>
              <a:rPr lang="en-US" sz="2400" dirty="0" smtClean="0"/>
              <a:t> </a:t>
            </a:r>
            <a:r>
              <a:rPr lang="en-US" dirty="0" smtClean="0"/>
              <a:t>the</a:t>
            </a:r>
            <a:r>
              <a:rPr lang="en-US" sz="2400" dirty="0" smtClean="0"/>
              <a:t> </a:t>
            </a:r>
            <a:r>
              <a:rPr lang="en-US" dirty="0" smtClean="0"/>
              <a:t>function</a:t>
            </a:r>
            <a:r>
              <a:rPr lang="en-US" sz="2400" dirty="0" smtClean="0"/>
              <a:t> </a:t>
            </a:r>
            <a:r>
              <a:rPr lang="en-US" dirty="0" smtClean="0"/>
              <a:t>is</a:t>
            </a:r>
            <a:r>
              <a:rPr lang="en-US" sz="2400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89724" y="5160212"/>
            <a:ext cx="8164552" cy="14388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900"/>
              </a:spcBef>
            </a:pPr>
            <a:r>
              <a:rPr lang="en-US" dirty="0" smtClean="0"/>
              <a:t>var printMsg = function (</a:t>
            </a:r>
            <a:r>
              <a:rPr lang="en-US" dirty="0" err="1"/>
              <a:t>msg</a:t>
            </a:r>
            <a:r>
              <a:rPr lang="en-US" dirty="0"/>
              <a:t>){</a:t>
            </a:r>
          </a:p>
          <a:p>
            <a:r>
              <a:rPr lang="en-US" dirty="0"/>
              <a:t>    console.log("Message: " + 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r>
              <a:rPr lang="en-US" dirty="0" smtClean="0"/>
              <a:t>}</a:t>
            </a:r>
            <a:r>
              <a:rPr lang="en-US" dirty="0"/>
              <a:t> </a:t>
            </a:r>
            <a:endParaRPr lang="en-US" dirty="0" smtClean="0"/>
          </a:p>
          <a:p>
            <a:pPr>
              <a:spcBef>
                <a:spcPts val="900"/>
              </a:spcBef>
            </a:pPr>
            <a:r>
              <a:rPr lang="en-US" dirty="0" smtClean="0"/>
              <a:t>printMsg</a:t>
            </a:r>
            <a:r>
              <a:rPr lang="en-US" dirty="0"/>
              <a:t>("Hello</a:t>
            </a:r>
            <a:r>
              <a:rPr lang="en-US" dirty="0" smtClean="0"/>
              <a:t>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5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Expression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Function expressions do no need an identifier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optional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Still it is better to define it for easier debugging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Otherwise the debuggers show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Types of function expressions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89724" y="4079268"/>
            <a:ext cx="8164552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900"/>
              </a:spcBef>
            </a:pPr>
            <a:r>
              <a:rPr lang="en-US" dirty="0" smtClean="0"/>
              <a:t>var printMsg = function (</a:t>
            </a:r>
            <a:r>
              <a:rPr lang="en-US" dirty="0" err="1"/>
              <a:t>msg</a:t>
            </a:r>
            <a:r>
              <a:rPr lang="en-US" dirty="0"/>
              <a:t>){</a:t>
            </a:r>
          </a:p>
          <a:p>
            <a:r>
              <a:rPr lang="en-US" dirty="0"/>
              <a:t>    console.log("Message: " + 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r>
              <a:rPr lang="en-US" dirty="0" smtClean="0"/>
              <a:t>}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var printMsg = function printMsg(</a:t>
            </a:r>
            <a:r>
              <a:rPr lang="en-US" dirty="0" err="1" smtClean="0"/>
              <a:t>msg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console.log("Message: " + </a:t>
            </a:r>
            <a:r>
              <a:rPr lang="en-US" dirty="0" err="1" smtClean="0"/>
              <a:t>msg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 smtClean="0"/>
              <a:t>(function(){…});</a:t>
            </a:r>
          </a:p>
        </p:txBody>
      </p:sp>
    </p:spTree>
    <p:extLst>
      <p:ext uri="{BB962C8B-B14F-4D97-AF65-F5344CB8AC3E}">
        <p14:creationId xmlns:p14="http://schemas.microsoft.com/office/powerpoint/2010/main" val="185966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80211"/>
            <a:ext cx="7924800" cy="685800"/>
          </a:xfrm>
        </p:spPr>
        <p:txBody>
          <a:bodyPr/>
          <a:lstStyle/>
          <a:p>
            <a:r>
              <a:rPr lang="en-US" dirty="0" smtClean="0"/>
              <a:t>Function Expressions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40649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upload.wikimedia.org/math/1/a/8/1a8460b2df1ca02b9308aa48233bca4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07" t="-4591" r="-3107" b="-4591"/>
          <a:stretch/>
        </p:blipFill>
        <p:spPr bwMode="auto">
          <a:xfrm>
            <a:off x="1668779" y="3143251"/>
            <a:ext cx="5372102" cy="2412678"/>
          </a:xfrm>
          <a:prstGeom prst="roundRect">
            <a:avLst>
              <a:gd name="adj" fmla="val 4823"/>
            </a:avLst>
          </a:prstGeom>
          <a:solidFill>
            <a:srgbClr val="F8F8F8"/>
          </a:solidFill>
        </p:spPr>
      </p:pic>
    </p:spTree>
    <p:extLst>
      <p:ext uri="{BB962C8B-B14F-4D97-AF65-F5344CB8AC3E}">
        <p14:creationId xmlns:p14="http://schemas.microsoft.com/office/powerpoint/2010/main" val="215905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Constructor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49149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constructor </a:t>
            </a:r>
            <a:r>
              <a:rPr lang="en-US" dirty="0" smtClean="0"/>
              <a:t>is similar to expressions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constructor initializes a function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loaded when the parser reaches it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function constructor form is:</a:t>
            </a:r>
          </a:p>
          <a:p>
            <a:pPr lvl="1">
              <a:lnSpc>
                <a:spcPct val="100000"/>
              </a:lnSpc>
            </a:pPr>
            <a:endParaRPr lang="en-US" sz="1600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Example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Not a good practice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Bad performance and messy code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89724" y="3354100"/>
            <a:ext cx="816455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900"/>
              </a:spcBef>
            </a:pPr>
            <a:r>
              <a:rPr lang="en-US" dirty="0" smtClean="0"/>
              <a:t>new Function([optional arguments],body);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89724" y="4322403"/>
            <a:ext cx="8164552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printMsg = new Function("</a:t>
            </a:r>
            <a:r>
              <a:rPr lang="en-US" dirty="0" err="1" smtClean="0"/>
              <a:t>msg</a:t>
            </a:r>
            <a:r>
              <a:rPr lang="en-US" dirty="0" smtClean="0"/>
              <a:t>","console.log(</a:t>
            </a:r>
            <a:r>
              <a:rPr lang="en-US" dirty="0" err="1" smtClean="0"/>
              <a:t>msg</a:t>
            </a:r>
            <a:r>
              <a:rPr lang="en-US" dirty="0" smtClean="0"/>
              <a:t>);");</a:t>
            </a:r>
          </a:p>
          <a:p>
            <a:r>
              <a:rPr lang="en-US" dirty="0" err="1" smtClean="0"/>
              <a:t>printMsg</a:t>
            </a:r>
            <a:r>
              <a:rPr lang="en-US" dirty="0" smtClean="0"/>
              <a:t>("Hello!");</a:t>
            </a:r>
          </a:p>
        </p:txBody>
      </p:sp>
    </p:spTree>
    <p:extLst>
      <p:ext uri="{BB962C8B-B14F-4D97-AF65-F5344CB8AC3E}">
        <p14:creationId xmlns:p14="http://schemas.microsoft.com/office/powerpoint/2010/main" val="259251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in JavaScript</a:t>
            </a:r>
          </a:p>
          <a:p>
            <a:r>
              <a:rPr lang="en-US" dirty="0"/>
              <a:t>Function </a:t>
            </a:r>
            <a:r>
              <a:rPr lang="en-US" dirty="0" smtClean="0"/>
              <a:t>object</a:t>
            </a:r>
            <a:endParaRPr lang="en-US" dirty="0"/>
          </a:p>
          <a:p>
            <a:r>
              <a:rPr lang="en-US" dirty="0"/>
              <a:t>Defining Functions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declarations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expressions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constructor</a:t>
            </a:r>
          </a:p>
          <a:p>
            <a:pPr lvl="1"/>
            <a:r>
              <a:rPr lang="en-US" dirty="0" smtClean="0"/>
              <a:t>Expression vs. </a:t>
            </a:r>
            <a:r>
              <a:rPr lang="en-US" dirty="0"/>
              <a:t>declaration</a:t>
            </a:r>
          </a:p>
          <a:p>
            <a:r>
              <a:rPr lang="en-US" dirty="0" smtClean="0"/>
              <a:t>Function </a:t>
            </a:r>
            <a:r>
              <a:rPr lang="en-US" dirty="0"/>
              <a:t>properties</a:t>
            </a:r>
          </a:p>
          <a:p>
            <a:r>
              <a:rPr lang="en-US" dirty="0" smtClean="0"/>
              <a:t>Function methods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72100" y="2842261"/>
            <a:ext cx="3352800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223261"/>
            <a:ext cx="7924800" cy="685800"/>
          </a:xfrm>
        </p:spPr>
        <p:txBody>
          <a:bodyPr/>
          <a:lstStyle/>
          <a:p>
            <a:r>
              <a:rPr lang="en-US" dirty="0" smtClean="0"/>
              <a:t>Function Constructor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94954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1" descr="C:\Trash\crane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53150" y="4427220"/>
            <a:ext cx="2381250" cy="1581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 descr="http://www.siue.edu/business/cli/img/blueprint__hardhat__hand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986789" y="4427220"/>
            <a:ext cx="2371725" cy="1581150"/>
          </a:xfrm>
          <a:prstGeom prst="roundRect">
            <a:avLst>
              <a:gd name="adj" fmla="val 9686"/>
            </a:avLst>
          </a:prstGeom>
          <a:noFill/>
        </p:spPr>
      </p:pic>
      <p:pic>
        <p:nvPicPr>
          <p:cNvPr id="8" name="Picture 2" descr="http://www.outdoorspecialistinc.com/images/weld_it_up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006340" y="683655"/>
            <a:ext cx="2743200" cy="2076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4" descr="http://www.posseschasancpas.com/images/dv1961011_construction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1729740" y="683655"/>
            <a:ext cx="25146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230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37744"/>
            <a:ext cx="7086600" cy="838200"/>
          </a:xfrm>
        </p:spPr>
        <p:txBody>
          <a:bodyPr/>
          <a:lstStyle/>
          <a:p>
            <a:r>
              <a:rPr lang="en-US" dirty="0" smtClean="0"/>
              <a:t>Function Expression vs. Function Declaration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48740"/>
            <a:ext cx="8686800" cy="5356860"/>
          </a:xfrm>
        </p:spPr>
        <p:txBody>
          <a:bodyPr/>
          <a:lstStyle/>
          <a:p>
            <a:r>
              <a:rPr lang="en-US" dirty="0" smtClean="0"/>
              <a:t>Function declarations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loaded first</a:t>
            </a:r>
            <a:r>
              <a:rPr lang="en-US" dirty="0" smtClean="0"/>
              <a:t>, while function expressions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loaded when reached</a:t>
            </a:r>
          </a:p>
          <a:p>
            <a:pPr lvl="1"/>
            <a:r>
              <a:rPr lang="en-US" dirty="0" smtClean="0"/>
              <a:t>i.e. function declarations can be used before they are declared, while expressions cannot</a:t>
            </a:r>
          </a:p>
          <a:p>
            <a:r>
              <a:rPr lang="en-US" dirty="0" smtClean="0"/>
              <a:t>Function declarations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overridden</a:t>
            </a:r>
          </a:p>
          <a:p>
            <a:pPr lvl="1"/>
            <a:r>
              <a:rPr lang="en-US" dirty="0" smtClean="0"/>
              <a:t>Imagine two function declarations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 the same scope have the same name</a:t>
            </a:r>
          </a:p>
          <a:p>
            <a:pPr lvl="1"/>
            <a:r>
              <a:rPr lang="en-US" dirty="0" smtClean="0"/>
              <a:t>Which will be the one to execute?</a:t>
            </a:r>
          </a:p>
        </p:txBody>
      </p:sp>
    </p:spTree>
    <p:extLst>
      <p:ext uri="{BB962C8B-B14F-4D97-AF65-F5344CB8AC3E}">
        <p14:creationId xmlns:p14="http://schemas.microsoft.com/office/powerpoint/2010/main" val="224116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37744"/>
            <a:ext cx="7086600" cy="838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Function Expression vs. Function Declaration (2)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63039"/>
            <a:ext cx="8686800" cy="121158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Function declarations can be overridden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Results with unexpected behavior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89724" y="2808047"/>
            <a:ext cx="8164552" cy="30854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if(true){</a:t>
            </a:r>
          </a:p>
          <a:p>
            <a:r>
              <a:rPr lang="en-US" sz="1800" dirty="0" smtClean="0"/>
              <a:t>  function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(</a:t>
            </a:r>
            <a:r>
              <a:rPr lang="en-US" sz="1800" dirty="0" err="1"/>
              <a:t>msg</a:t>
            </a:r>
            <a:r>
              <a:rPr lang="en-US" sz="1800" dirty="0"/>
              <a:t>) { 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console.log("Message (from if): " + </a:t>
            </a:r>
            <a:r>
              <a:rPr lang="en-US" sz="1800" dirty="0" err="1" smtClean="0"/>
              <a:t>msg</a:t>
            </a:r>
            <a:r>
              <a:rPr lang="en-US" sz="1800" dirty="0" smtClean="0"/>
              <a:t>);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}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else{    </a:t>
            </a:r>
          </a:p>
          <a:p>
            <a:r>
              <a:rPr lang="en-US" sz="1800" dirty="0" smtClean="0"/>
              <a:t>  function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(</a:t>
            </a:r>
            <a:r>
              <a:rPr lang="en-US" sz="1800" dirty="0" err="1"/>
              <a:t>msg</a:t>
            </a:r>
            <a:r>
              <a:rPr lang="en-US" sz="1800" dirty="0"/>
              <a:t>) {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console.log("Message (from else): " + </a:t>
            </a:r>
            <a:r>
              <a:rPr lang="en-US" sz="1800" dirty="0" err="1" smtClean="0"/>
              <a:t>msg</a:t>
            </a:r>
            <a:r>
              <a:rPr lang="en-US" sz="1800" dirty="0" smtClean="0"/>
              <a:t>);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  </a:t>
            </a:r>
            <a:r>
              <a:rPr lang="en-US" sz="1800" dirty="0" smtClean="0"/>
              <a:t>}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("message</a:t>
            </a:r>
            <a:r>
              <a:rPr lang="en-US" sz="1800" dirty="0" smtClean="0"/>
              <a:t>");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765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37744"/>
            <a:ext cx="7086600" cy="838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Function Expression vs. Function Declaration (2)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63039"/>
            <a:ext cx="8686800" cy="121158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Function declarations can be overridden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Results with unexpected behavior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89724" y="2808047"/>
            <a:ext cx="8164552" cy="30854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if(true){</a:t>
            </a:r>
          </a:p>
          <a:p>
            <a:r>
              <a:rPr lang="en-US" sz="1800" dirty="0" smtClean="0"/>
              <a:t>  function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(</a:t>
            </a:r>
            <a:r>
              <a:rPr lang="en-US" sz="1800" dirty="0" err="1"/>
              <a:t>msg</a:t>
            </a:r>
            <a:r>
              <a:rPr lang="en-US" sz="1800" dirty="0"/>
              <a:t>) { 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console.log("Message (from if): " + </a:t>
            </a:r>
            <a:r>
              <a:rPr lang="en-US" sz="1800" dirty="0" err="1" smtClean="0"/>
              <a:t>msg</a:t>
            </a:r>
            <a:r>
              <a:rPr lang="en-US" sz="1800" dirty="0" smtClean="0"/>
              <a:t>);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}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else{    </a:t>
            </a:r>
          </a:p>
          <a:p>
            <a:r>
              <a:rPr lang="en-US" sz="1800" dirty="0" smtClean="0"/>
              <a:t>  function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(</a:t>
            </a:r>
            <a:r>
              <a:rPr lang="en-US" sz="1800" dirty="0" err="1"/>
              <a:t>msg</a:t>
            </a:r>
            <a:r>
              <a:rPr lang="en-US" sz="1800" dirty="0"/>
              <a:t>) {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console.log("Message (from else): " + </a:t>
            </a:r>
            <a:r>
              <a:rPr lang="en-US" sz="1800" dirty="0" err="1" smtClean="0"/>
              <a:t>msg</a:t>
            </a:r>
            <a:r>
              <a:rPr lang="en-US" sz="1800" dirty="0" smtClean="0"/>
              <a:t>);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  </a:t>
            </a:r>
            <a:r>
              <a:rPr lang="en-US" sz="1800" dirty="0" smtClean="0"/>
              <a:t>}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("message</a:t>
            </a:r>
            <a:r>
              <a:rPr lang="en-US" sz="1800" dirty="0" smtClean="0"/>
              <a:t>");</a:t>
            </a:r>
            <a:endParaRPr lang="en-US" sz="1800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529363" y="5246200"/>
            <a:ext cx="3262087" cy="953453"/>
          </a:xfrm>
          <a:prstGeom prst="wedgeRoundRectCallout">
            <a:avLst>
              <a:gd name="adj1" fmla="val -69698"/>
              <a:gd name="adj2" fmla="val -489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logs (from else) in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Opera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IE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Chrome</a:t>
            </a:r>
          </a:p>
        </p:txBody>
      </p:sp>
    </p:spTree>
    <p:extLst>
      <p:ext uri="{BB962C8B-B14F-4D97-AF65-F5344CB8AC3E}">
        <p14:creationId xmlns:p14="http://schemas.microsoft.com/office/powerpoint/2010/main" val="90947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37744"/>
            <a:ext cx="7086600" cy="838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Function Expression vs. Function Declaration (2)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63039"/>
            <a:ext cx="8686800" cy="121158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Function declarations can be overridden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Results with unexpected behavior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89724" y="2808047"/>
            <a:ext cx="8164552" cy="30854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if(true){</a:t>
            </a:r>
          </a:p>
          <a:p>
            <a:r>
              <a:rPr lang="en-US" sz="1800" dirty="0" smtClean="0"/>
              <a:t>  function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(</a:t>
            </a:r>
            <a:r>
              <a:rPr lang="en-US" sz="1800" dirty="0" err="1"/>
              <a:t>msg</a:t>
            </a:r>
            <a:r>
              <a:rPr lang="en-US" sz="1800" dirty="0"/>
              <a:t>) { 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console.log("Message (from if): " + </a:t>
            </a:r>
            <a:r>
              <a:rPr lang="en-US" sz="1800" dirty="0" err="1" smtClean="0"/>
              <a:t>msg</a:t>
            </a:r>
            <a:r>
              <a:rPr lang="en-US" sz="1800" dirty="0" smtClean="0"/>
              <a:t>);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}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else{    </a:t>
            </a:r>
          </a:p>
          <a:p>
            <a:r>
              <a:rPr lang="en-US" sz="1800" dirty="0" smtClean="0"/>
              <a:t>  function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(</a:t>
            </a:r>
            <a:r>
              <a:rPr lang="en-US" sz="1800" dirty="0" err="1"/>
              <a:t>msg</a:t>
            </a:r>
            <a:r>
              <a:rPr lang="en-US" sz="1800" dirty="0"/>
              <a:t>) {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console.log("Message (from else): " + </a:t>
            </a:r>
            <a:r>
              <a:rPr lang="en-US" sz="1800" dirty="0" err="1" smtClean="0"/>
              <a:t>msg</a:t>
            </a:r>
            <a:r>
              <a:rPr lang="en-US" sz="1800" dirty="0" smtClean="0"/>
              <a:t>);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  </a:t>
            </a:r>
            <a:r>
              <a:rPr lang="en-US" sz="1800" dirty="0" smtClean="0"/>
              <a:t>}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("message</a:t>
            </a:r>
            <a:r>
              <a:rPr lang="en-US" sz="1800" dirty="0" smtClean="0"/>
              <a:t>");</a:t>
            </a:r>
            <a:endParaRPr lang="en-US" sz="1800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529363" y="5246200"/>
            <a:ext cx="3262087" cy="953453"/>
          </a:xfrm>
          <a:prstGeom prst="wedgeRoundRectCallout">
            <a:avLst>
              <a:gd name="adj1" fmla="val -69698"/>
              <a:gd name="adj2" fmla="val -489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logs (from else) in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Opera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IE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Chrome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529363" y="3771428"/>
            <a:ext cx="3262087" cy="953453"/>
          </a:xfrm>
          <a:prstGeom prst="wedgeRoundRectCallout">
            <a:avLst>
              <a:gd name="adj1" fmla="val -69843"/>
              <a:gd name="adj2" fmla="val -474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logs (from if) 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only in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Firefox</a:t>
            </a:r>
          </a:p>
        </p:txBody>
      </p:sp>
    </p:spTree>
    <p:extLst>
      <p:ext uri="{BB962C8B-B14F-4D97-AF65-F5344CB8AC3E}">
        <p14:creationId xmlns:p14="http://schemas.microsoft.com/office/powerpoint/2010/main" val="397561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7744"/>
            <a:ext cx="7086600" cy="838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Function Expression vs. Function Declaration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228600" y="1107832"/>
            <a:ext cx="8686800" cy="55626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Easy to fix with function expression: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Works well on all browsers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89724" y="2329603"/>
            <a:ext cx="8164552" cy="35702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if(true){</a:t>
            </a:r>
          </a:p>
          <a:p>
            <a:r>
              <a:rPr lang="en-US" sz="1800" dirty="0" smtClean="0"/>
              <a:t>  var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 smtClean="0"/>
              <a:t> = function (</a:t>
            </a:r>
            <a:r>
              <a:rPr lang="en-US" sz="1800" dirty="0" err="1"/>
              <a:t>msg</a:t>
            </a:r>
            <a:r>
              <a:rPr lang="en-US" sz="1800" dirty="0"/>
              <a:t>) { 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console.log</a:t>
            </a:r>
            <a:r>
              <a:rPr lang="en-US" sz="1800" dirty="0"/>
              <a:t>("--from if");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console.log(</a:t>
            </a:r>
            <a:r>
              <a:rPr lang="en-US" sz="1800" dirty="0" err="1" smtClean="0"/>
              <a:t>msg</a:t>
            </a:r>
            <a:r>
              <a:rPr lang="en-US" sz="1800" dirty="0"/>
              <a:t>);</a:t>
            </a:r>
          </a:p>
          <a:p>
            <a:pPr>
              <a:lnSpc>
                <a:spcPct val="75000"/>
              </a:lnSpc>
            </a:pPr>
            <a:r>
              <a:rPr lang="en-US" sz="1800" dirty="0"/>
              <a:t>  </a:t>
            </a:r>
            <a:r>
              <a:rPr lang="en-US" sz="1800" dirty="0" smtClean="0"/>
              <a:t>}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else{    </a:t>
            </a:r>
          </a:p>
          <a:p>
            <a:r>
              <a:rPr lang="en-US" sz="1800" dirty="0" smtClean="0"/>
              <a:t>  </a:t>
            </a:r>
            <a:r>
              <a:rPr lang="en-US" sz="1800" dirty="0"/>
              <a:t>var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 = </a:t>
            </a:r>
            <a:r>
              <a:rPr lang="en-US" sz="1800" dirty="0" smtClean="0"/>
              <a:t>function (</a:t>
            </a:r>
            <a:r>
              <a:rPr lang="en-US" sz="1800" dirty="0" err="1" smtClean="0"/>
              <a:t>msg</a:t>
            </a:r>
            <a:r>
              <a:rPr lang="en-US" sz="1800" dirty="0"/>
              <a:t>) {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console.log</a:t>
            </a:r>
            <a:r>
              <a:rPr lang="en-US" sz="1800" dirty="0"/>
              <a:t>("--from else");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console.log(</a:t>
            </a:r>
            <a:r>
              <a:rPr lang="en-US" sz="1800" dirty="0" err="1" smtClean="0"/>
              <a:t>msg</a:t>
            </a:r>
            <a:r>
              <a:rPr lang="en-US" sz="1800" dirty="0"/>
              <a:t>);</a:t>
            </a:r>
          </a:p>
          <a:p>
            <a:pPr>
              <a:lnSpc>
                <a:spcPct val="75000"/>
              </a:lnSpc>
            </a:pPr>
            <a:r>
              <a:rPr lang="en-US" sz="1800" dirty="0"/>
              <a:t>  </a:t>
            </a:r>
            <a:r>
              <a:rPr lang="en-US" sz="1800" dirty="0" smtClean="0"/>
              <a:t>}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("message</a:t>
            </a:r>
            <a:r>
              <a:rPr lang="en-US" sz="1800" dirty="0" smtClean="0"/>
              <a:t>");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3165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7744"/>
            <a:ext cx="7086600" cy="838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Function Expression vs. Function Declaration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228600" y="1107832"/>
            <a:ext cx="8686800" cy="55626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Easy to fix with function expression: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Works well on all browsers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89724" y="2329603"/>
            <a:ext cx="8164552" cy="35702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if(true){</a:t>
            </a:r>
          </a:p>
          <a:p>
            <a:r>
              <a:rPr lang="en-US" sz="1800" dirty="0" smtClean="0"/>
              <a:t>  var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 smtClean="0"/>
              <a:t> = function (</a:t>
            </a:r>
            <a:r>
              <a:rPr lang="en-US" sz="1800" dirty="0" err="1"/>
              <a:t>msg</a:t>
            </a:r>
            <a:r>
              <a:rPr lang="en-US" sz="1800" dirty="0"/>
              <a:t>) { 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console.log</a:t>
            </a:r>
            <a:r>
              <a:rPr lang="en-US" sz="1800" dirty="0"/>
              <a:t>("--from if");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console.log(</a:t>
            </a:r>
            <a:r>
              <a:rPr lang="en-US" sz="1800" dirty="0" err="1" smtClean="0"/>
              <a:t>msg</a:t>
            </a:r>
            <a:r>
              <a:rPr lang="en-US" sz="1800" dirty="0"/>
              <a:t>);</a:t>
            </a:r>
          </a:p>
          <a:p>
            <a:pPr>
              <a:lnSpc>
                <a:spcPct val="75000"/>
              </a:lnSpc>
            </a:pPr>
            <a:r>
              <a:rPr lang="en-US" sz="1800" dirty="0"/>
              <a:t>  </a:t>
            </a:r>
            <a:r>
              <a:rPr lang="en-US" sz="1800" dirty="0" smtClean="0"/>
              <a:t>}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else{    </a:t>
            </a:r>
          </a:p>
          <a:p>
            <a:r>
              <a:rPr lang="en-US" sz="1800" dirty="0" smtClean="0"/>
              <a:t>  </a:t>
            </a:r>
            <a:r>
              <a:rPr lang="en-US" sz="1800" dirty="0"/>
              <a:t>var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 = </a:t>
            </a:r>
            <a:r>
              <a:rPr lang="en-US" sz="1800" dirty="0" smtClean="0"/>
              <a:t>function (</a:t>
            </a:r>
            <a:r>
              <a:rPr lang="en-US" sz="1800" dirty="0" err="1" smtClean="0"/>
              <a:t>msg</a:t>
            </a:r>
            <a:r>
              <a:rPr lang="en-US" sz="1800" dirty="0"/>
              <a:t>) {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console.log</a:t>
            </a:r>
            <a:r>
              <a:rPr lang="en-US" sz="1800" dirty="0"/>
              <a:t>("--from else");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console.log(</a:t>
            </a:r>
            <a:r>
              <a:rPr lang="en-US" sz="1800" dirty="0" err="1" smtClean="0"/>
              <a:t>msg</a:t>
            </a:r>
            <a:r>
              <a:rPr lang="en-US" sz="1800" dirty="0"/>
              <a:t>);</a:t>
            </a:r>
          </a:p>
          <a:p>
            <a:pPr>
              <a:lnSpc>
                <a:spcPct val="75000"/>
              </a:lnSpc>
            </a:pPr>
            <a:r>
              <a:rPr lang="en-US" sz="1800" dirty="0"/>
              <a:t>  </a:t>
            </a:r>
            <a:r>
              <a:rPr lang="en-US" sz="1800" dirty="0" smtClean="0"/>
              <a:t>}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("message</a:t>
            </a:r>
            <a:r>
              <a:rPr lang="en-US" sz="1800" dirty="0" smtClean="0"/>
              <a:t>");</a:t>
            </a:r>
            <a:endParaRPr lang="en-US" sz="1800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529363" y="5246200"/>
            <a:ext cx="3262087" cy="953453"/>
          </a:xfrm>
          <a:prstGeom prst="wedgeRoundRectCallout">
            <a:avLst>
              <a:gd name="adj1" fmla="val -69698"/>
              <a:gd name="adj2" fmla="val -489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Logs ("from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if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")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everywhere</a:t>
            </a:r>
            <a:endParaRPr lang="en-US" sz="24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77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Declaration vs. Function Expression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87392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4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463041"/>
            <a:ext cx="7924800" cy="685800"/>
          </a:xfrm>
        </p:spPr>
        <p:txBody>
          <a:bodyPr/>
          <a:lstStyle/>
          <a:p>
            <a:r>
              <a:rPr lang="en-US" dirty="0" smtClean="0"/>
              <a:t>Function Properties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073439" y="3623310"/>
            <a:ext cx="1901221" cy="1187591"/>
          </a:xfrm>
          <a:prstGeom prst="ellipse">
            <a:avLst/>
          </a:prstGeom>
          <a:solidFill>
            <a:srgbClr val="92D05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Object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838700" y="2693483"/>
            <a:ext cx="1722120" cy="697231"/>
          </a:xfrm>
          <a:prstGeom prst="ellipse">
            <a:avLst/>
          </a:prstGeom>
          <a:solidFill>
            <a:srgbClr val="92D05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Values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838700" y="5189219"/>
            <a:ext cx="1722120" cy="697231"/>
          </a:xfrm>
          <a:prstGeom prst="ellipse">
            <a:avLst/>
          </a:prstGeom>
          <a:solidFill>
            <a:srgbClr val="92D05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Methods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6" name="Straight Connector 15"/>
          <p:cNvCxnSpPr>
            <a:stCxn id="14" idx="3"/>
            <a:endCxn id="12" idx="7"/>
          </p:cNvCxnSpPr>
          <p:nvPr/>
        </p:nvCxnSpPr>
        <p:spPr>
          <a:xfrm flipH="1">
            <a:off x="3696233" y="3288607"/>
            <a:ext cx="1394666" cy="508622"/>
          </a:xfrm>
          <a:prstGeom prst="line">
            <a:avLst/>
          </a:prstGeom>
          <a:solidFill>
            <a:srgbClr val="92D05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stCxn id="15" idx="1"/>
            <a:endCxn id="12" idx="5"/>
          </p:cNvCxnSpPr>
          <p:nvPr/>
        </p:nvCxnSpPr>
        <p:spPr>
          <a:xfrm flipH="1" flipV="1">
            <a:off x="3696233" y="4636982"/>
            <a:ext cx="1394666" cy="654344"/>
          </a:xfrm>
          <a:prstGeom prst="line">
            <a:avLst/>
          </a:prstGeom>
          <a:solidFill>
            <a:srgbClr val="92D05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2409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7449" y="80776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function is an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Created either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declaration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constructor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Functions have properties: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function.length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count of parameters</a:t>
            </a:r>
            <a:r>
              <a:rPr lang="en-US" dirty="0" smtClean="0"/>
              <a:t> the function expects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arguments object is not counted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function.name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Identifier </a:t>
            </a:r>
            <a:r>
              <a:rPr lang="en-US" dirty="0" smtClean="0"/>
              <a:t>of the function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an empty string if anonymous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9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  <a:p>
            <a:pPr lvl="1"/>
            <a:r>
              <a:rPr lang="en-US" dirty="0" smtClean="0"/>
              <a:t>Factorial </a:t>
            </a:r>
            <a:r>
              <a:rPr lang="en-US" dirty="0"/>
              <a:t>example</a:t>
            </a:r>
          </a:p>
          <a:p>
            <a:pPr lvl="1"/>
            <a:r>
              <a:rPr lang="en-US" dirty="0" smtClean="0"/>
              <a:t>Traversing </a:t>
            </a:r>
            <a:r>
              <a:rPr lang="en-US" dirty="0"/>
              <a:t>the DOM</a:t>
            </a:r>
          </a:p>
          <a:p>
            <a:pPr lvl="1"/>
            <a:r>
              <a:rPr lang="en-US" dirty="0" smtClean="0"/>
              <a:t>Recursion </a:t>
            </a:r>
            <a:r>
              <a:rPr lang="en-US" dirty="0"/>
              <a:t>with expressions</a:t>
            </a:r>
          </a:p>
          <a:p>
            <a:r>
              <a:rPr lang="en-US" dirty="0" smtClean="0"/>
              <a:t>Scope</a:t>
            </a:r>
            <a:endParaRPr lang="en-US" dirty="0"/>
          </a:p>
          <a:p>
            <a:pPr lvl="1"/>
            <a:r>
              <a:rPr lang="en-US" dirty="0" smtClean="0"/>
              <a:t>Global </a:t>
            </a:r>
            <a:r>
              <a:rPr lang="en-US" dirty="0"/>
              <a:t>and function</a:t>
            </a:r>
          </a:p>
          <a:p>
            <a:r>
              <a:rPr lang="en-US" dirty="0" smtClean="0"/>
              <a:t>Nested </a:t>
            </a:r>
            <a:r>
              <a:rPr lang="en-US" dirty="0"/>
              <a:t>functions</a:t>
            </a:r>
          </a:p>
          <a:p>
            <a:r>
              <a:rPr lang="en-US" dirty="0" smtClean="0"/>
              <a:t>Immediately-invoked function expressions</a:t>
            </a:r>
            <a:endParaRPr lang="en-US" dirty="0"/>
          </a:p>
          <a:p>
            <a:r>
              <a:rPr lang="en-US" dirty="0" smtClean="0"/>
              <a:t>Closures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72100" y="2842261"/>
            <a:ext cx="3352800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8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3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6979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Functions have methods as well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.toString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the code of the functions as a string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.call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Calls</a:t>
            </a:r>
            <a:r>
              <a:rPr lang="en-US" dirty="0" smtClean="0"/>
              <a:t> the function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/>
              <a:t>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args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.apply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arrayOfArgs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Applies</a:t>
            </a:r>
            <a:r>
              <a:rPr lang="en-US" dirty="0" smtClean="0"/>
              <a:t> the function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/>
              <a:t> using the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arrayOfArgs</a:t>
            </a:r>
            <a:r>
              <a:rPr lang="en-US" dirty="0"/>
              <a:t> </a:t>
            </a:r>
            <a:r>
              <a:rPr lang="en-US" dirty="0" smtClean="0"/>
              <a:t>as arguments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Basically call and apply to the same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 gets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args</a:t>
            </a:r>
            <a:r>
              <a:rPr lang="en-US" dirty="0" smtClean="0"/>
              <a:t>, the other gets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 of args</a:t>
            </a:r>
          </a:p>
        </p:txBody>
      </p:sp>
    </p:spTree>
    <p:extLst>
      <p:ext uri="{BB962C8B-B14F-4D97-AF65-F5344CB8AC3E}">
        <p14:creationId xmlns:p14="http://schemas.microsoft.com/office/powerpoint/2010/main" val="33280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and 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function.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apply(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arrayOfargs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 smtClean="0"/>
              <a:t> applies the function over an specified object, with specified array of arguments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function has a special object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function.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call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(obj,arg1,arg2…)</a:t>
            </a:r>
            <a:r>
              <a:rPr lang="en-US" dirty="0" smtClean="0"/>
              <a:t> calls the function over an specified object, with specified arguments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arguments are separated with commas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Apply and call do the same with difference in the way they receive arguments</a:t>
            </a:r>
          </a:p>
        </p:txBody>
      </p:sp>
    </p:spTree>
    <p:extLst>
      <p:ext uri="{BB962C8B-B14F-4D97-AF65-F5344CB8AC3E}">
        <p14:creationId xmlns:p14="http://schemas.microsoft.com/office/powerpoint/2010/main" val="195188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and 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4875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function.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apply(</a:t>
            </a:r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arrayOfargs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sz="3000" dirty="0" smtClean="0"/>
              <a:t> applies the function over an specified object, with specified array of arguments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Each function has a special object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By invoking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apply/call</a:t>
            </a:r>
            <a:r>
              <a:rPr lang="en-US" sz="2800" dirty="0" smtClean="0"/>
              <a:t>,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sz="2800" dirty="0" smtClean="0"/>
              <a:t> is assigned to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03738" y="3634159"/>
            <a:ext cx="8077200" cy="29392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numbers = […];</a:t>
            </a:r>
          </a:p>
          <a:p>
            <a:r>
              <a:rPr lang="en-US" dirty="0" smtClean="0"/>
              <a:t>var max = </a:t>
            </a:r>
            <a:r>
              <a:rPr lang="en-US" dirty="0" err="1" smtClean="0"/>
              <a:t>Math.max.apply</a:t>
            </a:r>
            <a:r>
              <a:rPr lang="en-US" dirty="0" smtClean="0"/>
              <a:t> (null, numbers);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function </a:t>
            </a:r>
            <a:r>
              <a:rPr lang="en-US" dirty="0" err="1" smtClean="0"/>
              <a:t>printMsg</a:t>
            </a:r>
            <a:r>
              <a:rPr lang="en-US" dirty="0" smtClean="0"/>
              <a:t>(</a:t>
            </a:r>
            <a:r>
              <a:rPr lang="en-US" dirty="0" err="1" smtClean="0"/>
              <a:t>msg</a:t>
            </a:r>
            <a:r>
              <a:rPr lang="en-US" dirty="0" smtClean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 console.log("Message: " + </a:t>
            </a:r>
            <a:r>
              <a:rPr lang="en-US" dirty="0" err="1" smtClean="0"/>
              <a:t>msg</a:t>
            </a:r>
            <a:r>
              <a:rPr lang="en-US" dirty="0" smtClean="0"/>
              <a:t>);  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printMsg.apply</a:t>
            </a:r>
            <a:r>
              <a:rPr lang="en-US" dirty="0" smtClean="0"/>
              <a:t>(null, ["Important message"]);</a:t>
            </a:r>
          </a:p>
          <a:p>
            <a:r>
              <a:rPr lang="en-US" dirty="0" smtClean="0"/>
              <a:t>//here this is null, since it is not used anywhere in //the function</a:t>
            </a:r>
          </a:p>
          <a:p>
            <a:r>
              <a:rPr lang="en-US" dirty="0" smtClean="0"/>
              <a:t>//more about this in 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1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Methods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2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80161"/>
            <a:ext cx="7924800" cy="685800"/>
          </a:xfrm>
        </p:spPr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600" y="2006440"/>
            <a:ext cx="7924800" cy="569120"/>
          </a:xfrm>
        </p:spPr>
        <p:txBody>
          <a:bodyPr/>
          <a:lstStyle/>
          <a:p>
            <a:r>
              <a:rPr lang="en-US" dirty="0" smtClean="0"/>
              <a:t>Calling functions from themselves</a:t>
            </a:r>
            <a:endParaRPr lang="en-US" dirty="0"/>
          </a:p>
        </p:txBody>
      </p:sp>
      <p:pic>
        <p:nvPicPr>
          <p:cNvPr id="3074" name="Picture 2" descr="http://upload.wikimedia.org/wikipedia/commons/thumb/b/b3/Screenshot_Recursion_via_vlc.png/220px-Screenshot_Recursion_via_vl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720" y="2736435"/>
            <a:ext cx="4480560" cy="3584448"/>
          </a:xfrm>
          <a:prstGeom prst="roundRect">
            <a:avLst>
              <a:gd name="adj" fmla="val 1680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98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99034"/>
            <a:ext cx="8686800" cy="2470643"/>
          </a:xfrm>
        </p:spPr>
        <p:txBody>
          <a:bodyPr/>
          <a:lstStyle/>
          <a:p>
            <a:r>
              <a:rPr lang="en-US" dirty="0" smtClean="0"/>
              <a:t>Functions can refer to themselves as call  to themselves</a:t>
            </a:r>
          </a:p>
          <a:p>
            <a:pPr lvl="1"/>
            <a:r>
              <a:rPr lang="en-US" dirty="0" smtClean="0"/>
              <a:t>This is called recursion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33400" y="3748450"/>
            <a:ext cx="8077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factoriel</a:t>
            </a:r>
            <a:r>
              <a:rPr lang="en-US" dirty="0"/>
              <a:t>(n){</a:t>
            </a:r>
          </a:p>
          <a:p>
            <a:r>
              <a:rPr lang="en-US" dirty="0"/>
              <a:t>  if(n==0</a:t>
            </a:r>
            <a:r>
              <a:rPr lang="en-US" dirty="0" smtClean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   return 1;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</a:t>
            </a:r>
            <a:r>
              <a:rPr lang="en-US" dirty="0"/>
              <a:t>return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factoriel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(n-1)</a:t>
            </a:r>
            <a:r>
              <a:rPr lang="en-US" dirty="0"/>
              <a:t> * n;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614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99034"/>
            <a:ext cx="8686800" cy="2470643"/>
          </a:xfrm>
        </p:spPr>
        <p:txBody>
          <a:bodyPr/>
          <a:lstStyle/>
          <a:p>
            <a:r>
              <a:rPr lang="en-US" dirty="0" smtClean="0"/>
              <a:t>Functions can refer to themselves as call  to themselves</a:t>
            </a:r>
          </a:p>
          <a:p>
            <a:pPr lvl="1"/>
            <a:r>
              <a:rPr lang="en-US" dirty="0" smtClean="0"/>
              <a:t>This is called recursion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33400" y="3748450"/>
            <a:ext cx="8077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factoriel</a:t>
            </a:r>
            <a:r>
              <a:rPr lang="en-US" dirty="0"/>
              <a:t>(n){</a:t>
            </a:r>
          </a:p>
          <a:p>
            <a:r>
              <a:rPr lang="en-US" dirty="0"/>
              <a:t>  </a:t>
            </a:r>
            <a:r>
              <a:rPr lang="en-US" dirty="0" smtClean="0"/>
              <a:t>if(n === 0</a:t>
            </a:r>
            <a:r>
              <a:rPr lang="en-US" dirty="0" smtClean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   return 1;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</a:t>
            </a:r>
            <a:r>
              <a:rPr lang="en-US" dirty="0"/>
              <a:t>return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factoriel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(n-1)</a:t>
            </a:r>
            <a:r>
              <a:rPr lang="en-US" dirty="0"/>
              <a:t> * n;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126525" y="3663222"/>
            <a:ext cx="3839306" cy="1379101"/>
          </a:xfrm>
          <a:prstGeom prst="wedgeRoundRectCallout">
            <a:avLst>
              <a:gd name="adj1" fmla="val -83313"/>
              <a:gd name="adj2" fmla="val 1919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Bottom of the recursion.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recursion must 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always have a bottom!</a:t>
            </a:r>
            <a:endParaRPr lang="en-US" sz="20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92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Recursion works quite well when: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Traversing</a:t>
            </a:r>
            <a:r>
              <a:rPr lang="en-US" dirty="0" smtClean="0"/>
              <a:t> data structures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Trees, matrices, graphs, DOM nodes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Generating</a:t>
            </a:r>
            <a:r>
              <a:rPr lang="en-US" dirty="0" smtClean="0"/>
              <a:t> combinations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Generating</a:t>
            </a:r>
            <a:r>
              <a:rPr lang="en-US" dirty="0" smtClean="0"/>
              <a:t> sequences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Fibonacci, factorial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Every recursion can be replaced by enough loops, and form the so called iterative solution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Yet, in some cases using recursion is much simpler than using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7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Recursion: Factorial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07841" y="2799659"/>
            <a:ext cx="8077200" cy="27853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</a:t>
            </a:r>
            <a:r>
              <a:rPr lang="en-US" dirty="0" smtClean="0"/>
              <a:t>factorial(n</a:t>
            </a:r>
            <a:r>
              <a:rPr lang="en-US" dirty="0"/>
              <a:t>){</a:t>
            </a:r>
          </a:p>
          <a:p>
            <a:r>
              <a:rPr lang="en-US" dirty="0" smtClean="0"/>
              <a:t>  </a:t>
            </a:r>
            <a:r>
              <a:rPr lang="en-US" dirty="0" smtClean="0"/>
              <a:t>if(n</a:t>
            </a:r>
            <a:r>
              <a:rPr lang="en-US" dirty="0"/>
              <a:t> </a:t>
            </a:r>
            <a:r>
              <a:rPr lang="en-US" dirty="0" smtClean="0"/>
              <a:t>=== 0</a:t>
            </a:r>
            <a:r>
              <a:rPr lang="en-US" dirty="0" smtClean="0"/>
              <a:t>){</a:t>
            </a:r>
            <a:endParaRPr lang="en-US" dirty="0"/>
          </a:p>
          <a:p>
            <a:r>
              <a:rPr lang="en-US" dirty="0" smtClean="0"/>
              <a:t>    return </a:t>
            </a:r>
            <a:r>
              <a:rPr lang="en-US" dirty="0"/>
              <a:t>1;</a:t>
            </a:r>
          </a:p>
          <a:p>
            <a:r>
              <a:rPr lang="en-US" dirty="0" smtClean="0"/>
              <a:t>  }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 smtClean="0"/>
              <a:t>  return </a:t>
            </a:r>
            <a:r>
              <a:rPr lang="en-US" dirty="0" err="1"/>
              <a:t>factoriel</a:t>
            </a:r>
            <a:r>
              <a:rPr lang="en-US" dirty="0"/>
              <a:t>(n-1) * n;	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console.log(factorial(5));  </a:t>
            </a:r>
            <a:r>
              <a:rPr lang="en-US" dirty="0" smtClean="0"/>
              <a:t>//120</a:t>
            </a:r>
            <a:endParaRPr lang="en-US" dirty="0"/>
          </a:p>
          <a:p>
            <a:r>
              <a:rPr lang="en-US" dirty="0" smtClean="0"/>
              <a:t>console.log(factorial(12)); //479001600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498057"/>
            <a:ext cx="8686800" cy="1231106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Using recursion to calculate factorial numbers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the formula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F(N) = F(N-1) * N</a:t>
            </a:r>
          </a:p>
        </p:txBody>
      </p:sp>
    </p:spTree>
    <p:extLst>
      <p:ext uri="{BB962C8B-B14F-4D97-AF65-F5344CB8AC3E}">
        <p14:creationId xmlns:p14="http://schemas.microsoft.com/office/powerpoint/2010/main" val="329638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554481"/>
            <a:ext cx="7924800" cy="685800"/>
          </a:xfrm>
        </p:spPr>
        <p:txBody>
          <a:bodyPr/>
          <a:lstStyle/>
          <a:p>
            <a:r>
              <a:rPr lang="en-US" dirty="0" smtClean="0"/>
              <a:t>Functions in JavaScript</a:t>
            </a:r>
            <a:endParaRPr lang="en-US" dirty="0"/>
          </a:p>
        </p:txBody>
      </p:sp>
      <p:pic>
        <p:nvPicPr>
          <p:cNvPr id="6" name="Picture 2" descr="http://programmedevelopment.com/public/uploads/images/puzzle_pieces_house_teamwork_1600_cl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22" t="-20730" r="-17619" b="-24745"/>
          <a:stretch/>
        </p:blipFill>
        <p:spPr bwMode="auto">
          <a:xfrm>
            <a:off x="4945186" y="3077027"/>
            <a:ext cx="3043490" cy="2437354"/>
          </a:xfrm>
          <a:prstGeom prst="roundRect">
            <a:avLst>
              <a:gd name="adj" fmla="val 2871"/>
            </a:avLst>
          </a:prstGeom>
          <a:solidFill>
            <a:srgbClr val="F8F8F8"/>
          </a:solidFill>
          <a:ln w="19050"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7" name="Picture 4" descr="http://educationalstar.com/wp-content/uploads/2012/11/focusgroup1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92" y="3077027"/>
            <a:ext cx="3276600" cy="2427112"/>
          </a:xfrm>
          <a:prstGeom prst="roundRect">
            <a:avLst>
              <a:gd name="adj" fmla="val 2871"/>
            </a:avLst>
          </a:prstGeom>
          <a:solidFill>
            <a:srgbClr val="F8F8F8"/>
          </a:solidFill>
          <a:ln w="19050">
            <a:solidFill>
              <a:schemeClr val="accent6">
                <a:lumMod val="20000"/>
                <a:lumOff val="8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384719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69130" y="2708911"/>
            <a:ext cx="3543300" cy="685800"/>
          </a:xfrm>
        </p:spPr>
        <p:txBody>
          <a:bodyPr/>
          <a:lstStyle/>
          <a:p>
            <a:r>
              <a:rPr lang="en-US" dirty="0" smtClean="0">
                <a:effectLst/>
              </a:rPr>
              <a:t>Factorial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69130" y="3435190"/>
            <a:ext cx="35433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upload.wikimedia.org/wikipedia/commons/thumb/c/c6/Factorial05.jpg/400px-Factorial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05490" y="1686840"/>
            <a:ext cx="4469996" cy="3520123"/>
          </a:xfrm>
          <a:prstGeom prst="roundRect">
            <a:avLst>
              <a:gd name="adj" fmla="val 2705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47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DOM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90108"/>
            <a:ext cx="8686800" cy="1638300"/>
          </a:xfrm>
        </p:spPr>
        <p:txBody>
          <a:bodyPr/>
          <a:lstStyle/>
          <a:p>
            <a:r>
              <a:rPr lang="en-US" dirty="0" smtClean="0"/>
              <a:t>Passing a root element</a:t>
            </a:r>
          </a:p>
          <a:p>
            <a:pPr lvl="1"/>
            <a:r>
              <a:rPr lang="en-US" dirty="0" smtClean="0"/>
              <a:t>Each element print its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tag name</a:t>
            </a:r>
            <a:r>
              <a:rPr lang="en-US" dirty="0" smtClean="0"/>
              <a:t> and invokes the same function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each of its children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98963" y="2536843"/>
            <a:ext cx="8077200" cy="41857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/>
              <a:t>function traverse(element) {</a:t>
            </a:r>
          </a:p>
          <a:p>
            <a:r>
              <a:rPr lang="en-US" sz="1900" dirty="0" smtClean="0"/>
              <a:t>  function </a:t>
            </a:r>
            <a:r>
              <a:rPr lang="en-US" sz="19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traverseElement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(element, spacing)</a:t>
            </a:r>
            <a:r>
              <a:rPr lang="en-US" sz="1900" dirty="0"/>
              <a:t> </a:t>
            </a:r>
            <a:r>
              <a:rPr lang="en-US" sz="1900" dirty="0" smtClean="0"/>
              <a:t>{</a:t>
            </a:r>
            <a:endParaRPr lang="bg-BG" sz="1900" dirty="0" smtClean="0"/>
          </a:p>
          <a:p>
            <a:r>
              <a:rPr lang="bg-BG" sz="1900" dirty="0"/>
              <a:t> </a:t>
            </a:r>
            <a:r>
              <a:rPr lang="bg-BG" sz="1900" dirty="0" smtClean="0"/>
              <a:t>   </a:t>
            </a:r>
            <a:r>
              <a:rPr lang="en-US" sz="1900" dirty="0" smtClean="0"/>
              <a:t>spacing = spacing || "  ";</a:t>
            </a:r>
            <a:endParaRPr lang="en-US" sz="1900" dirty="0"/>
          </a:p>
          <a:p>
            <a:r>
              <a:rPr lang="en-US" sz="1900" dirty="0"/>
              <a:t>  </a:t>
            </a:r>
            <a:r>
              <a:rPr lang="en-US" sz="1900" dirty="0" smtClean="0"/>
              <a:t>  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console.log(spacing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+ </a:t>
            </a:r>
            <a:r>
              <a:rPr lang="en-US" sz="19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element.nodeName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);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var </a:t>
            </a:r>
            <a:r>
              <a:rPr lang="en-US" sz="1900" dirty="0" err="1" smtClean="0"/>
              <a:t>len</a:t>
            </a:r>
            <a:r>
              <a:rPr lang="en-US" sz="1900" dirty="0" smtClean="0"/>
              <a:t> = </a:t>
            </a:r>
            <a:r>
              <a:rPr lang="en-US" sz="1900" dirty="0" err="1" smtClean="0"/>
              <a:t>element.childNodes.length</a:t>
            </a:r>
            <a:r>
              <a:rPr lang="en-US" sz="1900" dirty="0" smtClean="0"/>
              <a:t>;</a:t>
            </a:r>
            <a:endParaRPr lang="en-US" sz="1900" dirty="0"/>
          </a:p>
          <a:p>
            <a:r>
              <a:rPr lang="en-US" sz="1900" dirty="0"/>
              <a:t>    </a:t>
            </a:r>
            <a:r>
              <a:rPr lang="en-US" sz="1900" dirty="0" smtClean="0"/>
              <a:t>for </a:t>
            </a:r>
            <a:r>
              <a:rPr lang="en-US" sz="1900" dirty="0"/>
              <a:t>(var i = </a:t>
            </a:r>
            <a:r>
              <a:rPr lang="en-US" sz="1900" dirty="0" smtClean="0"/>
              <a:t>0; </a:t>
            </a:r>
            <a:r>
              <a:rPr lang="en-US" sz="1900" dirty="0"/>
              <a:t>i &lt; </a:t>
            </a:r>
            <a:r>
              <a:rPr lang="en-US" sz="1900" dirty="0" err="1"/>
              <a:t>len</a:t>
            </a:r>
            <a:r>
              <a:rPr lang="en-US" sz="1900" dirty="0"/>
              <a:t>; i += 1) {</a:t>
            </a:r>
          </a:p>
          <a:p>
            <a:r>
              <a:rPr lang="en-US" sz="1900" dirty="0" smtClean="0"/>
              <a:t>      var </a:t>
            </a:r>
            <a:r>
              <a:rPr lang="en-US" sz="1900" dirty="0"/>
              <a:t>child = </a:t>
            </a:r>
            <a:r>
              <a:rPr lang="en-US" sz="1900" dirty="0" err="1"/>
              <a:t>element.childNodes</a:t>
            </a:r>
            <a:r>
              <a:rPr lang="en-US" sz="1900" dirty="0"/>
              <a:t>[i];</a:t>
            </a:r>
          </a:p>
          <a:p>
            <a:r>
              <a:rPr lang="en-US" sz="1900" dirty="0"/>
              <a:t>      </a:t>
            </a:r>
            <a:r>
              <a:rPr lang="en-US" sz="1900" dirty="0" smtClean="0"/>
              <a:t>if </a:t>
            </a:r>
            <a:r>
              <a:rPr lang="en-US" sz="1900" dirty="0"/>
              <a:t>(</a:t>
            </a:r>
            <a:r>
              <a:rPr lang="en-US" sz="1900" dirty="0" err="1"/>
              <a:t>child.nodeType</a:t>
            </a:r>
            <a:r>
              <a:rPr lang="en-US" sz="1900" dirty="0"/>
              <a:t> === 1) {</a:t>
            </a:r>
          </a:p>
          <a:p>
            <a:r>
              <a:rPr lang="en-US" sz="1900" dirty="0"/>
              <a:t>      </a:t>
            </a:r>
            <a:r>
              <a:rPr lang="en-US" sz="1900" dirty="0" smtClean="0"/>
              <a:t>  </a:t>
            </a:r>
            <a:r>
              <a:rPr lang="en-US" sz="19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traverseElement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(child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, spacing + "--");</a:t>
            </a:r>
          </a:p>
          <a:p>
            <a:pPr>
              <a:lnSpc>
                <a:spcPct val="75000"/>
              </a:lnSpc>
            </a:pPr>
            <a:r>
              <a:rPr lang="en-US" sz="1900" dirty="0"/>
              <a:t>      </a:t>
            </a:r>
            <a:r>
              <a:rPr lang="en-US" sz="1900" dirty="0" smtClean="0"/>
              <a:t>}</a:t>
            </a:r>
            <a:endParaRPr lang="en-US" sz="1900" dirty="0"/>
          </a:p>
          <a:p>
            <a:pPr>
              <a:lnSpc>
                <a:spcPct val="75000"/>
              </a:lnSpc>
            </a:pPr>
            <a:r>
              <a:rPr lang="en-US" sz="1900" dirty="0"/>
              <a:t>    </a:t>
            </a:r>
            <a:r>
              <a:rPr lang="en-US" sz="1900" dirty="0" smtClean="0"/>
              <a:t>}</a:t>
            </a:r>
            <a:endParaRPr lang="en-US" sz="1900" dirty="0"/>
          </a:p>
          <a:p>
            <a:r>
              <a:rPr lang="en-US" sz="1900" dirty="0"/>
              <a:t>    </a:t>
            </a:r>
            <a:r>
              <a:rPr lang="en-US" sz="1900" dirty="0" smtClean="0"/>
              <a:t>console.log(spacing </a:t>
            </a:r>
            <a:r>
              <a:rPr lang="en-US" sz="1900" dirty="0"/>
              <a:t>+ "/" + </a:t>
            </a:r>
            <a:r>
              <a:rPr lang="en-US" sz="1900" dirty="0" err="1"/>
              <a:t>element.nodeName</a:t>
            </a:r>
            <a:r>
              <a:rPr lang="en-US" sz="1900" dirty="0"/>
              <a:t>);</a:t>
            </a:r>
          </a:p>
          <a:p>
            <a:pPr>
              <a:lnSpc>
                <a:spcPct val="75000"/>
              </a:lnSpc>
            </a:pPr>
            <a:r>
              <a:rPr lang="en-US" sz="1900" dirty="0"/>
              <a:t>  </a:t>
            </a:r>
            <a:r>
              <a:rPr lang="en-US" sz="1900" dirty="0" smtClean="0"/>
              <a:t>}</a:t>
            </a:r>
            <a:endParaRPr lang="en-US" sz="1900" dirty="0"/>
          </a:p>
          <a:p>
            <a:r>
              <a:rPr lang="en-US" sz="1900" dirty="0"/>
              <a:t>  </a:t>
            </a:r>
            <a:r>
              <a:rPr lang="en-US" sz="1900" dirty="0" err="1" smtClean="0"/>
              <a:t>traverseElement</a:t>
            </a:r>
            <a:r>
              <a:rPr lang="en-US" sz="1900" dirty="0" smtClean="0"/>
              <a:t>(element</a:t>
            </a:r>
            <a:r>
              <a:rPr lang="en-US" sz="1900" dirty="0"/>
              <a:t>, "");</a:t>
            </a:r>
          </a:p>
          <a:p>
            <a:pPr>
              <a:lnSpc>
                <a:spcPct val="75000"/>
              </a:lnSpc>
            </a:pPr>
            <a:r>
              <a:rPr lang="en-US" sz="1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635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11780" y="1479214"/>
            <a:ext cx="4549140" cy="685800"/>
          </a:xfrm>
        </p:spPr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811780" y="2205493"/>
            <a:ext cx="454914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04" y="2443143"/>
            <a:ext cx="5370806" cy="408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7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with </a:t>
            </a:r>
            <a:br>
              <a:rPr lang="en-US" dirty="0" smtClean="0"/>
            </a:br>
            <a:r>
              <a:rPr lang="en-US" dirty="0" smtClean="0"/>
              <a:t>Function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90410"/>
            <a:ext cx="8686800" cy="1765099"/>
          </a:xfrm>
        </p:spPr>
        <p:txBody>
          <a:bodyPr>
            <a:spAutoFit/>
          </a:bodyPr>
          <a:lstStyle/>
          <a:p>
            <a:r>
              <a:rPr lang="en-US" dirty="0" smtClean="0"/>
              <a:t>Recursion is simple enough with function declarations</a:t>
            </a:r>
          </a:p>
          <a:p>
            <a:pPr lvl="1"/>
            <a:r>
              <a:rPr lang="en-US" dirty="0" smtClean="0"/>
              <a:t>But not so easy with function expressions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71500" y="3442185"/>
            <a:ext cx="7124692" cy="19832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fact = function (</a:t>
            </a:r>
            <a:r>
              <a:rPr lang="en-US" dirty="0"/>
              <a:t>n) {</a:t>
            </a:r>
          </a:p>
          <a:p>
            <a:r>
              <a:rPr lang="en-US" dirty="0" smtClean="0"/>
              <a:t>  if </a:t>
            </a:r>
            <a:r>
              <a:rPr lang="en-US" dirty="0"/>
              <a:t>(n </a:t>
            </a:r>
            <a:r>
              <a:rPr lang="en-US" dirty="0" smtClean="0"/>
              <a:t>=== 0) </a:t>
            </a:r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smtClean="0"/>
              <a:t>  return </a:t>
            </a:r>
            <a:r>
              <a:rPr lang="en-US" dirty="0"/>
              <a:t>1;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  return </a:t>
            </a:r>
            <a:r>
              <a:rPr lang="en-US" dirty="0"/>
              <a:t>n * fact </a:t>
            </a:r>
            <a:r>
              <a:rPr lang="en-US" dirty="0" smtClean="0"/>
              <a:t>(n </a:t>
            </a:r>
            <a:r>
              <a:rPr lang="en-US" dirty="0"/>
              <a:t>- 1);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with </a:t>
            </a:r>
            <a:br>
              <a:rPr lang="en-US" dirty="0" smtClean="0"/>
            </a:br>
            <a:r>
              <a:rPr lang="en-US" dirty="0" smtClean="0"/>
              <a:t>Function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90410"/>
            <a:ext cx="8686800" cy="1765099"/>
          </a:xfrm>
        </p:spPr>
        <p:txBody>
          <a:bodyPr>
            <a:spAutoFit/>
          </a:bodyPr>
          <a:lstStyle/>
          <a:p>
            <a:r>
              <a:rPr lang="en-US" dirty="0" smtClean="0"/>
              <a:t>Recursion is simple enough with function declarations</a:t>
            </a:r>
          </a:p>
          <a:p>
            <a:pPr lvl="1"/>
            <a:r>
              <a:rPr lang="en-US" dirty="0" smtClean="0"/>
              <a:t>But not so easy with function expressions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71500" y="3442185"/>
            <a:ext cx="4536433" cy="19832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fact = function (</a:t>
            </a:r>
            <a:r>
              <a:rPr lang="en-US" dirty="0"/>
              <a:t>n) {</a:t>
            </a:r>
          </a:p>
          <a:p>
            <a:r>
              <a:rPr lang="en-US" dirty="0" smtClean="0"/>
              <a:t>  if </a:t>
            </a:r>
            <a:r>
              <a:rPr lang="en-US" dirty="0"/>
              <a:t>(n </a:t>
            </a:r>
            <a:r>
              <a:rPr lang="en-US" dirty="0" smtClean="0"/>
              <a:t>=== 0) </a:t>
            </a:r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smtClean="0"/>
              <a:t>  return </a:t>
            </a:r>
            <a:r>
              <a:rPr lang="en-US" dirty="0"/>
              <a:t>1;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  return </a:t>
            </a:r>
            <a:r>
              <a:rPr lang="en-US" dirty="0"/>
              <a:t>n * fact </a:t>
            </a:r>
            <a:r>
              <a:rPr lang="en-US" dirty="0" smtClean="0"/>
              <a:t>(n </a:t>
            </a:r>
            <a:r>
              <a:rPr lang="en-US" dirty="0"/>
              <a:t>- 1);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5212716" y="3442185"/>
            <a:ext cx="248347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fact(5)</a:t>
            </a:r>
            <a:r>
              <a:rPr lang="bg-BG" dirty="0" smtClean="0"/>
              <a:t>;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975" y="3303134"/>
            <a:ext cx="559412" cy="539161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5608133"/>
            <a:ext cx="8686800" cy="52322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/>
              <a:t>Logs 120</a:t>
            </a:r>
          </a:p>
        </p:txBody>
      </p:sp>
    </p:spTree>
    <p:extLst>
      <p:ext uri="{BB962C8B-B14F-4D97-AF65-F5344CB8AC3E}">
        <p14:creationId xmlns:p14="http://schemas.microsoft.com/office/powerpoint/2010/main" val="275982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with </a:t>
            </a:r>
            <a:br>
              <a:rPr lang="en-US" dirty="0" smtClean="0"/>
            </a:br>
            <a:r>
              <a:rPr lang="en-US" dirty="0" smtClean="0"/>
              <a:t>Function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90410"/>
            <a:ext cx="8686800" cy="1765099"/>
          </a:xfrm>
        </p:spPr>
        <p:txBody>
          <a:bodyPr>
            <a:spAutoFit/>
          </a:bodyPr>
          <a:lstStyle/>
          <a:p>
            <a:r>
              <a:rPr lang="en-US" dirty="0" smtClean="0"/>
              <a:t>Recursion is simple enough with function declarations</a:t>
            </a:r>
          </a:p>
          <a:p>
            <a:pPr lvl="1"/>
            <a:r>
              <a:rPr lang="en-US" dirty="0" smtClean="0"/>
              <a:t>But not so easy with function expressions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71500" y="3442185"/>
            <a:ext cx="4536433" cy="19832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fact = function (</a:t>
            </a:r>
            <a:r>
              <a:rPr lang="en-US" dirty="0"/>
              <a:t>n) {</a:t>
            </a:r>
          </a:p>
          <a:p>
            <a:r>
              <a:rPr lang="en-US" dirty="0" smtClean="0"/>
              <a:t>  if </a:t>
            </a:r>
            <a:r>
              <a:rPr lang="en-US" dirty="0"/>
              <a:t>(n </a:t>
            </a:r>
            <a:r>
              <a:rPr lang="en-US" dirty="0" smtClean="0"/>
              <a:t>=== 0) </a:t>
            </a:r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smtClean="0"/>
              <a:t>  return </a:t>
            </a:r>
            <a:r>
              <a:rPr lang="en-US" dirty="0"/>
              <a:t>1;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  return </a:t>
            </a:r>
            <a:r>
              <a:rPr lang="en-US" dirty="0"/>
              <a:t>n * fact </a:t>
            </a:r>
            <a:r>
              <a:rPr lang="en-US" dirty="0" smtClean="0"/>
              <a:t>(n </a:t>
            </a:r>
            <a:r>
              <a:rPr lang="en-US" dirty="0"/>
              <a:t>- 1);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5212716" y="3442185"/>
            <a:ext cx="248347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fact(5)</a:t>
            </a:r>
            <a:r>
              <a:rPr lang="bg-BG" dirty="0" smtClean="0"/>
              <a:t>;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975" y="3303134"/>
            <a:ext cx="559412" cy="539161"/>
          </a:xfrm>
          <a:prstGeom prst="rect">
            <a:avLst/>
          </a:prstGeom>
        </p:spPr>
      </p:pic>
      <p:sp>
        <p:nvSpPr>
          <p:cNvPr id="12" name="Text Placeholder 3"/>
          <p:cNvSpPr txBox="1">
            <a:spLocks/>
          </p:cNvSpPr>
          <p:nvPr/>
        </p:nvSpPr>
        <p:spPr>
          <a:xfrm>
            <a:off x="5212716" y="3925979"/>
            <a:ext cx="248347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f = fact;</a:t>
            </a:r>
          </a:p>
          <a:p>
            <a:r>
              <a:rPr lang="en-US" dirty="0" smtClean="0"/>
              <a:t>f(5);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975" y="4094704"/>
            <a:ext cx="559412" cy="539161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228600" y="5608133"/>
            <a:ext cx="8686800" cy="110799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 smtClean="0"/>
              <a:t>Assign the function to a variable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Still logs 120</a:t>
            </a:r>
          </a:p>
        </p:txBody>
      </p:sp>
    </p:spTree>
    <p:extLst>
      <p:ext uri="{BB962C8B-B14F-4D97-AF65-F5344CB8AC3E}">
        <p14:creationId xmlns:p14="http://schemas.microsoft.com/office/powerpoint/2010/main" val="137022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with </a:t>
            </a:r>
            <a:br>
              <a:rPr lang="en-US" dirty="0" smtClean="0"/>
            </a:br>
            <a:r>
              <a:rPr lang="en-US" dirty="0" smtClean="0"/>
              <a:t>Function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90410"/>
            <a:ext cx="8686800" cy="1765099"/>
          </a:xfrm>
        </p:spPr>
        <p:txBody>
          <a:bodyPr>
            <a:spAutoFit/>
          </a:bodyPr>
          <a:lstStyle/>
          <a:p>
            <a:r>
              <a:rPr lang="en-US" dirty="0" smtClean="0"/>
              <a:t>Recursion is simple enough with function declarations</a:t>
            </a:r>
          </a:p>
          <a:p>
            <a:pPr lvl="1"/>
            <a:r>
              <a:rPr lang="en-US" dirty="0" smtClean="0"/>
              <a:t>But not so easy with function expressions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71500" y="3442185"/>
            <a:ext cx="4536433" cy="19832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fact = function (</a:t>
            </a:r>
            <a:r>
              <a:rPr lang="en-US" dirty="0"/>
              <a:t>n) {</a:t>
            </a:r>
          </a:p>
          <a:p>
            <a:r>
              <a:rPr lang="en-US" dirty="0" smtClean="0"/>
              <a:t>  if </a:t>
            </a:r>
            <a:r>
              <a:rPr lang="en-US" dirty="0"/>
              <a:t>(n </a:t>
            </a:r>
            <a:r>
              <a:rPr lang="en-US" dirty="0" smtClean="0"/>
              <a:t>=== 0) </a:t>
            </a:r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smtClean="0"/>
              <a:t>  return </a:t>
            </a:r>
            <a:r>
              <a:rPr lang="en-US" dirty="0"/>
              <a:t>1;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  return </a:t>
            </a:r>
            <a:r>
              <a:rPr lang="en-US" dirty="0"/>
              <a:t>n * fact </a:t>
            </a:r>
            <a:r>
              <a:rPr lang="en-US" dirty="0" smtClean="0"/>
              <a:t>(n </a:t>
            </a:r>
            <a:r>
              <a:rPr lang="en-US" dirty="0"/>
              <a:t>- 1);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5212716" y="3442185"/>
            <a:ext cx="248347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fact(5)</a:t>
            </a:r>
            <a:r>
              <a:rPr lang="bg-BG" dirty="0" smtClean="0"/>
              <a:t>;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975" y="3303134"/>
            <a:ext cx="559412" cy="539161"/>
          </a:xfrm>
          <a:prstGeom prst="rect">
            <a:avLst/>
          </a:prstGeom>
        </p:spPr>
      </p:pic>
      <p:sp>
        <p:nvSpPr>
          <p:cNvPr id="12" name="Text Placeholder 3"/>
          <p:cNvSpPr txBox="1">
            <a:spLocks/>
          </p:cNvSpPr>
          <p:nvPr/>
        </p:nvSpPr>
        <p:spPr>
          <a:xfrm>
            <a:off x="5212716" y="3925979"/>
            <a:ext cx="248347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f = fact;</a:t>
            </a:r>
          </a:p>
          <a:p>
            <a:r>
              <a:rPr lang="en-US" dirty="0" smtClean="0"/>
              <a:t>f(5);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975" y="4094704"/>
            <a:ext cx="559412" cy="539161"/>
          </a:xfrm>
          <a:prstGeom prst="rect">
            <a:avLst/>
          </a:prstGeom>
        </p:spPr>
      </p:pic>
      <p:sp>
        <p:nvSpPr>
          <p:cNvPr id="16" name="Text Placeholder 3"/>
          <p:cNvSpPr txBox="1">
            <a:spLocks/>
          </p:cNvSpPr>
          <p:nvPr/>
        </p:nvSpPr>
        <p:spPr>
          <a:xfrm>
            <a:off x="5212716" y="4717549"/>
            <a:ext cx="248347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fact = 5;</a:t>
            </a:r>
          </a:p>
          <a:p>
            <a:r>
              <a:rPr lang="en-US" dirty="0" smtClean="0"/>
              <a:t>f(5);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074" y="4867122"/>
            <a:ext cx="558313" cy="558313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5608133"/>
            <a:ext cx="8686800" cy="110799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 smtClean="0"/>
              <a:t>Assign a number value to the original function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Throws TypeError</a:t>
            </a:r>
            <a:r>
              <a:rPr lang="en-US" sz="2800" dirty="0"/>
              <a:t> </a:t>
            </a:r>
            <a:r>
              <a:rPr lang="en-US" sz="2800" dirty="0" smtClean="0"/>
              <a:t>(Number is not a function)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031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308194"/>
            <a:ext cx="7924800" cy="1555814"/>
          </a:xfrm>
        </p:spPr>
        <p:txBody>
          <a:bodyPr/>
          <a:lstStyle/>
          <a:p>
            <a:r>
              <a:rPr lang="en-US" dirty="0" smtClean="0"/>
              <a:t>Buggy Recursion </a:t>
            </a:r>
            <a:r>
              <a:rPr lang="en-US" dirty="0" smtClean="0"/>
              <a:t>with </a:t>
            </a:r>
            <a:br>
              <a:rPr lang="en-US" dirty="0" smtClean="0"/>
            </a:br>
            <a:r>
              <a:rPr lang="en-US" dirty="0" smtClean="0"/>
              <a:t>Function Expressions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90763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32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4775"/>
            <a:ext cx="7086600" cy="838200"/>
          </a:xfrm>
        </p:spPr>
        <p:txBody>
          <a:bodyPr/>
          <a:lstStyle/>
          <a:p>
            <a:r>
              <a:rPr lang="en-US" dirty="0"/>
              <a:t>Recursion with </a:t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smtClean="0"/>
              <a:t>Expression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19175"/>
            <a:ext cx="8686800" cy="1822935"/>
          </a:xfrm>
        </p:spPr>
        <p:txBody>
          <a:bodyPr/>
          <a:lstStyle/>
          <a:p>
            <a:r>
              <a:rPr lang="en-US" dirty="0" smtClean="0"/>
              <a:t>The previous example can be solved 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giving an identifier</a:t>
            </a:r>
            <a:r>
              <a:rPr lang="en-US" dirty="0" smtClean="0"/>
              <a:t> to the function expression</a:t>
            </a:r>
          </a:p>
          <a:p>
            <a:pPr lvl="1"/>
            <a:r>
              <a:rPr lang="en-US" dirty="0" smtClean="0"/>
              <a:t>Only the function itself can use this identifier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03738" y="2842110"/>
            <a:ext cx="80772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factorial </a:t>
            </a:r>
            <a:r>
              <a:rPr lang="en-US" dirty="0"/>
              <a:t>= </a:t>
            </a:r>
            <a:r>
              <a:rPr lang="en-US" dirty="0" smtClean="0"/>
              <a:t>function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factorial(n</a:t>
            </a:r>
            <a:r>
              <a:rPr lang="en-US" dirty="0"/>
              <a:t>) {</a:t>
            </a:r>
          </a:p>
          <a:p>
            <a:r>
              <a:rPr lang="en-US" dirty="0" smtClean="0"/>
              <a:t>  if </a:t>
            </a:r>
            <a:r>
              <a:rPr lang="en-US" dirty="0"/>
              <a:t>(n == 1) {</a:t>
            </a:r>
          </a:p>
          <a:p>
            <a:r>
              <a:rPr lang="en-US" dirty="0"/>
              <a:t>  </a:t>
            </a:r>
            <a:r>
              <a:rPr lang="en-US" dirty="0" smtClean="0"/>
              <a:t>  return </a:t>
            </a:r>
            <a:r>
              <a:rPr lang="en-US" dirty="0"/>
              <a:t>1;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  return </a:t>
            </a:r>
            <a:r>
              <a:rPr lang="en-US" dirty="0"/>
              <a:t>n *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factorial</a:t>
            </a:r>
            <a:r>
              <a:rPr lang="en-US" dirty="0" smtClean="0"/>
              <a:t> (n </a:t>
            </a:r>
            <a:r>
              <a:rPr lang="en-US" dirty="0"/>
              <a:t>- 1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//or use </a:t>
            </a:r>
            <a:r>
              <a:rPr lang="en-US" dirty="0" err="1" smtClean="0"/>
              <a:t>arguments.callee</a:t>
            </a:r>
            <a:endParaRPr lang="en-US" dirty="0"/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var factorial2 = factorial; </a:t>
            </a:r>
          </a:p>
          <a:p>
            <a:r>
              <a:rPr lang="en-US" dirty="0" smtClean="0"/>
              <a:t>factorial = 5;</a:t>
            </a:r>
          </a:p>
          <a:p>
            <a:r>
              <a:rPr lang="en-US" dirty="0"/>
              <a:t>console.log(factorial2(5)); //logs 120 - correct</a:t>
            </a:r>
          </a:p>
        </p:txBody>
      </p:sp>
    </p:spTree>
    <p:extLst>
      <p:ext uri="{BB962C8B-B14F-4D97-AF65-F5344CB8AC3E}">
        <p14:creationId xmlns:p14="http://schemas.microsoft.com/office/powerpoint/2010/main" val="46965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57427"/>
            <a:ext cx="7924800" cy="1352548"/>
          </a:xfrm>
        </p:spPr>
        <p:txBody>
          <a:bodyPr/>
          <a:lstStyle/>
          <a:p>
            <a:r>
              <a:rPr lang="en-US" dirty="0" smtClean="0"/>
              <a:t>Working Recursion With Function Expressions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600" y="376475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7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35557"/>
            <a:ext cx="8686800" cy="603452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Functions are small named snippets of code 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Can be invoked using their identifier (name)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Functions can take parameters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Parameters can be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any type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Each function gets two special objects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r>
              <a:rPr lang="en-US" dirty="0" smtClean="0"/>
              <a:t> contains all passed arguments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contains information about the context</a:t>
            </a:r>
          </a:p>
          <a:p>
            <a:pPr marL="747713" lvl="2" indent="-228600">
              <a:lnSpc>
                <a:spcPct val="95000"/>
              </a:lnSpc>
            </a:pPr>
            <a:r>
              <a:rPr lang="en-US" dirty="0" smtClean="0"/>
              <a:t>Different</a:t>
            </a:r>
            <a:r>
              <a:rPr lang="en-US" sz="2000" dirty="0" smtClean="0"/>
              <a:t> </a:t>
            </a:r>
            <a:r>
              <a:rPr lang="en-US" dirty="0" smtClean="0"/>
              <a:t>depending</a:t>
            </a:r>
            <a:r>
              <a:rPr lang="en-US" sz="2000" dirty="0" smtClean="0"/>
              <a:t> </a:t>
            </a:r>
            <a:r>
              <a:rPr lang="en-US" dirty="0" smtClean="0"/>
              <a:t>of</a:t>
            </a:r>
            <a:r>
              <a:rPr lang="en-US" sz="2000" dirty="0" smtClean="0"/>
              <a:t> </a:t>
            </a:r>
            <a:r>
              <a:rPr lang="en-US" dirty="0" smtClean="0"/>
              <a:t>the</a:t>
            </a:r>
            <a:r>
              <a:rPr lang="en-US" sz="2000" dirty="0" smtClean="0"/>
              <a:t> </a:t>
            </a:r>
            <a:r>
              <a:rPr lang="en-US" dirty="0" smtClean="0"/>
              <a:t>way</a:t>
            </a:r>
            <a:r>
              <a:rPr lang="en-US" sz="2000" dirty="0" smtClean="0"/>
              <a:t> </a:t>
            </a:r>
            <a:r>
              <a:rPr lang="en-US" dirty="0" smtClean="0"/>
              <a:t>the</a:t>
            </a:r>
            <a:r>
              <a:rPr lang="en-US" sz="2000" dirty="0" smtClean="0"/>
              <a:t> </a:t>
            </a:r>
            <a:r>
              <a:rPr lang="en-US" dirty="0" smtClean="0"/>
              <a:t>function</a:t>
            </a:r>
            <a:r>
              <a:rPr lang="en-US" sz="2000" dirty="0" smtClean="0"/>
              <a:t> </a:t>
            </a:r>
            <a:r>
              <a:rPr lang="en-US" dirty="0" smtClean="0"/>
              <a:t>is</a:t>
            </a:r>
            <a:r>
              <a:rPr lang="en-US" sz="2000" dirty="0" smtClean="0"/>
              <a:t> </a:t>
            </a:r>
            <a:r>
              <a:rPr lang="en-US" dirty="0" smtClean="0"/>
              <a:t>used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Function can return a result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any type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dirty="0" smtClean="0"/>
              <a:t> is returned if no return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2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28701"/>
            <a:ext cx="7924800" cy="685800"/>
          </a:xfrm>
        </p:spPr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pic>
        <p:nvPicPr>
          <p:cNvPr id="5124" name="Picture 4" descr="http://cdn.wn.com/pd/7e/81/8cac1559458f5642cf55b0985f47_gran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10" y="2121902"/>
            <a:ext cx="5486400" cy="3704492"/>
          </a:xfrm>
          <a:prstGeom prst="roundRect">
            <a:avLst>
              <a:gd name="adj" fmla="val 2165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64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47625"/>
            <a:ext cx="7086600" cy="838200"/>
          </a:xfrm>
        </p:spPr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3910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Scope is a place where variables are defined and can be accessed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JavaScript has only two types of scopes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Global</a:t>
            </a:r>
            <a:r>
              <a:rPr lang="en-US" dirty="0" smtClean="0"/>
              <a:t> scope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</a:t>
            </a:r>
            <a:r>
              <a:rPr lang="en-US" dirty="0" smtClean="0"/>
              <a:t> scope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Global scope is the same for the whole web page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Function scope is different for every function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Everything outside of a function scope is inside of the global scope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47700" y="5242722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if(true){</a:t>
            </a:r>
          </a:p>
          <a:p>
            <a:r>
              <a:rPr lang="en-US" dirty="0"/>
              <a:t>    var sum = 1+2;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console.log(sum);</a:t>
            </a:r>
          </a:p>
        </p:txBody>
      </p:sp>
    </p:spTree>
    <p:extLst>
      <p:ext uri="{BB962C8B-B14F-4D97-AF65-F5344CB8AC3E}">
        <p14:creationId xmlns:p14="http://schemas.microsoft.com/office/powerpoint/2010/main" val="62735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47625"/>
            <a:ext cx="7086600" cy="838200"/>
          </a:xfrm>
        </p:spPr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3910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Scope is a place where variables are defined and can be accessed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JavaScript has only two types of scopes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Global</a:t>
            </a:r>
            <a:r>
              <a:rPr lang="en-US" dirty="0" smtClean="0"/>
              <a:t> scope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</a:t>
            </a:r>
            <a:r>
              <a:rPr lang="en-US" dirty="0" smtClean="0"/>
              <a:t> scope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Global scope is the same for the whole web page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Function scope is different for every function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Everything outside of a function scope is inside of the global scope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47700" y="5242722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if(true){</a:t>
            </a:r>
          </a:p>
          <a:p>
            <a:r>
              <a:rPr lang="en-US" dirty="0"/>
              <a:t>    var sum = 1+2;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console.log(sum);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021017" y="5279881"/>
            <a:ext cx="4173414" cy="715089"/>
          </a:xfrm>
          <a:prstGeom prst="wedgeRoundRectCallout">
            <a:avLst>
              <a:gd name="adj1" fmla="val -68144"/>
              <a:gd name="adj2" fmla="val 19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scope of the if is the global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scope. sum is accessible from everywhere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021017" y="5271086"/>
            <a:ext cx="4173414" cy="715089"/>
          </a:xfrm>
          <a:prstGeom prst="wedgeRoundRectCallout">
            <a:avLst>
              <a:gd name="adj1" fmla="val -78257"/>
              <a:gd name="adj2" fmla="val 499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scope of the if is the global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scope. sum is accessible from everywhere</a:t>
            </a:r>
          </a:p>
        </p:txBody>
      </p:sp>
    </p:spTree>
    <p:extLst>
      <p:ext uri="{BB962C8B-B14F-4D97-AF65-F5344CB8AC3E}">
        <p14:creationId xmlns:p14="http://schemas.microsoft.com/office/powerpoint/2010/main" val="98729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4536"/>
            <a:ext cx="8686800" cy="258551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 smtClean="0"/>
              <a:t>The global scope is the scope of the web page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 smtClean="0"/>
              <a:t>Objects </a:t>
            </a:r>
            <a:r>
              <a:rPr lang="en-US" sz="3000" dirty="0" smtClean="0"/>
              <a:t>belong to the global scope if: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dirty="0" smtClean="0"/>
              <a:t>They </a:t>
            </a:r>
            <a:r>
              <a:rPr lang="en-US" sz="2800" dirty="0" smtClean="0"/>
              <a:t>are define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outside of a function scope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dirty="0" smtClean="0"/>
              <a:t>They are </a:t>
            </a:r>
            <a:r>
              <a:rPr lang="en-US" sz="2800" dirty="0"/>
              <a:t>defined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without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Fixable with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'use strict'</a:t>
            </a:r>
            <a:endParaRPr lang="en-US" sz="26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09954" y="3627348"/>
            <a:ext cx="8352692" cy="3024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</a:t>
            </a:r>
            <a:r>
              <a:rPr lang="en-US" dirty="0" err="1"/>
              <a:t>arrJoin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separator) {</a:t>
            </a:r>
          </a:p>
          <a:p>
            <a:r>
              <a:rPr lang="en-US" dirty="0"/>
              <a:t> </a:t>
            </a:r>
            <a:r>
              <a:rPr lang="en-US" dirty="0" smtClean="0"/>
              <a:t> separator = </a:t>
            </a:r>
            <a:r>
              <a:rPr lang="en-US" dirty="0"/>
              <a:t>separator || "";</a:t>
            </a:r>
          </a:p>
          <a:p>
            <a:r>
              <a:rPr lang="en-US" dirty="0"/>
              <a:t>  </a:t>
            </a:r>
            <a:r>
              <a:rPr lang="en-US" dirty="0" err="1" smtClean="0"/>
              <a:t>arr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arr</a:t>
            </a:r>
            <a:r>
              <a:rPr lang="en-US" dirty="0"/>
              <a:t> || [];</a:t>
            </a:r>
          </a:p>
          <a:p>
            <a:r>
              <a:rPr lang="en-US" dirty="0"/>
              <a:t>  </a:t>
            </a:r>
            <a:r>
              <a:rPr lang="en-US" dirty="0" err="1" smtClean="0"/>
              <a:t>arrString</a:t>
            </a:r>
            <a:r>
              <a:rPr lang="en-US" dirty="0" smtClean="0"/>
              <a:t> </a:t>
            </a:r>
            <a:r>
              <a:rPr lang="en-US" dirty="0"/>
              <a:t>= "";</a:t>
            </a:r>
          </a:p>
          <a:p>
            <a:r>
              <a:rPr lang="en-US" dirty="0"/>
              <a:t>  </a:t>
            </a:r>
            <a:r>
              <a:rPr lang="en-US" dirty="0" smtClean="0"/>
              <a:t>for </a:t>
            </a:r>
            <a:r>
              <a:rPr lang="en-US" dirty="0"/>
              <a:t>(var i = 0; i &lt; </a:t>
            </a:r>
            <a:r>
              <a:rPr lang="en-US" dirty="0" err="1"/>
              <a:t>arr.length</a:t>
            </a:r>
            <a:r>
              <a:rPr lang="en-US" dirty="0"/>
              <a:t>; i += 1) {</a:t>
            </a:r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/>
              <a:t>arrString</a:t>
            </a:r>
            <a:r>
              <a:rPr lang="en-US" dirty="0"/>
              <a:t> += </a:t>
            </a:r>
            <a:r>
              <a:rPr lang="en-US" dirty="0" err="1"/>
              <a:t>arr</a:t>
            </a:r>
            <a:r>
              <a:rPr lang="en-US" dirty="0"/>
              <a:t>[i];</a:t>
            </a:r>
          </a:p>
          <a:p>
            <a:r>
              <a:rPr lang="en-US" dirty="0" smtClean="0"/>
              <a:t>    </a:t>
            </a:r>
            <a:r>
              <a:rPr lang="en-US" dirty="0"/>
              <a:t>if (i &lt; </a:t>
            </a:r>
            <a:r>
              <a:rPr lang="en-US" dirty="0" err="1"/>
              <a:t>arr.length</a:t>
            </a:r>
            <a:r>
              <a:rPr lang="en-US" dirty="0"/>
              <a:t> - 1) </a:t>
            </a:r>
            <a:r>
              <a:rPr lang="en-US" dirty="0" err="1"/>
              <a:t>arrString</a:t>
            </a:r>
            <a:r>
              <a:rPr lang="en-US" dirty="0"/>
              <a:t> += separator</a:t>
            </a:r>
            <a:r>
              <a:rPr lang="en-US" dirty="0" smtClean="0"/>
              <a:t>;</a:t>
            </a:r>
          </a:p>
          <a:p>
            <a:pPr>
              <a:lnSpc>
                <a:spcPct val="75000"/>
              </a:lnSpc>
            </a:pPr>
            <a:r>
              <a:rPr lang="en-US" dirty="0" smtClean="0"/>
              <a:t>  }</a:t>
            </a:r>
          </a:p>
          <a:p>
            <a:r>
              <a:rPr lang="en-US" dirty="0" smtClean="0"/>
              <a:t>  </a:t>
            </a:r>
            <a:r>
              <a:rPr lang="en-US" dirty="0"/>
              <a:t>return </a:t>
            </a:r>
            <a:r>
              <a:rPr lang="en-US" dirty="0" err="1"/>
              <a:t>arrString</a:t>
            </a:r>
            <a:r>
              <a:rPr lang="en-US" dirty="0"/>
              <a:t>;</a:t>
            </a:r>
          </a:p>
          <a:p>
            <a:pPr>
              <a:lnSpc>
                <a:spcPct val="75000"/>
              </a:lnSpc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7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09954" y="3627348"/>
            <a:ext cx="8352692" cy="3024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</a:t>
            </a:r>
            <a:r>
              <a:rPr lang="en-US" dirty="0" err="1"/>
              <a:t>arrJoin</a:t>
            </a:r>
            <a:r>
              <a:rPr lang="en-US" dirty="0"/>
              <a:t>(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arr</a:t>
            </a:r>
            <a:r>
              <a:rPr lang="en-US" dirty="0"/>
              <a:t>,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separator</a:t>
            </a:r>
            <a:r>
              <a:rPr lang="en-US" dirty="0"/>
              <a:t>) {</a:t>
            </a:r>
          </a:p>
          <a:p>
            <a:r>
              <a:rPr lang="en-US" dirty="0"/>
              <a:t> </a:t>
            </a:r>
            <a:r>
              <a:rPr lang="en-US" dirty="0" smtClean="0"/>
              <a:t> separator = </a:t>
            </a:r>
            <a:r>
              <a:rPr lang="en-US" dirty="0"/>
              <a:t>separator || "";</a:t>
            </a:r>
          </a:p>
          <a:p>
            <a:r>
              <a:rPr lang="en-US" dirty="0"/>
              <a:t>  </a:t>
            </a:r>
            <a:r>
              <a:rPr lang="en-US" dirty="0" err="1" smtClean="0"/>
              <a:t>arr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arr</a:t>
            </a:r>
            <a:r>
              <a:rPr lang="en-US" dirty="0"/>
              <a:t> || [];</a:t>
            </a:r>
          </a:p>
          <a:p>
            <a:r>
              <a:rPr lang="en-US" dirty="0"/>
              <a:t>  </a:t>
            </a:r>
            <a:r>
              <a:rPr lang="en-US" dirty="0" err="1" smtClean="0"/>
              <a:t>arrString</a:t>
            </a:r>
            <a:r>
              <a:rPr lang="en-US" dirty="0" smtClean="0"/>
              <a:t> </a:t>
            </a:r>
            <a:r>
              <a:rPr lang="en-US" dirty="0"/>
              <a:t>= "";</a:t>
            </a:r>
          </a:p>
          <a:p>
            <a:r>
              <a:rPr lang="en-US" dirty="0"/>
              <a:t>  </a:t>
            </a:r>
            <a:r>
              <a:rPr lang="en-US" dirty="0" smtClean="0"/>
              <a:t>for </a:t>
            </a:r>
            <a:r>
              <a:rPr lang="en-US" dirty="0"/>
              <a:t>(var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</a:t>
            </a:r>
            <a:r>
              <a:rPr lang="en-US" dirty="0"/>
              <a:t> = 0; i &lt; </a:t>
            </a:r>
            <a:r>
              <a:rPr lang="en-US" dirty="0" err="1"/>
              <a:t>arr.length</a:t>
            </a:r>
            <a:r>
              <a:rPr lang="en-US" dirty="0"/>
              <a:t>; i += 1) {</a:t>
            </a:r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/>
              <a:t>arrString</a:t>
            </a:r>
            <a:r>
              <a:rPr lang="en-US" dirty="0"/>
              <a:t> += </a:t>
            </a:r>
            <a:r>
              <a:rPr lang="en-US" dirty="0" err="1"/>
              <a:t>arr</a:t>
            </a:r>
            <a:r>
              <a:rPr lang="en-US" dirty="0"/>
              <a:t>[i];</a:t>
            </a:r>
          </a:p>
          <a:p>
            <a:r>
              <a:rPr lang="en-US" dirty="0" smtClean="0"/>
              <a:t>    </a:t>
            </a:r>
            <a:r>
              <a:rPr lang="en-US" dirty="0"/>
              <a:t>if (i &lt; </a:t>
            </a:r>
            <a:r>
              <a:rPr lang="en-US" dirty="0" err="1"/>
              <a:t>arr.length</a:t>
            </a:r>
            <a:r>
              <a:rPr lang="en-US" dirty="0"/>
              <a:t> - 1) </a:t>
            </a:r>
            <a:r>
              <a:rPr lang="en-US" dirty="0" err="1"/>
              <a:t>arrString</a:t>
            </a:r>
            <a:r>
              <a:rPr lang="en-US" dirty="0"/>
              <a:t> += separator</a:t>
            </a:r>
            <a:r>
              <a:rPr lang="en-US" dirty="0" smtClean="0"/>
              <a:t>;</a:t>
            </a:r>
          </a:p>
          <a:p>
            <a:pPr>
              <a:lnSpc>
                <a:spcPct val="75000"/>
              </a:lnSpc>
            </a:pPr>
            <a:r>
              <a:rPr lang="en-US" dirty="0" smtClean="0"/>
              <a:t>  }</a:t>
            </a:r>
          </a:p>
          <a:p>
            <a:r>
              <a:rPr lang="en-US" dirty="0" smtClean="0"/>
              <a:t>  </a:t>
            </a:r>
            <a:r>
              <a:rPr lang="en-US" dirty="0"/>
              <a:t>return </a:t>
            </a:r>
            <a:r>
              <a:rPr lang="en-US" dirty="0" err="1"/>
              <a:t>arrString</a:t>
            </a:r>
            <a:r>
              <a:rPr lang="en-US" dirty="0"/>
              <a:t>;</a:t>
            </a:r>
          </a:p>
          <a:p>
            <a:pPr>
              <a:lnSpc>
                <a:spcPct val="75000"/>
              </a:lnSpc>
            </a:pPr>
            <a:r>
              <a:rPr lang="en-US" dirty="0"/>
              <a:t>}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099538" y="4043314"/>
            <a:ext cx="3209193" cy="715089"/>
          </a:xfrm>
          <a:prstGeom prst="wedgeRoundRectCallout">
            <a:avLst>
              <a:gd name="adj1" fmla="val -62081"/>
              <a:gd name="adj2" fmla="val -240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 </a:t>
            </a: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separator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and </a:t>
            </a: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belong to the scope of printArr</a:t>
            </a:r>
            <a:endParaRPr lang="en-US" sz="1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894536"/>
            <a:ext cx="8686800" cy="258551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 smtClean="0"/>
              <a:t>The global scope is the scope of the web page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 smtClean="0"/>
              <a:t>Objects </a:t>
            </a:r>
            <a:r>
              <a:rPr lang="en-US" sz="3000" dirty="0" smtClean="0"/>
              <a:t>belong to the global scope if: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dirty="0" smtClean="0"/>
              <a:t>They </a:t>
            </a:r>
            <a:r>
              <a:rPr lang="en-US" sz="2800" dirty="0" smtClean="0"/>
              <a:t>are define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outside of a function scope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dirty="0" smtClean="0"/>
              <a:t>They are </a:t>
            </a:r>
            <a:r>
              <a:rPr lang="en-US" sz="2800" dirty="0"/>
              <a:t>defined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without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Fixable with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'use strict'</a:t>
            </a:r>
            <a:endParaRPr lang="en-US" sz="26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79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09954" y="3627348"/>
            <a:ext cx="8352692" cy="3024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arrJoin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separator) {</a:t>
            </a:r>
          </a:p>
          <a:p>
            <a:r>
              <a:rPr lang="en-US" dirty="0"/>
              <a:t> </a:t>
            </a:r>
            <a:r>
              <a:rPr lang="en-US" dirty="0" smtClean="0"/>
              <a:t> separator = </a:t>
            </a:r>
            <a:r>
              <a:rPr lang="en-US" dirty="0"/>
              <a:t>separator || "";</a:t>
            </a:r>
          </a:p>
          <a:p>
            <a:r>
              <a:rPr lang="en-US" dirty="0"/>
              <a:t>  </a:t>
            </a:r>
            <a:r>
              <a:rPr lang="en-US" dirty="0" err="1" smtClean="0"/>
              <a:t>arr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arr</a:t>
            </a:r>
            <a:r>
              <a:rPr lang="en-US" dirty="0"/>
              <a:t> || [];</a:t>
            </a:r>
          </a:p>
          <a:p>
            <a:r>
              <a:rPr lang="en-US" dirty="0"/>
              <a:t>  </a:t>
            </a:r>
            <a:r>
              <a:rPr lang="en-US" dirty="0" err="1" smtClean="0"/>
              <a:t>arrString</a:t>
            </a:r>
            <a:r>
              <a:rPr lang="en-US" dirty="0" smtClean="0"/>
              <a:t> </a:t>
            </a:r>
            <a:r>
              <a:rPr lang="en-US" dirty="0"/>
              <a:t>= "";</a:t>
            </a:r>
          </a:p>
          <a:p>
            <a:r>
              <a:rPr lang="en-US" dirty="0"/>
              <a:t>  </a:t>
            </a:r>
            <a:r>
              <a:rPr lang="en-US" dirty="0" smtClean="0"/>
              <a:t>for </a:t>
            </a:r>
            <a:r>
              <a:rPr lang="en-US" dirty="0"/>
              <a:t>(var i = 0; i &lt; </a:t>
            </a:r>
            <a:r>
              <a:rPr lang="en-US" dirty="0" err="1"/>
              <a:t>arr.length</a:t>
            </a:r>
            <a:r>
              <a:rPr lang="en-US" dirty="0"/>
              <a:t>; i += 1) {</a:t>
            </a:r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/>
              <a:t>arrString</a:t>
            </a:r>
            <a:r>
              <a:rPr lang="en-US" dirty="0"/>
              <a:t> += </a:t>
            </a:r>
            <a:r>
              <a:rPr lang="en-US" dirty="0" err="1"/>
              <a:t>arr</a:t>
            </a:r>
            <a:r>
              <a:rPr lang="en-US" dirty="0"/>
              <a:t>[i];</a:t>
            </a:r>
          </a:p>
          <a:p>
            <a:r>
              <a:rPr lang="en-US" dirty="0" smtClean="0"/>
              <a:t>    </a:t>
            </a:r>
            <a:r>
              <a:rPr lang="en-US" dirty="0"/>
              <a:t>if (i &lt; </a:t>
            </a:r>
            <a:r>
              <a:rPr lang="en-US" dirty="0" err="1"/>
              <a:t>arr.length</a:t>
            </a:r>
            <a:r>
              <a:rPr lang="en-US" dirty="0"/>
              <a:t> - 1) </a:t>
            </a:r>
            <a:r>
              <a:rPr lang="en-US" dirty="0" err="1"/>
              <a:t>arrString</a:t>
            </a:r>
            <a:r>
              <a:rPr lang="en-US" dirty="0"/>
              <a:t> += separator</a:t>
            </a:r>
            <a:r>
              <a:rPr lang="en-US" dirty="0" smtClean="0"/>
              <a:t>;</a:t>
            </a:r>
          </a:p>
          <a:p>
            <a:pPr>
              <a:lnSpc>
                <a:spcPct val="75000"/>
              </a:lnSpc>
            </a:pPr>
            <a:r>
              <a:rPr lang="en-US" dirty="0" smtClean="0"/>
              <a:t>  }</a:t>
            </a:r>
          </a:p>
          <a:p>
            <a:r>
              <a:rPr lang="en-US" dirty="0" smtClean="0"/>
              <a:t>  </a:t>
            </a:r>
            <a:r>
              <a:rPr lang="en-US" dirty="0"/>
              <a:t>return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arrString</a:t>
            </a:r>
            <a:r>
              <a:rPr lang="en-US" dirty="0"/>
              <a:t>;</a:t>
            </a:r>
          </a:p>
          <a:p>
            <a:pPr>
              <a:lnSpc>
                <a:spcPct val="75000"/>
              </a:lnSpc>
            </a:pPr>
            <a:r>
              <a:rPr lang="en-US" dirty="0"/>
              <a:t>}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099538" y="4043314"/>
            <a:ext cx="3209193" cy="715089"/>
          </a:xfrm>
          <a:prstGeom prst="wedgeRoundRectCallout">
            <a:avLst>
              <a:gd name="adj1" fmla="val -62081"/>
              <a:gd name="adj2" fmla="val -240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 </a:t>
            </a: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separator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and </a:t>
            </a: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belong to the scope of printArr</a:t>
            </a:r>
            <a:endParaRPr lang="en-US" sz="1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3950678" y="5857461"/>
            <a:ext cx="2863362" cy="715089"/>
          </a:xfrm>
          <a:prstGeom prst="wedgeRoundRectCallout">
            <a:avLst>
              <a:gd name="adj1" fmla="val -69299"/>
              <a:gd name="adj2" fmla="val 670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arrString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and </a:t>
            </a: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arrJoin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belong to the global scope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894536"/>
            <a:ext cx="8686800" cy="258551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 smtClean="0"/>
              <a:t>The global scope is the scope of the web page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 smtClean="0"/>
              <a:t>Objects </a:t>
            </a:r>
            <a:r>
              <a:rPr lang="en-US" sz="3000" dirty="0" smtClean="0"/>
              <a:t>belong to the global scope if: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dirty="0" smtClean="0"/>
              <a:t>They </a:t>
            </a:r>
            <a:r>
              <a:rPr lang="en-US" sz="2800" dirty="0" smtClean="0"/>
              <a:t>are define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outside of a function scope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dirty="0" smtClean="0"/>
              <a:t>They are </a:t>
            </a:r>
            <a:r>
              <a:rPr lang="en-US" sz="2800" dirty="0"/>
              <a:t>defined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without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Fixable with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'use strict'</a:t>
            </a:r>
            <a:endParaRPr lang="en-US" sz="26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30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Scope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12131"/>
            <a:ext cx="8686800" cy="3483744"/>
          </a:xfrm>
        </p:spPr>
        <p:txBody>
          <a:bodyPr/>
          <a:lstStyle/>
          <a:p>
            <a:r>
              <a:rPr lang="en-US" dirty="0" smtClean="0"/>
              <a:t>The global scope is one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very worst parts </a:t>
            </a:r>
            <a:r>
              <a:rPr lang="en-US" dirty="0" smtClean="0"/>
              <a:t>of JavaScript</a:t>
            </a:r>
          </a:p>
          <a:p>
            <a:pPr lvl="1"/>
            <a:r>
              <a:rPr lang="en-US" dirty="0" smtClean="0"/>
              <a:t>Every object pollutes the global scope, making itself more visible</a:t>
            </a:r>
          </a:p>
          <a:p>
            <a:pPr lvl="1"/>
            <a:r>
              <a:rPr lang="en-US" dirty="0" smtClean="0"/>
              <a:t>If two objects with the same identifier appear, the first one will be overridden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7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880611"/>
            <a:ext cx="7924800" cy="685800"/>
          </a:xfrm>
        </p:spPr>
        <p:txBody>
          <a:bodyPr/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60689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t0.gstatic.com/images?q=tbn:ANd9GcTELbFPD7zdhfDbnuf7OtppoIsuR5lTJKiZB3Zi1wcyb6Q5UL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060" y="1550987"/>
            <a:ext cx="6659880" cy="2935866"/>
          </a:xfrm>
          <a:prstGeom prst="roundRect">
            <a:avLst>
              <a:gd name="adj" fmla="val 3430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39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59802"/>
            <a:ext cx="8686800" cy="34747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does not have a block scope like other programming languages (C#, Java, C++)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/>
              <a:t> does not create a scope!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Yet, JavaScript has a function scope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expressions</a:t>
            </a:r>
            <a:r>
              <a:rPr lang="en-US" dirty="0" smtClean="0"/>
              <a:t> create scope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declarations</a:t>
            </a:r>
            <a:r>
              <a:rPr lang="en-US" dirty="0" smtClean="0"/>
              <a:t> create scope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893884" y="4300478"/>
            <a:ext cx="6342187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if(true)var result = 5;</a:t>
            </a:r>
          </a:p>
          <a:p>
            <a:r>
              <a:rPr lang="en-US" sz="1800" dirty="0" smtClean="0"/>
              <a:t>console.log(result);//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logs 5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93885" y="5012737"/>
            <a:ext cx="6342187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if(true) (function(){ var result = 5;})();</a:t>
            </a:r>
          </a:p>
          <a:p>
            <a:r>
              <a:rPr lang="en-US" sz="1800" dirty="0" smtClean="0"/>
              <a:t>console.log(result);//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ReferenceError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893885" y="5735336"/>
            <a:ext cx="6342187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function </a:t>
            </a:r>
            <a:r>
              <a:rPr lang="en-US" sz="1800" dirty="0" err="1" smtClean="0"/>
              <a:t>logResult</a:t>
            </a:r>
            <a:r>
              <a:rPr lang="en-US" sz="1800" dirty="0" smtClean="0"/>
              <a:t>(){ result = 5; }</a:t>
            </a:r>
          </a:p>
          <a:p>
            <a:r>
              <a:rPr lang="en-US" sz="1800" dirty="0" smtClean="0"/>
              <a:t>if(true) </a:t>
            </a:r>
            <a:r>
              <a:rPr lang="en-US" sz="1800" dirty="0" err="1" smtClean="0"/>
              <a:t>logResult</a:t>
            </a:r>
            <a:r>
              <a:rPr lang="en-US" sz="1800" dirty="0" smtClean="0"/>
              <a:t>();</a:t>
            </a:r>
          </a:p>
          <a:p>
            <a:r>
              <a:rPr lang="en-US" sz="1800" dirty="0" smtClean="0"/>
              <a:t>console.log(result); //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ReferenceError</a:t>
            </a:r>
            <a:endParaRPr lang="en-US" sz="18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73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91591"/>
            <a:ext cx="7924800" cy="685800"/>
          </a:xfrm>
        </p:spPr>
        <p:txBody>
          <a:bodyPr/>
          <a:lstStyle/>
          <a:p>
            <a:r>
              <a:rPr lang="en-US" dirty="0" smtClean="0"/>
              <a:t>Function Scope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1787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70" name="Picture 2" descr="http://upload.wikimedia.org/wikipedia/commons/thumb/3/3b/Function_machine2.svg/220px-Function_machine2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0" y="2958178"/>
            <a:ext cx="4937760" cy="3103348"/>
          </a:xfrm>
          <a:prstGeom prst="roundRect">
            <a:avLst>
              <a:gd name="adj" fmla="val 3456"/>
            </a:avLst>
          </a:prstGeom>
          <a:solidFill>
            <a:srgbClr val="F8F8F8"/>
          </a:solidFill>
        </p:spPr>
      </p:pic>
    </p:spTree>
    <p:extLst>
      <p:ext uri="{BB962C8B-B14F-4D97-AF65-F5344CB8AC3E}">
        <p14:creationId xmlns:p14="http://schemas.microsoft.com/office/powerpoint/2010/main" val="223455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</a:t>
            </a:r>
            <a:r>
              <a:rPr lang="en-US" dirty="0" smtClean="0"/>
              <a:t>JavaScript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07120"/>
            <a:ext cx="8686800" cy="579646"/>
          </a:xfrm>
        </p:spPr>
        <p:txBody>
          <a:bodyPr/>
          <a:lstStyle/>
          <a:p>
            <a:r>
              <a:rPr lang="en-US" sz="3200" dirty="0" smtClean="0"/>
              <a:t>Different function usages: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2165838"/>
            <a:ext cx="8077200" cy="3477875"/>
          </a:xfrm>
        </p:spPr>
        <p:txBody>
          <a:bodyPr/>
          <a:lstStyle/>
          <a:p>
            <a:r>
              <a:rPr lang="en-US" dirty="0" smtClean="0"/>
              <a:t>function max (</a:t>
            </a:r>
            <a:r>
              <a:rPr lang="en-US" dirty="0" err="1" smtClean="0"/>
              <a:t>arr</a:t>
            </a:r>
            <a:r>
              <a:rPr lang="en-US" dirty="0" smtClean="0"/>
              <a:t>) {</a:t>
            </a:r>
          </a:p>
          <a:p>
            <a:r>
              <a:rPr lang="en-US" dirty="0"/>
              <a:t> </a:t>
            </a:r>
            <a:r>
              <a:rPr lang="en-US" dirty="0" smtClean="0"/>
              <a:t> var </a:t>
            </a:r>
            <a:r>
              <a:rPr lang="en-US" dirty="0" err="1" smtClean="0"/>
              <a:t>maxValue</a:t>
            </a:r>
            <a:r>
              <a:rPr lang="en-US" dirty="0" smtClean="0"/>
              <a:t> = </a:t>
            </a:r>
            <a:r>
              <a:rPr lang="en-US" dirty="0" err="1" smtClean="0"/>
              <a:t>arr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for 	(var i = 1; i &lt; </a:t>
            </a:r>
            <a:r>
              <a:rPr lang="en-US" dirty="0" err="1" smtClean="0"/>
              <a:t>arr.length</a:t>
            </a:r>
            <a:r>
              <a:rPr lang="en-US" dirty="0" smtClean="0"/>
              <a:t>; i++)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maxValue</a:t>
            </a:r>
            <a:r>
              <a:rPr lang="en-US" dirty="0" smtClean="0"/>
              <a:t> = </a:t>
            </a:r>
            <a:r>
              <a:rPr lang="en-US" dirty="0" err="1" smtClean="0"/>
              <a:t>Math.max</a:t>
            </a:r>
            <a:r>
              <a:rPr lang="en-US" dirty="0" smtClean="0"/>
              <a:t>(</a:t>
            </a:r>
            <a:r>
              <a:rPr lang="en-US" dirty="0" err="1" smtClean="0"/>
              <a:t>maxValue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[i]);</a:t>
            </a:r>
          </a:p>
          <a:p>
            <a:r>
              <a:rPr lang="en-US" dirty="0" smtClean="0"/>
              <a:t>  }  </a:t>
            </a:r>
          </a:p>
          <a:p>
            <a:r>
              <a:rPr lang="en-US" dirty="0" smtClean="0"/>
              <a:t>  return </a:t>
            </a:r>
            <a:r>
              <a:rPr lang="en-US" dirty="0" err="1" smtClean="0"/>
              <a:t>maxValue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function </a:t>
            </a:r>
            <a:r>
              <a:rPr lang="en-US" dirty="0" err="1" smtClean="0"/>
              <a:t>printMsg</a:t>
            </a:r>
            <a:r>
              <a:rPr lang="en-US" dirty="0" smtClean="0"/>
              <a:t>(</a:t>
            </a:r>
            <a:r>
              <a:rPr lang="en-US" dirty="0" err="1" smtClean="0"/>
              <a:t>msg</a:t>
            </a:r>
            <a:r>
              <a:rPr lang="en-US" dirty="0" smtClean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 console.log(</a:t>
            </a:r>
            <a:r>
              <a:rPr lang="en-US" dirty="0" err="1" smtClean="0"/>
              <a:t>msg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3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668781"/>
            <a:ext cx="7924800" cy="685800"/>
          </a:xfrm>
        </p:spPr>
        <p:txBody>
          <a:bodyPr/>
          <a:lstStyle/>
          <a:p>
            <a:r>
              <a:rPr lang="en-US" dirty="0" smtClean="0"/>
              <a:t>Nested Functions</a:t>
            </a:r>
            <a:endParaRPr lang="en-US" dirty="0"/>
          </a:p>
        </p:txBody>
      </p:sp>
      <p:pic>
        <p:nvPicPr>
          <p:cNvPr id="8194" name="Picture 2" descr="http://upload.wikimedia.org/wikipedia/commons/thumb/d/d2/Russian-Matroshka_no_bg.jpg/200px-Russian-Matroshka_no_b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" y="3088068"/>
            <a:ext cx="3116580" cy="2493266"/>
          </a:xfrm>
          <a:prstGeom prst="roundRect">
            <a:avLst>
              <a:gd name="adj" fmla="val 4748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nhsdesigns.com/images/headstarthtml/html12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225" y="3083895"/>
            <a:ext cx="2681298" cy="2497438"/>
          </a:xfrm>
          <a:prstGeom prst="roundRect">
            <a:avLst>
              <a:gd name="adj" fmla="val 4748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50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Functions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248508"/>
            <a:ext cx="8686800" cy="1266092"/>
          </a:xfrm>
        </p:spPr>
        <p:txBody>
          <a:bodyPr/>
          <a:lstStyle/>
          <a:p>
            <a:r>
              <a:rPr lang="en-US" dirty="0" smtClean="0"/>
              <a:t>Functions in JavaScript can be nested</a:t>
            </a:r>
          </a:p>
          <a:p>
            <a:pPr lvl="1"/>
            <a:r>
              <a:rPr lang="en-US" dirty="0" smtClean="0"/>
              <a:t>No limitation of the level of nesting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509954" y="2599896"/>
            <a:ext cx="8352692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﻿function compare(str1, str2, </a:t>
            </a:r>
            <a:r>
              <a:rPr lang="en-US" dirty="0" err="1"/>
              <a:t>caseSensitive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dirty="0" smtClean="0"/>
              <a:t>if(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caseSensitive</a:t>
            </a:r>
            <a:r>
              <a:rPr lang="en-US" dirty="0" smtClean="0"/>
              <a:t>) </a:t>
            </a:r>
          </a:p>
          <a:p>
            <a:r>
              <a:rPr lang="en-US" dirty="0"/>
              <a:t> </a:t>
            </a:r>
            <a:r>
              <a:rPr lang="en-US" dirty="0" smtClean="0"/>
              <a:t>   return </a:t>
            </a:r>
            <a:r>
              <a:rPr lang="en-US" dirty="0" err="1" smtClean="0"/>
              <a:t>compareCaseSensitive</a:t>
            </a:r>
            <a:r>
              <a:rPr lang="en-US" dirty="0" smtClean="0"/>
              <a:t>(str1,str2)</a:t>
            </a:r>
          </a:p>
          <a:p>
            <a:r>
              <a:rPr lang="en-US" dirty="0"/>
              <a:t> </a:t>
            </a:r>
            <a:r>
              <a:rPr lang="en-US" dirty="0" smtClean="0"/>
              <a:t> else</a:t>
            </a:r>
          </a:p>
          <a:p>
            <a:r>
              <a:rPr lang="en-US" dirty="0" smtClean="0"/>
              <a:t>    </a:t>
            </a:r>
            <a:r>
              <a:rPr lang="en-US" dirty="0"/>
              <a:t>return </a:t>
            </a:r>
            <a:r>
              <a:rPr lang="en-US" dirty="0" err="1"/>
              <a:t>compareCaseInsesitive</a:t>
            </a:r>
            <a:r>
              <a:rPr lang="en-US" dirty="0"/>
              <a:t>(str1,str2</a:t>
            </a:r>
            <a:r>
              <a:rPr lang="en-US" dirty="0" smtClean="0"/>
              <a:t>);   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function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compareCaseSensitive</a:t>
            </a:r>
            <a:r>
              <a:rPr lang="en-US" dirty="0"/>
              <a:t>(str1, str2) </a:t>
            </a:r>
            <a:r>
              <a:rPr lang="en-US" dirty="0" smtClean="0"/>
              <a:t>{ … }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function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compareCaseInsesitive</a:t>
            </a:r>
            <a:r>
              <a:rPr lang="en-US" dirty="0"/>
              <a:t>(str1, str2) </a:t>
            </a:r>
            <a:r>
              <a:rPr lang="en-US" dirty="0" smtClean="0"/>
              <a:t>{ … }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0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Functions (2)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742950"/>
            <a:ext cx="8686800" cy="4085734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Which function has access to which objects and arguments?</a:t>
            </a:r>
          </a:p>
          <a:p>
            <a:pPr marL="571500" lvl="1" indent="-214313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It's all about scope!</a:t>
            </a:r>
          </a:p>
          <a:p>
            <a:pPr marL="571500" lvl="1" indent="-214313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Objects</a:t>
            </a:r>
            <a:r>
              <a:rPr lang="en-US" sz="2800" dirty="0" smtClean="0"/>
              <a:t> can access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scope they are in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And objects in the scope they are in can access the scope where they are in, and so on…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Also called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closure</a:t>
            </a:r>
          </a:p>
          <a:p>
            <a:pPr marL="571500" lvl="1" indent="-214313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innermost scope</a:t>
            </a:r>
            <a:r>
              <a:rPr lang="en-US" sz="2800" dirty="0" smtClean="0"/>
              <a:t> can access everything above it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27540" y="4801593"/>
            <a:ext cx="8352692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1800"/>
              </a:spcBef>
            </a:pPr>
            <a:endParaRPr lang="en-US" sz="100" dirty="0" smtClean="0"/>
          </a:p>
          <a:p>
            <a:pPr>
              <a:spcBef>
                <a:spcPts val="600"/>
              </a:spcBef>
            </a:pPr>
            <a:r>
              <a:rPr lang="en-US" sz="1800" dirty="0" smtClean="0"/>
              <a:t>function </a:t>
            </a:r>
            <a:r>
              <a:rPr lang="en-US" sz="1800" dirty="0"/>
              <a:t>compare(str1, str2, </a:t>
            </a:r>
            <a:r>
              <a:rPr lang="en-US" sz="1800" dirty="0" err="1"/>
              <a:t>caseSensitive</a:t>
            </a:r>
            <a:r>
              <a:rPr lang="en-US" sz="1800" dirty="0"/>
              <a:t>) {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if(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caseSensitive</a:t>
            </a:r>
            <a:r>
              <a:rPr lang="en-US" sz="1800" dirty="0" smtClean="0"/>
              <a:t>) return </a:t>
            </a:r>
            <a:r>
              <a:rPr lang="en-US" sz="1800" dirty="0" err="1" smtClean="0"/>
              <a:t>compareCaseSensitive</a:t>
            </a:r>
            <a:r>
              <a:rPr lang="en-US" sz="1800" dirty="0" smtClean="0"/>
              <a:t>(str1,str2)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else </a:t>
            </a:r>
            <a:r>
              <a:rPr lang="en-US" sz="1800" dirty="0"/>
              <a:t>return </a:t>
            </a:r>
            <a:r>
              <a:rPr lang="en-US" sz="1800" dirty="0" err="1"/>
              <a:t>compareCaseInsesitive</a:t>
            </a:r>
            <a:r>
              <a:rPr lang="en-US" sz="1800" dirty="0"/>
              <a:t>(str1,str2</a:t>
            </a:r>
            <a:r>
              <a:rPr lang="en-US" sz="1800" dirty="0" smtClean="0"/>
              <a:t>);   </a:t>
            </a:r>
            <a:endParaRPr lang="en-US" sz="1800" dirty="0"/>
          </a:p>
          <a:p>
            <a:r>
              <a:rPr lang="en-US" sz="1800" dirty="0"/>
              <a:t>    function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compareCaseSensitive</a:t>
            </a:r>
            <a:r>
              <a:rPr lang="en-US" sz="1800" dirty="0"/>
              <a:t>(str1, str2) </a:t>
            </a:r>
            <a:r>
              <a:rPr lang="en-US" sz="1800" dirty="0" smtClean="0"/>
              <a:t>{ … }</a:t>
            </a:r>
            <a:endParaRPr lang="en-US" sz="1800" dirty="0"/>
          </a:p>
          <a:p>
            <a:r>
              <a:rPr lang="en-US" sz="1800" dirty="0"/>
              <a:t>    function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compareCaseInsesitive</a:t>
            </a:r>
            <a:r>
              <a:rPr lang="en-US" sz="1800" dirty="0"/>
              <a:t>(str1, str2) </a:t>
            </a:r>
            <a:r>
              <a:rPr lang="en-US" sz="1800" dirty="0" smtClean="0"/>
              <a:t>{ … }</a:t>
            </a:r>
            <a:endParaRPr lang="en-US" sz="1800" dirty="0"/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303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Functions: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399"/>
            <a:ext cx="8686800" cy="2126934"/>
          </a:xfrm>
        </p:spPr>
        <p:txBody>
          <a:bodyPr/>
          <a:lstStyle/>
          <a:p>
            <a:r>
              <a:rPr lang="en-US" dirty="0" smtClean="0"/>
              <a:t>Objects can access the scope they are in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outer()</a:t>
            </a:r>
            <a:r>
              <a:rPr lang="en-US" sz="2800" dirty="0" smtClean="0"/>
              <a:t> can access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global scope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inner1()</a:t>
            </a:r>
            <a:r>
              <a:rPr lang="en-US" sz="2800" dirty="0" smtClean="0"/>
              <a:t> can access the scope of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outer()</a:t>
            </a:r>
            <a:r>
              <a:rPr lang="en-US" sz="2800" dirty="0" smtClean="0"/>
              <a:t> and through it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global scope</a:t>
            </a:r>
            <a:r>
              <a:rPr lang="en-US" sz="2800" dirty="0" smtClean="0"/>
              <a:t> and etc…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3028952"/>
            <a:ext cx="8077200" cy="3708708"/>
          </a:xfrm>
        </p:spPr>
        <p:txBody>
          <a:bodyPr/>
          <a:lstStyle/>
          <a:p>
            <a:pPr marL="731520"/>
            <a:r>
              <a:rPr lang="en-US" dirty="0"/>
              <a:t>﻿var </a:t>
            </a:r>
            <a:r>
              <a:rPr lang="en-US" dirty="0" smtClean="0"/>
              <a:t>str </a:t>
            </a:r>
            <a:r>
              <a:rPr lang="en-US" dirty="0"/>
              <a:t>= "string</a:t>
            </a:r>
            <a:r>
              <a:rPr lang="en-US" dirty="0" smtClean="0"/>
              <a:t>";           //global</a:t>
            </a:r>
            <a:endParaRPr lang="en-US" dirty="0"/>
          </a:p>
          <a:p>
            <a:pPr marL="731520"/>
            <a:r>
              <a:rPr lang="en-US" dirty="0"/>
              <a:t>function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outer</a:t>
            </a:r>
            <a:r>
              <a:rPr lang="en-US" dirty="0"/>
              <a:t>(o1, o2) </a:t>
            </a:r>
            <a:r>
              <a:rPr lang="en-US" dirty="0" smtClean="0"/>
              <a:t>{         //outer</a:t>
            </a:r>
            <a:endParaRPr lang="en-US" dirty="0"/>
          </a:p>
          <a:p>
            <a:pPr marL="731520"/>
            <a:r>
              <a:rPr lang="en-US" dirty="0" smtClean="0"/>
              <a:t>  </a:t>
            </a:r>
            <a:r>
              <a:rPr lang="en-US" dirty="0"/>
              <a:t>function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inner1</a:t>
            </a:r>
            <a:r>
              <a:rPr lang="en-US" dirty="0"/>
              <a:t>(i1, i2, i3) </a:t>
            </a:r>
            <a:r>
              <a:rPr lang="en-US" dirty="0" smtClean="0"/>
              <a:t>{  //inner1</a:t>
            </a:r>
            <a:endParaRPr lang="en-US" dirty="0"/>
          </a:p>
          <a:p>
            <a:pPr marL="731520"/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/>
              <a:t>function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innerMost</a:t>
            </a:r>
            <a:r>
              <a:rPr lang="en-US" dirty="0"/>
              <a:t>(im1) </a:t>
            </a:r>
            <a:r>
              <a:rPr lang="en-US" dirty="0" smtClean="0"/>
              <a:t>{    //</a:t>
            </a:r>
            <a:r>
              <a:rPr lang="en-US" dirty="0" err="1" smtClean="0"/>
              <a:t>innerMost</a:t>
            </a:r>
            <a:endParaRPr lang="en-US" dirty="0" smtClean="0"/>
          </a:p>
          <a:p>
            <a:pPr marL="731520"/>
            <a:r>
              <a:rPr lang="en-US" dirty="0"/>
              <a:t> </a:t>
            </a:r>
            <a:r>
              <a:rPr lang="en-US" dirty="0" smtClean="0"/>
              <a:t>     …</a:t>
            </a:r>
          </a:p>
          <a:p>
            <a:pPr marL="731520"/>
            <a:r>
              <a:rPr lang="en-US" dirty="0" smtClean="0"/>
              <a:t>    }                            //end of </a:t>
            </a:r>
            <a:r>
              <a:rPr lang="en-US" dirty="0" err="1" smtClean="0"/>
              <a:t>innerMost</a:t>
            </a:r>
            <a:endParaRPr lang="en-US" dirty="0" smtClean="0"/>
          </a:p>
          <a:p>
            <a:pPr marL="731520"/>
            <a:r>
              <a:rPr lang="en-US" dirty="0" smtClean="0"/>
              <a:t>  }                              //end of inner1</a:t>
            </a:r>
            <a:endParaRPr lang="en-US" dirty="0"/>
          </a:p>
          <a:p>
            <a:pPr marL="731520"/>
            <a:r>
              <a:rPr lang="en-US" dirty="0" smtClean="0"/>
              <a:t>  </a:t>
            </a:r>
            <a:r>
              <a:rPr lang="en-US" dirty="0"/>
              <a:t>function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inner2</a:t>
            </a:r>
            <a:r>
              <a:rPr lang="en-US" dirty="0"/>
              <a:t>(i1, i2, i3) </a:t>
            </a:r>
            <a:r>
              <a:rPr lang="en-US" dirty="0" smtClean="0"/>
              <a:t>{  //inner2</a:t>
            </a:r>
          </a:p>
          <a:p>
            <a:pPr marL="731520">
              <a:lnSpc>
                <a:spcPct val="75000"/>
              </a:lnSpc>
            </a:pPr>
            <a:r>
              <a:rPr lang="en-US" dirty="0"/>
              <a:t> </a:t>
            </a:r>
            <a:r>
              <a:rPr lang="en-US" dirty="0" smtClean="0"/>
              <a:t>   …                           </a:t>
            </a:r>
            <a:endParaRPr lang="en-US" dirty="0"/>
          </a:p>
          <a:p>
            <a:pPr marL="731520"/>
            <a:r>
              <a:rPr lang="en-US" dirty="0" smtClean="0"/>
              <a:t>  }                              //end of inner2</a:t>
            </a:r>
            <a:endParaRPr lang="en-US" dirty="0"/>
          </a:p>
          <a:p>
            <a:pPr marL="731520"/>
            <a:r>
              <a:rPr lang="en-US" dirty="0" smtClean="0"/>
              <a:t>}                                //end of outer</a:t>
            </a:r>
          </a:p>
          <a:p>
            <a:pPr marL="731520"/>
            <a:r>
              <a:rPr lang="en-US" dirty="0"/>
              <a:t> </a:t>
            </a:r>
            <a:r>
              <a:rPr lang="en-US" dirty="0" smtClean="0"/>
              <a:t>                                //global</a:t>
            </a:r>
            <a:endParaRPr lang="en-US" dirty="0"/>
          </a:p>
        </p:txBody>
      </p:sp>
      <p:cxnSp>
        <p:nvCxnSpPr>
          <p:cNvPr id="9" name="Elbow Connector 8"/>
          <p:cNvCxnSpPr>
            <a:stCxn id="22" idx="2"/>
            <a:endCxn id="13" idx="4"/>
          </p:cNvCxnSpPr>
          <p:nvPr/>
        </p:nvCxnSpPr>
        <p:spPr>
          <a:xfrm rot="10800000">
            <a:off x="1085850" y="3169920"/>
            <a:ext cx="178594" cy="342374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triangle" w="lg" len="lg"/>
          </a:ln>
        </p:spPr>
      </p:cxnSp>
      <p:sp>
        <p:nvSpPr>
          <p:cNvPr id="13" name="Oval 12"/>
          <p:cNvSpPr/>
          <p:nvPr/>
        </p:nvSpPr>
        <p:spPr>
          <a:xfrm>
            <a:off x="1005364" y="3009902"/>
            <a:ext cx="160971" cy="160018"/>
          </a:xfrm>
          <a:prstGeom prst="ellipse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05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264444" y="3432285"/>
            <a:ext cx="160971" cy="160018"/>
          </a:xfrm>
          <a:prstGeom prst="ellipse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05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569244" y="3745334"/>
            <a:ext cx="160971" cy="160018"/>
          </a:xfrm>
          <a:prstGeom prst="ellipse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05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859280" y="4042411"/>
            <a:ext cx="160971" cy="160018"/>
          </a:xfrm>
          <a:prstGeom prst="ellipse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05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569243" y="5266373"/>
            <a:ext cx="160971" cy="160018"/>
          </a:xfrm>
          <a:prstGeom prst="ellipse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05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131218" y="4337686"/>
            <a:ext cx="160971" cy="160018"/>
          </a:xfrm>
          <a:prstGeom prst="ellipse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05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859280" y="5561648"/>
            <a:ext cx="160971" cy="160018"/>
          </a:xfrm>
          <a:prstGeom prst="ellipse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05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Elbow Connector 31"/>
          <p:cNvCxnSpPr>
            <a:stCxn id="23" idx="2"/>
          </p:cNvCxnSpPr>
          <p:nvPr/>
        </p:nvCxnSpPr>
        <p:spPr>
          <a:xfrm rot="10800000">
            <a:off x="1344930" y="3592303"/>
            <a:ext cx="224315" cy="233040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triangle" w="lg" len="lg"/>
          </a:ln>
        </p:spPr>
      </p:cxnSp>
      <p:cxnSp>
        <p:nvCxnSpPr>
          <p:cNvPr id="35" name="Elbow Connector 34"/>
          <p:cNvCxnSpPr>
            <a:stCxn id="24" idx="2"/>
            <a:endCxn id="23" idx="4"/>
          </p:cNvCxnSpPr>
          <p:nvPr/>
        </p:nvCxnSpPr>
        <p:spPr>
          <a:xfrm rot="10800000">
            <a:off x="1649730" y="3905352"/>
            <a:ext cx="209550" cy="217068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triangle" w="lg" len="lg"/>
          </a:ln>
        </p:spPr>
      </p:cxnSp>
      <p:cxnSp>
        <p:nvCxnSpPr>
          <p:cNvPr id="39" name="Elbow Connector 38"/>
          <p:cNvCxnSpPr>
            <a:stCxn id="26" idx="2"/>
            <a:endCxn id="24" idx="4"/>
          </p:cNvCxnSpPr>
          <p:nvPr/>
        </p:nvCxnSpPr>
        <p:spPr>
          <a:xfrm rot="10800000">
            <a:off x="1939766" y="4202429"/>
            <a:ext cx="191452" cy="215266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triangle" w="lg" len="lg"/>
          </a:ln>
        </p:spPr>
      </p:cxnSp>
      <p:cxnSp>
        <p:nvCxnSpPr>
          <p:cNvPr id="42" name="Elbow Connector 41"/>
          <p:cNvCxnSpPr>
            <a:stCxn id="27" idx="2"/>
            <a:endCxn id="25" idx="4"/>
          </p:cNvCxnSpPr>
          <p:nvPr/>
        </p:nvCxnSpPr>
        <p:spPr>
          <a:xfrm rot="10800000">
            <a:off x="1649730" y="5426391"/>
            <a:ext cx="209551" cy="215266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triangle" w="lg" len="lg"/>
          </a:ln>
        </p:spPr>
      </p:cxnSp>
      <p:cxnSp>
        <p:nvCxnSpPr>
          <p:cNvPr id="45" name="Elbow Connector 44"/>
          <p:cNvCxnSpPr>
            <a:stCxn id="25" idx="2"/>
            <a:endCxn id="22" idx="4"/>
          </p:cNvCxnSpPr>
          <p:nvPr/>
        </p:nvCxnSpPr>
        <p:spPr>
          <a:xfrm rot="10800000">
            <a:off x="1344931" y="3592304"/>
            <a:ext cx="224313" cy="1754079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57253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21920"/>
            <a:ext cx="7086600" cy="838200"/>
          </a:xfrm>
        </p:spPr>
        <p:txBody>
          <a:bodyPr/>
          <a:lstStyle/>
          <a:p>
            <a:r>
              <a:rPr lang="en-US" dirty="0" smtClean="0"/>
              <a:t>Nested Functions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77290"/>
            <a:ext cx="8686800" cy="5528310"/>
          </a:xfrm>
        </p:spPr>
        <p:txBody>
          <a:bodyPr/>
          <a:lstStyle/>
          <a:p>
            <a:r>
              <a:rPr lang="en-US" dirty="0" smtClean="0"/>
              <a:t>What about objects with the same name?</a:t>
            </a:r>
          </a:p>
          <a:p>
            <a:pPr lvl="1"/>
            <a:r>
              <a:rPr lang="en-US" dirty="0" smtClean="0"/>
              <a:t>If in the same scope </a:t>
            </a:r>
            <a:r>
              <a:rPr lang="en-US" dirty="0">
                <a:effectLst/>
              </a:rPr>
              <a:t>–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bottommost object</a:t>
            </a:r>
            <a:endParaRPr lang="en-US" dirty="0" smtClean="0"/>
          </a:p>
          <a:p>
            <a:pPr lvl="1"/>
            <a:r>
              <a:rPr lang="en-US" dirty="0" smtClean="0"/>
              <a:t>If not in the same scope – the object in 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innermost</a:t>
            </a:r>
            <a:r>
              <a:rPr lang="en-US" dirty="0" smtClean="0"/>
              <a:t> scope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27540" y="3647163"/>
            <a:ext cx="8352692" cy="28161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1800"/>
              </a:spcBef>
            </a:pPr>
            <a:endParaRPr lang="en-US" sz="100" dirty="0" smtClean="0"/>
          </a:p>
          <a:p>
            <a:pPr>
              <a:spcBef>
                <a:spcPts val="600"/>
              </a:spcBef>
            </a:pPr>
            <a:r>
              <a:rPr lang="en-US" sz="1800" dirty="0" smtClean="0"/>
              <a:t>function </a:t>
            </a:r>
            <a:r>
              <a:rPr lang="en-US" sz="1800" dirty="0"/>
              <a:t>compare(str1, str2, </a:t>
            </a:r>
            <a:r>
              <a:rPr lang="en-US" sz="1800" dirty="0" err="1"/>
              <a:t>caseSensitive</a:t>
            </a:r>
            <a:r>
              <a:rPr lang="en-US" sz="1800" dirty="0"/>
              <a:t>) {</a:t>
            </a:r>
          </a:p>
          <a:p>
            <a:r>
              <a:rPr lang="en-US" sz="1800" dirty="0"/>
              <a:t>  if(</a:t>
            </a:r>
            <a:r>
              <a:rPr lang="en-US" sz="1800" dirty="0" err="1"/>
              <a:t>caseSensitive</a:t>
            </a:r>
            <a:r>
              <a:rPr lang="en-US" sz="1800" dirty="0"/>
              <a:t>) return </a:t>
            </a:r>
            <a:r>
              <a:rPr lang="en-US" sz="1800" dirty="0" err="1"/>
              <a:t>compareCaseSensitive</a:t>
            </a:r>
            <a:r>
              <a:rPr lang="en-US" sz="1800" dirty="0"/>
              <a:t>(str1,str2)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else </a:t>
            </a:r>
            <a:r>
              <a:rPr lang="en-US" sz="1800" dirty="0"/>
              <a:t>return </a:t>
            </a:r>
            <a:r>
              <a:rPr lang="en-US" sz="1800" dirty="0" err="1"/>
              <a:t>compareCaseInsesitive</a:t>
            </a:r>
            <a:r>
              <a:rPr lang="en-US" sz="1800" dirty="0"/>
              <a:t>(str1,str2</a:t>
            </a:r>
            <a:r>
              <a:rPr lang="en-US" sz="1800" dirty="0" smtClean="0"/>
              <a:t>);   </a:t>
            </a:r>
            <a:endParaRPr lang="en-US" sz="1800" dirty="0"/>
          </a:p>
          <a:p>
            <a:r>
              <a:rPr lang="en-US" sz="1800" dirty="0"/>
              <a:t>    function </a:t>
            </a:r>
            <a:r>
              <a:rPr lang="en-US" sz="1800" dirty="0" err="1"/>
              <a:t>compareCaseSensitive</a:t>
            </a:r>
            <a:r>
              <a:rPr lang="en-US" sz="1800" dirty="0"/>
              <a:t>(str1, str2) {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//here matter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str1 and str2 in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compareCaseSensitive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</a:p>
          <a:p>
            <a:pPr>
              <a:lnSpc>
                <a:spcPct val="75000"/>
              </a:lnSpc>
            </a:pPr>
            <a:r>
              <a:rPr lang="en-US" sz="1800" dirty="0" smtClean="0"/>
              <a:t>    }</a:t>
            </a:r>
            <a:endParaRPr lang="en-US" sz="1800" dirty="0"/>
          </a:p>
          <a:p>
            <a:r>
              <a:rPr lang="en-US" sz="1800" dirty="0"/>
              <a:t>    function </a:t>
            </a:r>
            <a:r>
              <a:rPr lang="en-US" sz="1800" dirty="0" err="1"/>
              <a:t>compareCaseInsesitive</a:t>
            </a:r>
            <a:r>
              <a:rPr lang="en-US" sz="1800" dirty="0"/>
              <a:t>(str1, str2) {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  //</a:t>
            </a:r>
            <a:r>
              <a:rPr lang="en-US" sz="1800" dirty="0"/>
              <a:t>here </a:t>
            </a:r>
            <a:r>
              <a:rPr lang="en-US" sz="1800" dirty="0" smtClean="0"/>
              <a:t>matter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str1 and str2 in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compareCaseInsensitive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75000"/>
              </a:lnSpc>
            </a:pPr>
            <a:r>
              <a:rPr lang="en-US" sz="1800" dirty="0" smtClean="0"/>
              <a:t>    }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64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Nested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3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Immediately Invoked Function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28585"/>
            <a:ext cx="7924800" cy="569120"/>
          </a:xfrm>
        </p:spPr>
        <p:txBody>
          <a:bodyPr/>
          <a:lstStyle/>
          <a:p>
            <a:r>
              <a:rPr lang="en-US" dirty="0" smtClean="0"/>
              <a:t>Functions invoked immediately </a:t>
            </a:r>
            <a:br>
              <a:rPr lang="en-US" dirty="0" smtClean="0"/>
            </a:br>
            <a:r>
              <a:rPr lang="en-US" dirty="0" smtClean="0"/>
              <a:t>after they are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3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23825"/>
            <a:ext cx="7086600" cy="838200"/>
          </a:xfrm>
        </p:spPr>
        <p:txBody>
          <a:bodyPr/>
          <a:lstStyle/>
          <a:p>
            <a:r>
              <a:rPr lang="en-US" dirty="0"/>
              <a:t>Immediately Invoked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Function </a:t>
            </a:r>
            <a:r>
              <a:rPr lang="en-US" dirty="0"/>
              <a:t>Expressions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33474"/>
            <a:ext cx="8686800" cy="5572125"/>
          </a:xfrm>
        </p:spPr>
        <p:txBody>
          <a:bodyPr/>
          <a:lstStyle/>
          <a:p>
            <a:r>
              <a:rPr lang="en-US" dirty="0" smtClean="0"/>
              <a:t>In JavaScript, functions expressions can be 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invoked immediately</a:t>
            </a:r>
            <a:r>
              <a:rPr lang="en-US" dirty="0" smtClean="0"/>
              <a:t> after they are defined</a:t>
            </a:r>
          </a:p>
          <a:p>
            <a:pPr lvl="1"/>
            <a:r>
              <a:rPr lang="en-US" dirty="0" smtClean="0"/>
              <a:t>Can be anonymous</a:t>
            </a:r>
          </a:p>
          <a:p>
            <a:pPr lvl="1"/>
            <a:r>
              <a:rPr lang="en-US" dirty="0" smtClean="0"/>
              <a:t>Create a function scope</a:t>
            </a:r>
          </a:p>
          <a:p>
            <a:pPr lvl="1"/>
            <a:r>
              <a:rPr lang="en-US" dirty="0" smtClean="0"/>
              <a:t>Don't pollute the global scope</a:t>
            </a:r>
          </a:p>
          <a:p>
            <a:pPr lvl="1"/>
            <a:r>
              <a:rPr lang="en-US" dirty="0" smtClean="0"/>
              <a:t>Handle objects with the same identifier</a:t>
            </a:r>
          </a:p>
          <a:p>
            <a:r>
              <a:rPr lang="en-US" dirty="0" smtClean="0"/>
              <a:t>IIFE must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always an expression</a:t>
            </a:r>
          </a:p>
          <a:p>
            <a:pPr lvl="1"/>
            <a:r>
              <a:rPr lang="en-US" dirty="0" smtClean="0"/>
              <a:t>Otherwise the browsers don't know what to do with the declaration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3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23825"/>
            <a:ext cx="7086600" cy="838200"/>
          </a:xfrm>
        </p:spPr>
        <p:txBody>
          <a:bodyPr/>
          <a:lstStyle/>
          <a:p>
            <a:r>
              <a:rPr lang="en-US" dirty="0" smtClean="0"/>
              <a:t>Valid IIFE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1866" y="962025"/>
            <a:ext cx="8686800" cy="685801"/>
          </a:xfrm>
        </p:spPr>
        <p:txBody>
          <a:bodyPr/>
          <a:lstStyle/>
          <a:p>
            <a:r>
              <a:rPr lang="en-US" dirty="0" smtClean="0"/>
              <a:t>Valid </a:t>
            </a:r>
            <a:r>
              <a:rPr lang="en-US" dirty="0" smtClean="0"/>
              <a:t>IIFEs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48920" y="1695450"/>
            <a:ext cx="8352692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1800" dirty="0"/>
              <a:t>var </a:t>
            </a:r>
            <a:r>
              <a:rPr lang="en-US" sz="1800" dirty="0" err="1"/>
              <a:t>iife</a:t>
            </a:r>
            <a:r>
              <a:rPr lang="en-US" sz="1800" dirty="0"/>
              <a:t> = function</a:t>
            </a:r>
            <a:r>
              <a:rPr lang="en-US" sz="1800" dirty="0" smtClean="0"/>
              <a:t>(){ console.log</a:t>
            </a:r>
            <a:r>
              <a:rPr lang="en-US" sz="1800" dirty="0"/>
              <a:t>("invoked</a:t>
            </a:r>
            <a:r>
              <a:rPr lang="en-US" sz="1800" dirty="0" smtClean="0"/>
              <a:t>!"); }();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(function</a:t>
            </a:r>
            <a:r>
              <a:rPr lang="en-US" sz="1800" dirty="0" smtClean="0"/>
              <a:t>(){ console.log</a:t>
            </a:r>
            <a:r>
              <a:rPr lang="en-US" sz="1800" dirty="0"/>
              <a:t>("invoked</a:t>
            </a:r>
            <a:r>
              <a:rPr lang="en-US" sz="1800" dirty="0" smtClean="0"/>
              <a:t>!"); }());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(function</a:t>
            </a:r>
            <a:r>
              <a:rPr lang="en-US" sz="1800" dirty="0" smtClean="0"/>
              <a:t>(){ console.log</a:t>
            </a:r>
            <a:r>
              <a:rPr lang="en-US" sz="1800" dirty="0"/>
              <a:t>("invoked</a:t>
            </a:r>
            <a:r>
              <a:rPr lang="en-US" sz="1800" dirty="0" smtClean="0"/>
              <a:t>!"); })();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!function</a:t>
            </a:r>
            <a:r>
              <a:rPr lang="en-US" sz="1800" dirty="0" smtClean="0"/>
              <a:t>(){ console.log</a:t>
            </a:r>
            <a:r>
              <a:rPr lang="en-US" sz="1800" dirty="0"/>
              <a:t>("invoked</a:t>
            </a:r>
            <a:r>
              <a:rPr lang="en-US" sz="1800" dirty="0" smtClean="0"/>
              <a:t>!"); }();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true &amp;&amp; function(){</a:t>
            </a:r>
            <a:r>
              <a:rPr lang="en-US" sz="1800" dirty="0"/>
              <a:t>console.log("invoked!"); }();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1 </a:t>
            </a:r>
            <a:r>
              <a:rPr lang="en-US" sz="1800" dirty="0"/>
              <a:t>+ function(){console.log("invoked!"); }();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81866" y="4023360"/>
            <a:ext cx="8686800" cy="2403735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In all cases the browser must be explicitly told that the thing before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is an </a:t>
            </a:r>
            <a:r>
              <a:rPr lang="en-US" dirty="0" smtClean="0"/>
              <a:t>expression</a:t>
            </a:r>
          </a:p>
          <a:p>
            <a:r>
              <a:rPr lang="en-US" dirty="0" smtClean="0"/>
              <a:t>IIFEs are primary used to create function scope</a:t>
            </a:r>
          </a:p>
          <a:p>
            <a:pPr lvl="1"/>
            <a:r>
              <a:rPr lang="en-US" dirty="0" smtClean="0"/>
              <a:t>And prevent naming collisions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32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Immediately Invoked Function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7143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19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88721"/>
            <a:ext cx="7924800" cy="685800"/>
          </a:xfrm>
        </p:spPr>
        <p:txBody>
          <a:bodyPr/>
          <a:lstStyle/>
          <a:p>
            <a:r>
              <a:rPr lang="en-US" dirty="0"/>
              <a:t>Functions in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1915000"/>
            <a:ext cx="7924800" cy="569120"/>
          </a:xfrm>
        </p:spPr>
        <p:txBody>
          <a:bodyPr/>
          <a:lstStyle/>
          <a:p>
            <a:r>
              <a:rPr lang="en-US" sz="3200" dirty="0" smtClean="0"/>
              <a:t>Live Demo</a:t>
            </a:r>
            <a:endParaRPr lang="en-US" sz="3200" dirty="0"/>
          </a:p>
        </p:txBody>
      </p:sp>
      <p:pic>
        <p:nvPicPr>
          <p:cNvPr id="4" name="Picture 2" descr="http://getbutterfly.com/wp-content/uploads/2012/03/javascript-global-vari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2804160"/>
            <a:ext cx="4013200" cy="3009900"/>
          </a:xfrm>
          <a:prstGeom prst="roundRect">
            <a:avLst>
              <a:gd name="adj" fmla="val 5697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52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120391"/>
            <a:ext cx="7924800" cy="685800"/>
          </a:xfrm>
        </p:spPr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704975"/>
          </a:xfrm>
        </p:spPr>
        <p:txBody>
          <a:bodyPr/>
          <a:lstStyle/>
          <a:p>
            <a:r>
              <a:rPr lang="en-US" dirty="0" smtClean="0"/>
              <a:t>Closures are a special kind of structure  </a:t>
            </a:r>
          </a:p>
          <a:p>
            <a:pPr lvl="1"/>
            <a:r>
              <a:rPr lang="en-US" dirty="0" smtClean="0"/>
              <a:t>They combine a function and the context of this function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10833" y="2772768"/>
            <a:ext cx="8352692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function outer(x){</a:t>
            </a:r>
          </a:p>
          <a:p>
            <a:r>
              <a:rPr lang="en-US" sz="1800" dirty="0"/>
              <a:t>  function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inner</a:t>
            </a:r>
            <a:r>
              <a:rPr lang="en-US" sz="1800" dirty="0"/>
              <a:t>(y){</a:t>
            </a:r>
          </a:p>
          <a:p>
            <a:r>
              <a:rPr lang="en-US" sz="1800" dirty="0"/>
              <a:t>    return x + " " + y;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  return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inner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0888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Closures are a special kind of structure  </a:t>
            </a:r>
          </a:p>
          <a:p>
            <a:pPr lvl="1"/>
            <a:r>
              <a:rPr lang="en-US" dirty="0" smtClean="0"/>
              <a:t>They combine a function and the context of this function</a:t>
            </a:r>
          </a:p>
          <a:p>
            <a:pPr lvl="1"/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10833" y="2772768"/>
            <a:ext cx="8352692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function outer(x){</a:t>
            </a:r>
          </a:p>
          <a:p>
            <a:r>
              <a:rPr lang="en-US" sz="1800" dirty="0"/>
              <a:t>  function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inner</a:t>
            </a:r>
            <a:r>
              <a:rPr lang="en-US" sz="1800" dirty="0"/>
              <a:t>(y){</a:t>
            </a:r>
          </a:p>
          <a:p>
            <a:r>
              <a:rPr lang="en-US" sz="1800" dirty="0"/>
              <a:t>    return x + " " + y;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  return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inner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}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672693" y="2919647"/>
            <a:ext cx="3209193" cy="715089"/>
          </a:xfrm>
          <a:prstGeom prst="wedgeRoundRectCallout">
            <a:avLst>
              <a:gd name="adj1" fmla="val -57391"/>
              <a:gd name="adj2" fmla="val -40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inner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()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forms a closure.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/>
            </a:r>
            <a:b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It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holds a reference to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2384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Closures are a special kind of structure  </a:t>
            </a:r>
          </a:p>
          <a:p>
            <a:pPr lvl="1"/>
            <a:r>
              <a:rPr lang="en-US" dirty="0" smtClean="0"/>
              <a:t>They combine a function and the context of this function</a:t>
            </a:r>
          </a:p>
          <a:p>
            <a:pPr lvl="1"/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10833" y="2772768"/>
            <a:ext cx="8352692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function outer(x){</a:t>
            </a:r>
          </a:p>
          <a:p>
            <a:r>
              <a:rPr lang="en-US" sz="1800" dirty="0"/>
              <a:t>  function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inner</a:t>
            </a:r>
            <a:r>
              <a:rPr lang="en-US" sz="1800" dirty="0"/>
              <a:t>(y){</a:t>
            </a:r>
          </a:p>
          <a:p>
            <a:r>
              <a:rPr lang="en-US" sz="1800" dirty="0"/>
              <a:t>    return x + " " + y;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  return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inner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}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672693" y="2919647"/>
            <a:ext cx="3209193" cy="715089"/>
          </a:xfrm>
          <a:prstGeom prst="wedgeRoundRectCallout">
            <a:avLst>
              <a:gd name="adj1" fmla="val -57391"/>
              <a:gd name="adj2" fmla="val -40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inner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()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forms a closure.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/>
            </a:r>
            <a:b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It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holds a reference to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x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510833" y="4710431"/>
            <a:ext cx="8352692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f1 = outer(5);</a:t>
            </a:r>
          </a:p>
          <a:p>
            <a:r>
              <a:rPr lang="en-US" sz="1800" dirty="0"/>
              <a:t>console.log(f1(7)); //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outputs 5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7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687179" y="3828253"/>
            <a:ext cx="2194707" cy="715089"/>
          </a:xfrm>
          <a:prstGeom prst="wedgeRoundRectCallout">
            <a:avLst>
              <a:gd name="adj1" fmla="val -38113"/>
              <a:gd name="adj2" fmla="val 7986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context of f1,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x has value 5</a:t>
            </a:r>
          </a:p>
        </p:txBody>
      </p:sp>
    </p:spTree>
    <p:extLst>
      <p:ext uri="{BB962C8B-B14F-4D97-AF65-F5344CB8AC3E}">
        <p14:creationId xmlns:p14="http://schemas.microsoft.com/office/powerpoint/2010/main" val="168136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 txBox="1">
            <a:spLocks/>
          </p:cNvSpPr>
          <p:nvPr/>
        </p:nvSpPr>
        <p:spPr>
          <a:xfrm>
            <a:off x="510833" y="2772768"/>
            <a:ext cx="8352692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function outer(x){</a:t>
            </a:r>
          </a:p>
          <a:p>
            <a:r>
              <a:rPr lang="en-US" sz="1800" dirty="0"/>
              <a:t>  function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inner</a:t>
            </a:r>
            <a:r>
              <a:rPr lang="en-US" sz="1800" dirty="0"/>
              <a:t>(y){</a:t>
            </a:r>
          </a:p>
          <a:p>
            <a:r>
              <a:rPr lang="en-US" sz="1800" dirty="0"/>
              <a:t>    return x + " " + y;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  return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inner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}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Closures are a special kind of structure  </a:t>
            </a:r>
          </a:p>
          <a:p>
            <a:pPr lvl="1"/>
            <a:r>
              <a:rPr lang="en-US" dirty="0" smtClean="0"/>
              <a:t>They combine a function and the context of this function</a:t>
            </a:r>
          </a:p>
          <a:p>
            <a:pPr lvl="1"/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10833" y="5540099"/>
            <a:ext cx="8352692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f2 = outer("Peter</a:t>
            </a:r>
            <a:r>
              <a:rPr lang="en-US" sz="1800" dirty="0" smtClean="0"/>
              <a:t>");</a:t>
            </a:r>
            <a:endParaRPr lang="en-US" sz="1800" dirty="0"/>
          </a:p>
          <a:p>
            <a:r>
              <a:rPr lang="en-US" sz="1800" dirty="0"/>
              <a:t>console.log(f2("</a:t>
            </a:r>
            <a:r>
              <a:rPr lang="en-US" sz="1800" dirty="0" err="1"/>
              <a:t>Petrov</a:t>
            </a:r>
            <a:r>
              <a:rPr lang="en-US" sz="1800" dirty="0" smtClean="0"/>
              <a:t>"));  //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outputs Peter 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Petrov</a:t>
            </a:r>
            <a:endParaRPr lang="en-US" sz="18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672693" y="2919647"/>
            <a:ext cx="3209193" cy="715089"/>
          </a:xfrm>
          <a:prstGeom prst="wedgeRoundRectCallout">
            <a:avLst>
              <a:gd name="adj1" fmla="val -57391"/>
              <a:gd name="adj2" fmla="val -40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inner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()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forms a closure.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/>
            </a:r>
            <a:b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It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holds a reference to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x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510833" y="4710431"/>
            <a:ext cx="8352692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f1 = outer(5);</a:t>
            </a:r>
          </a:p>
          <a:p>
            <a:r>
              <a:rPr lang="en-US" sz="1800" dirty="0"/>
              <a:t>console.log(f1(7)); //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outputs 5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7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687179" y="3828253"/>
            <a:ext cx="2194707" cy="715089"/>
          </a:xfrm>
          <a:prstGeom prst="wedgeRoundRectCallout">
            <a:avLst>
              <a:gd name="adj1" fmla="val -38113"/>
              <a:gd name="adj2" fmla="val 7986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context of f1, x has value 5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517099" y="4901258"/>
            <a:ext cx="2350551" cy="715089"/>
          </a:xfrm>
          <a:prstGeom prst="wedgeRoundRectCallout">
            <a:avLst>
              <a:gd name="adj1" fmla="val -35509"/>
              <a:gd name="adj2" fmla="val 745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context of f2,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x has value "Peter"</a:t>
            </a:r>
          </a:p>
        </p:txBody>
      </p:sp>
    </p:spTree>
    <p:extLst>
      <p:ext uri="{BB962C8B-B14F-4D97-AF65-F5344CB8AC3E}">
        <p14:creationId xmlns:p14="http://schemas.microsoft.com/office/powerpoint/2010/main" val="362688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51811"/>
            <a:ext cx="7924800" cy="685800"/>
          </a:xfrm>
        </p:spPr>
        <p:txBody>
          <a:bodyPr/>
          <a:lstStyle/>
          <a:p>
            <a:r>
              <a:rPr lang="en-US" dirty="0" smtClean="0"/>
              <a:t>Simple Closures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77809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9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 Usage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57250"/>
            <a:ext cx="8686800" cy="1838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Closures can be used for data hiding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objects invisible to their user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Make them private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27540" y="2601318"/>
            <a:ext cx="8352692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var school = (function() {</a:t>
            </a:r>
          </a:p>
          <a:p>
            <a:r>
              <a:rPr lang="en-US" sz="1800" dirty="0"/>
              <a:t>    var students = [];</a:t>
            </a:r>
          </a:p>
          <a:p>
            <a:r>
              <a:rPr lang="en-US" sz="1800" dirty="0"/>
              <a:t>    var teachers = [];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    function </a:t>
            </a:r>
            <a:r>
              <a:rPr lang="en-US" sz="1800" dirty="0" err="1"/>
              <a:t>addStudent</a:t>
            </a:r>
            <a:r>
              <a:rPr lang="en-US" sz="1800" dirty="0"/>
              <a:t>(name, grade) {...}</a:t>
            </a:r>
          </a:p>
          <a:p>
            <a:r>
              <a:rPr lang="en-US" sz="1800" dirty="0"/>
              <a:t>    function </a:t>
            </a:r>
            <a:r>
              <a:rPr lang="en-US" sz="1800" dirty="0" err="1"/>
              <a:t>addTeacher</a:t>
            </a:r>
            <a:r>
              <a:rPr lang="en-US" sz="1800" dirty="0"/>
              <a:t>(name, </a:t>
            </a:r>
            <a:r>
              <a:rPr lang="en-US" sz="1800" dirty="0" err="1"/>
              <a:t>speciality</a:t>
            </a:r>
            <a:r>
              <a:rPr lang="en-US" sz="1800" dirty="0"/>
              <a:t>) {...}</a:t>
            </a:r>
          </a:p>
          <a:p>
            <a:r>
              <a:rPr lang="en-US" sz="1800" dirty="0"/>
              <a:t>    function </a:t>
            </a:r>
            <a:r>
              <a:rPr lang="en-US" sz="1800" dirty="0" err="1"/>
              <a:t>getTeachers</a:t>
            </a:r>
            <a:r>
              <a:rPr lang="en-US" sz="1800" dirty="0"/>
              <a:t>(</a:t>
            </a:r>
            <a:r>
              <a:rPr lang="en-US" sz="1800" dirty="0" err="1"/>
              <a:t>speciality</a:t>
            </a:r>
            <a:r>
              <a:rPr lang="en-US" sz="1800" dirty="0"/>
              <a:t>) {...}</a:t>
            </a:r>
          </a:p>
          <a:p>
            <a:r>
              <a:rPr lang="en-US" sz="1800" dirty="0"/>
              <a:t>    function </a:t>
            </a:r>
            <a:r>
              <a:rPr lang="en-US" sz="1800" dirty="0" err="1"/>
              <a:t>getStudents</a:t>
            </a:r>
            <a:r>
              <a:rPr lang="en-US" sz="1800" dirty="0"/>
              <a:t>(grade) {...}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    return {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addStudent</a:t>
            </a:r>
            <a:r>
              <a:rPr lang="en-US" sz="1800" dirty="0"/>
              <a:t>: </a:t>
            </a:r>
            <a:r>
              <a:rPr lang="en-US" sz="1800" dirty="0" err="1"/>
              <a:t>addStudent</a:t>
            </a:r>
            <a:r>
              <a:rPr lang="en-US" sz="1800" dirty="0"/>
              <a:t>,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addTeacher</a:t>
            </a:r>
            <a:r>
              <a:rPr lang="en-US" sz="1800" dirty="0"/>
              <a:t>: </a:t>
            </a:r>
            <a:r>
              <a:rPr lang="en-US" sz="1800" dirty="0" err="1"/>
              <a:t>addTeacher</a:t>
            </a:r>
            <a:r>
              <a:rPr lang="en-US" sz="1800" dirty="0"/>
              <a:t>,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getTeachers</a:t>
            </a:r>
            <a:r>
              <a:rPr lang="en-US" sz="1800" dirty="0"/>
              <a:t>: </a:t>
            </a:r>
            <a:r>
              <a:rPr lang="en-US" sz="1800" dirty="0" err="1"/>
              <a:t>getTeachers</a:t>
            </a:r>
            <a:r>
              <a:rPr lang="en-US" sz="1800" dirty="0"/>
              <a:t>,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getStudents</a:t>
            </a:r>
            <a:r>
              <a:rPr lang="en-US" sz="1800" dirty="0"/>
              <a:t>: </a:t>
            </a:r>
            <a:r>
              <a:rPr lang="en-US" sz="1800" dirty="0" err="1"/>
              <a:t>getStudents</a:t>
            </a:r>
            <a:endParaRPr lang="en-US" sz="1800" dirty="0"/>
          </a:p>
          <a:p>
            <a:r>
              <a:rPr lang="en-US" sz="1800" dirty="0"/>
              <a:t>    };</a:t>
            </a:r>
          </a:p>
          <a:p>
            <a:r>
              <a:rPr lang="en-US" sz="1800" dirty="0"/>
              <a:t>})();</a:t>
            </a:r>
          </a:p>
        </p:txBody>
      </p:sp>
    </p:spTree>
    <p:extLst>
      <p:ext uri="{BB962C8B-B14F-4D97-AF65-F5344CB8AC3E}">
        <p14:creationId xmlns:p14="http://schemas.microsoft.com/office/powerpoint/2010/main" val="234491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 Usage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57250"/>
            <a:ext cx="8686800" cy="1838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Closures can be used for data hiding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objects invisible to the outside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Make them private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27540" y="2601318"/>
            <a:ext cx="8352692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var school = (function() {</a:t>
            </a:r>
          </a:p>
          <a:p>
            <a:r>
              <a:rPr lang="en-US" sz="1800" dirty="0"/>
              <a:t>    var students = [];</a:t>
            </a:r>
          </a:p>
          <a:p>
            <a:r>
              <a:rPr lang="en-US" sz="1800" dirty="0"/>
              <a:t>    var teachers = [];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    function </a:t>
            </a:r>
            <a:r>
              <a:rPr lang="en-US" sz="1800" dirty="0" err="1"/>
              <a:t>addStudent</a:t>
            </a:r>
            <a:r>
              <a:rPr lang="en-US" sz="1800" dirty="0"/>
              <a:t>(name, grade) {...}</a:t>
            </a:r>
          </a:p>
          <a:p>
            <a:r>
              <a:rPr lang="en-US" sz="1800" dirty="0"/>
              <a:t>    function </a:t>
            </a:r>
            <a:r>
              <a:rPr lang="en-US" sz="1800" dirty="0" err="1"/>
              <a:t>addTeacher</a:t>
            </a:r>
            <a:r>
              <a:rPr lang="en-US" sz="1800" dirty="0"/>
              <a:t>(name, </a:t>
            </a:r>
            <a:r>
              <a:rPr lang="en-US" sz="1800" dirty="0" err="1"/>
              <a:t>speciality</a:t>
            </a:r>
            <a:r>
              <a:rPr lang="en-US" sz="1800" dirty="0"/>
              <a:t>) {...}</a:t>
            </a:r>
          </a:p>
          <a:p>
            <a:r>
              <a:rPr lang="en-US" sz="1800" dirty="0"/>
              <a:t>    function </a:t>
            </a:r>
            <a:r>
              <a:rPr lang="en-US" sz="1800" dirty="0" err="1"/>
              <a:t>getTeachers</a:t>
            </a:r>
            <a:r>
              <a:rPr lang="en-US" sz="1800" dirty="0"/>
              <a:t>(</a:t>
            </a:r>
            <a:r>
              <a:rPr lang="en-US" sz="1800" dirty="0" err="1"/>
              <a:t>speciality</a:t>
            </a:r>
            <a:r>
              <a:rPr lang="en-US" sz="1800" dirty="0"/>
              <a:t>) {...}</a:t>
            </a:r>
          </a:p>
          <a:p>
            <a:r>
              <a:rPr lang="en-US" sz="1800" dirty="0"/>
              <a:t>    function </a:t>
            </a:r>
            <a:r>
              <a:rPr lang="en-US" sz="1800" dirty="0" err="1"/>
              <a:t>getStudents</a:t>
            </a:r>
            <a:r>
              <a:rPr lang="en-US" sz="1800" dirty="0"/>
              <a:t>(grade) {...}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    return {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addStudent</a:t>
            </a:r>
            <a:r>
              <a:rPr lang="en-US" sz="1800" dirty="0"/>
              <a:t>: </a:t>
            </a:r>
            <a:r>
              <a:rPr lang="en-US" sz="1800" dirty="0" err="1"/>
              <a:t>addStudent</a:t>
            </a:r>
            <a:r>
              <a:rPr lang="en-US" sz="1800" dirty="0"/>
              <a:t>,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addTeacher</a:t>
            </a:r>
            <a:r>
              <a:rPr lang="en-US" sz="1800" dirty="0"/>
              <a:t>: </a:t>
            </a:r>
            <a:r>
              <a:rPr lang="en-US" sz="1800" dirty="0" err="1"/>
              <a:t>addTeacher</a:t>
            </a:r>
            <a:r>
              <a:rPr lang="en-US" sz="1800" dirty="0"/>
              <a:t>,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getTeachers</a:t>
            </a:r>
            <a:r>
              <a:rPr lang="en-US" sz="1800" dirty="0"/>
              <a:t>: </a:t>
            </a:r>
            <a:r>
              <a:rPr lang="en-US" sz="1800" dirty="0" err="1"/>
              <a:t>getTeachers</a:t>
            </a:r>
            <a:r>
              <a:rPr lang="en-US" sz="1800" dirty="0"/>
              <a:t>,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getStudents</a:t>
            </a:r>
            <a:r>
              <a:rPr lang="en-US" sz="1800" dirty="0"/>
              <a:t>: </a:t>
            </a:r>
            <a:r>
              <a:rPr lang="en-US" sz="1800" dirty="0" err="1"/>
              <a:t>getStudents</a:t>
            </a:r>
            <a:endParaRPr lang="en-US" sz="1800" dirty="0"/>
          </a:p>
          <a:p>
            <a:r>
              <a:rPr lang="en-US" sz="1800" dirty="0"/>
              <a:t>    };</a:t>
            </a:r>
          </a:p>
          <a:p>
            <a:r>
              <a:rPr lang="en-US" sz="1800" dirty="0"/>
              <a:t>})();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187168" y="4887229"/>
            <a:ext cx="2366157" cy="783193"/>
          </a:xfrm>
          <a:prstGeom prst="wedgeRoundRectCallout">
            <a:avLst>
              <a:gd name="adj1" fmla="val -65405"/>
              <a:gd name="adj2" fmla="val -805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is actually called a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Module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00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54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Function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9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80211"/>
            <a:ext cx="7924800" cy="685800"/>
          </a:xfrm>
        </p:spPr>
        <p:txBody>
          <a:bodyPr/>
          <a:lstStyle/>
          <a:p>
            <a:r>
              <a:rPr lang="en-US" dirty="0" smtClean="0"/>
              <a:t>Function Object</a:t>
            </a:r>
            <a:endParaRPr lang="en-US" dirty="0"/>
          </a:p>
        </p:txBody>
      </p:sp>
      <p:pic>
        <p:nvPicPr>
          <p:cNvPr id="5" name="Picture 2" descr="http://www.launchlab.co.uk/manager/tinymce/jscripts/tiny_mce/plugins/imagemanager/files/keyboard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046093" y="3089910"/>
            <a:ext cx="5051814" cy="2796540"/>
          </a:xfrm>
          <a:prstGeom prst="roundRect">
            <a:avLst>
              <a:gd name="adj" fmla="val 815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6223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4813" indent="-404813">
              <a:buFont typeface="+mj-lt"/>
              <a:buAutoNum type="arabicPeriod"/>
            </a:pPr>
            <a:r>
              <a:rPr lang="en-US" sz="2800" dirty="0" smtClean="0"/>
              <a:t>Create a module for working with DOM</a:t>
            </a:r>
            <a:r>
              <a:rPr lang="en-US" sz="2600" dirty="0" smtClean="0"/>
              <a:t>. The module should have the following functionality</a:t>
            </a:r>
          </a:p>
          <a:p>
            <a:pPr lvl="1"/>
            <a:r>
              <a:rPr lang="en-US" sz="2600" dirty="0" smtClean="0"/>
              <a:t>Add DOM element to parent element given by selector</a:t>
            </a:r>
          </a:p>
          <a:p>
            <a:pPr lvl="1"/>
            <a:r>
              <a:rPr lang="en-US" sz="2600" dirty="0" smtClean="0"/>
              <a:t>Remove element from the DOM  by given selector</a:t>
            </a:r>
          </a:p>
          <a:p>
            <a:pPr lvl="1"/>
            <a:r>
              <a:rPr lang="en-US" sz="2600" dirty="0" smtClean="0"/>
              <a:t>Attach event to given selector by given event type and event hander</a:t>
            </a:r>
          </a:p>
          <a:p>
            <a:pPr lvl="1"/>
            <a:r>
              <a:rPr lang="en-US" sz="2600" dirty="0" smtClean="0"/>
              <a:t>Add elements to buffer, which appends them to the DOM when their count for some selector becomes 100</a:t>
            </a:r>
          </a:p>
          <a:p>
            <a:pPr lvl="2"/>
            <a:r>
              <a:rPr lang="en-US" sz="2400" dirty="0" smtClean="0"/>
              <a:t>The buffer contains elements for each selector it gets</a:t>
            </a:r>
          </a:p>
          <a:p>
            <a:pPr lvl="1"/>
            <a:r>
              <a:rPr lang="en-US" sz="2600" dirty="0" smtClean="0"/>
              <a:t>Get elements by CSS selector</a:t>
            </a:r>
          </a:p>
          <a:p>
            <a:pPr lvl="1"/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module should reveal only the methods</a:t>
            </a:r>
            <a:endParaRPr lang="en-US" sz="24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sz="2600" dirty="0" smtClean="0"/>
          </a:p>
          <a:p>
            <a:pPr lvl="1"/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7960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69376"/>
            <a:ext cx="8686800" cy="1195755"/>
          </a:xfrm>
        </p:spPr>
        <p:txBody>
          <a:bodyPr/>
          <a:lstStyle/>
          <a:p>
            <a:pPr marL="404813" indent="-404813">
              <a:buFont typeface="+mj-lt"/>
              <a:buAutoNum type="arabicPeriod"/>
            </a:pPr>
            <a:r>
              <a:rPr lang="en-US" sz="2800" dirty="0" smtClean="0"/>
              <a:t>(cont. ) Create a module for working with DOM</a:t>
            </a:r>
            <a:r>
              <a:rPr lang="en-US" sz="2600" dirty="0" smtClean="0"/>
              <a:t>. The module should have the following functionality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27540" y="2460641"/>
            <a:ext cx="8352692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 smtClean="0"/>
              <a:t>domModule</a:t>
            </a:r>
            <a:r>
              <a:rPr lang="en-US" sz="1800" dirty="0" smtClean="0"/>
              <a:t> = …</a:t>
            </a:r>
          </a:p>
          <a:p>
            <a:r>
              <a:rPr lang="en-US" sz="1800" dirty="0" smtClean="0"/>
              <a:t>var div = </a:t>
            </a:r>
            <a:r>
              <a:rPr lang="en-US" sz="1800" dirty="0" err="1" smtClean="0"/>
              <a:t>document.createElement</a:t>
            </a:r>
            <a:r>
              <a:rPr lang="en-US" sz="1800" dirty="0" smtClean="0"/>
              <a:t>("div");</a:t>
            </a:r>
          </a:p>
          <a:p>
            <a:pPr>
              <a:spcBef>
                <a:spcPts val="900"/>
              </a:spcBef>
            </a:pPr>
            <a:r>
              <a:rPr lang="en-US" sz="1800" dirty="0" smtClean="0"/>
              <a:t>//</a:t>
            </a:r>
            <a:r>
              <a:rPr lang="en-US" sz="1800" dirty="0"/>
              <a:t>appends div to #wrapper</a:t>
            </a:r>
          </a:p>
          <a:p>
            <a:r>
              <a:rPr lang="en-US" sz="1800" dirty="0" err="1" smtClean="0"/>
              <a:t>domModule.appendChild</a:t>
            </a:r>
            <a:r>
              <a:rPr lang="en-US" sz="1800" dirty="0" smtClean="0"/>
              <a:t>(</a:t>
            </a:r>
            <a:r>
              <a:rPr lang="en-US" sz="1800" dirty="0" err="1" smtClean="0"/>
              <a:t>div,"#wrapper</a:t>
            </a:r>
            <a:r>
              <a:rPr lang="en-US" sz="1800" dirty="0" smtClean="0"/>
              <a:t>"); </a:t>
            </a:r>
          </a:p>
          <a:p>
            <a:pPr>
              <a:spcBef>
                <a:spcPts val="900"/>
              </a:spcBef>
            </a:pPr>
            <a:r>
              <a:rPr lang="en-US" sz="1800" dirty="0" smtClean="0"/>
              <a:t>//</a:t>
            </a:r>
            <a:r>
              <a:rPr lang="en-US" sz="1800" dirty="0"/>
              <a:t>removes </a:t>
            </a:r>
            <a:r>
              <a:rPr lang="en-US" sz="1800" dirty="0" err="1"/>
              <a:t>li:first-child</a:t>
            </a:r>
            <a:r>
              <a:rPr lang="en-US" sz="1800" dirty="0"/>
              <a:t> from </a:t>
            </a:r>
            <a:r>
              <a:rPr lang="en-US" sz="1800" dirty="0" err="1"/>
              <a:t>ul</a:t>
            </a:r>
            <a:endParaRPr lang="en-US" sz="1800" dirty="0"/>
          </a:p>
          <a:p>
            <a:r>
              <a:rPr lang="en-US" sz="1800" dirty="0" err="1" smtClean="0"/>
              <a:t>domModule.removeChild</a:t>
            </a:r>
            <a:r>
              <a:rPr lang="en-US" sz="1800" dirty="0" smtClean="0"/>
              <a:t>("</a:t>
            </a:r>
            <a:r>
              <a:rPr lang="en-US" sz="1800" dirty="0" err="1" smtClean="0"/>
              <a:t>ul</a:t>
            </a:r>
            <a:r>
              <a:rPr lang="en-US" sz="1800" dirty="0" smtClean="0"/>
              <a:t>","</a:t>
            </a:r>
            <a:r>
              <a:rPr lang="en-US" sz="1800" dirty="0" err="1" smtClean="0"/>
              <a:t>li:first-child</a:t>
            </a:r>
            <a:r>
              <a:rPr lang="en-US" sz="1800" dirty="0" smtClean="0"/>
              <a:t>"); </a:t>
            </a:r>
          </a:p>
          <a:p>
            <a:pPr>
              <a:spcBef>
                <a:spcPts val="900"/>
              </a:spcBef>
            </a:pPr>
            <a:r>
              <a:rPr lang="en-US" sz="1800" dirty="0" smtClean="0"/>
              <a:t>//add handler to each a element with class button</a:t>
            </a:r>
          </a:p>
          <a:p>
            <a:r>
              <a:rPr lang="en-US" sz="1800" dirty="0" err="1" smtClean="0"/>
              <a:t>domModule.addHandler</a:t>
            </a:r>
            <a:r>
              <a:rPr lang="en-US" sz="1800" dirty="0" smtClean="0"/>
              <a:t>("</a:t>
            </a:r>
            <a:r>
              <a:rPr lang="en-US" sz="1800" dirty="0" err="1" smtClean="0"/>
              <a:t>a.button</a:t>
            </a:r>
            <a:r>
              <a:rPr lang="en-US" sz="1800" dirty="0" smtClean="0"/>
              <a:t>", 'click',       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   function(){alert("Clicked")});</a:t>
            </a:r>
          </a:p>
          <a:p>
            <a:pPr>
              <a:spcBef>
                <a:spcPts val="900"/>
              </a:spcBef>
            </a:pPr>
            <a:r>
              <a:rPr lang="en-US" sz="1800" dirty="0" smtClean="0"/>
              <a:t>domModule.appendToBuffer("container", </a:t>
            </a:r>
            <a:r>
              <a:rPr lang="en-US" sz="1800" dirty="0" err="1" smtClean="0"/>
              <a:t>div.cloneNode</a:t>
            </a:r>
            <a:r>
              <a:rPr lang="en-US" sz="1800" dirty="0" smtClean="0"/>
              <a:t>(true));</a:t>
            </a:r>
          </a:p>
          <a:p>
            <a:r>
              <a:rPr lang="en-US" sz="1800" dirty="0" smtClean="0"/>
              <a:t>domModule.appendToBuffer("#main-</a:t>
            </a:r>
            <a:r>
              <a:rPr lang="en-US" sz="1800" dirty="0" err="1" smtClean="0"/>
              <a:t>nav</a:t>
            </a:r>
            <a:r>
              <a:rPr lang="en-US" sz="1800" dirty="0" smtClean="0"/>
              <a:t> </a:t>
            </a:r>
            <a:r>
              <a:rPr lang="en-US" sz="1800" dirty="0" err="1" smtClean="0"/>
              <a:t>ul</a:t>
            </a:r>
            <a:r>
              <a:rPr lang="en-US" sz="1800" dirty="0" smtClean="0"/>
              <a:t>", </a:t>
            </a:r>
            <a:r>
              <a:rPr lang="en-US" sz="1800" dirty="0" err="1" smtClean="0"/>
              <a:t>navItem</a:t>
            </a:r>
            <a:r>
              <a:rPr lang="en-US" sz="1800" dirty="0" smtClean="0"/>
              <a:t>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7010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00100"/>
            <a:ext cx="8686800" cy="5791200"/>
          </a:xfrm>
        </p:spPr>
        <p:txBody>
          <a:bodyPr/>
          <a:lstStyle/>
          <a:p>
            <a:pPr marL="404813" indent="-404813">
              <a:buFont typeface="+mj-lt"/>
              <a:buAutoNum type="arabicPeriod" startAt="2"/>
            </a:pPr>
            <a:r>
              <a:rPr lang="en-US" sz="2800" dirty="0" smtClean="0"/>
              <a:t>Create a module that works with moving div nodes. </a:t>
            </a:r>
            <a:r>
              <a:rPr lang="en-US" sz="2600" dirty="0" smtClean="0"/>
              <a:t>Implement functionality for:</a:t>
            </a:r>
          </a:p>
          <a:p>
            <a:pPr lvl="1"/>
            <a:r>
              <a:rPr lang="en-US" sz="2400" dirty="0" smtClean="0"/>
              <a:t>Add new moving div element to the DOM</a:t>
            </a:r>
          </a:p>
          <a:p>
            <a:pPr lvl="2"/>
            <a:r>
              <a:rPr lang="en-US" sz="2200" dirty="0" smtClean="0"/>
              <a:t>The module should generate random background, font and border colors for the div element</a:t>
            </a:r>
          </a:p>
          <a:p>
            <a:pPr lvl="2"/>
            <a:r>
              <a:rPr lang="en-US" sz="2200" dirty="0" smtClean="0"/>
              <a:t>All the div elements are with the same width and height</a:t>
            </a:r>
          </a:p>
          <a:p>
            <a:pPr lvl="1"/>
            <a:r>
              <a:rPr lang="en-US" sz="2400" dirty="0" smtClean="0"/>
              <a:t>The movements of the div nodes can be either circular or rectangular</a:t>
            </a:r>
          </a:p>
          <a:p>
            <a:pPr lvl="1"/>
            <a:r>
              <a:rPr lang="en-US" sz="2400" dirty="0" smtClean="0"/>
              <a:t>The elements should be moving all the time</a:t>
            </a:r>
          </a:p>
          <a:p>
            <a:pPr lvl="1"/>
            <a:endParaRPr lang="en-US" sz="2400" dirty="0" smtClean="0"/>
          </a:p>
          <a:p>
            <a:endParaRPr lang="en-US" sz="2800" dirty="0" smtClean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62708" y="5115917"/>
            <a:ext cx="8352692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 smtClean="0"/>
              <a:t>movingShapes</a:t>
            </a:r>
            <a:r>
              <a:rPr lang="en-US" sz="1800" dirty="0" smtClean="0"/>
              <a:t> </a:t>
            </a:r>
            <a:r>
              <a:rPr lang="en-US" sz="1800" dirty="0"/>
              <a:t>= …</a:t>
            </a:r>
          </a:p>
          <a:p>
            <a:r>
              <a:rPr lang="en-US" sz="1800" dirty="0"/>
              <a:t>//add element with rectangular movement</a:t>
            </a:r>
          </a:p>
          <a:p>
            <a:r>
              <a:rPr lang="en-US" sz="1800" dirty="0" err="1" smtClean="0"/>
              <a:t>movingShapes.add</a:t>
            </a:r>
            <a:r>
              <a:rPr lang="en-US" sz="1800" dirty="0" smtClean="0"/>
              <a:t>("</a:t>
            </a:r>
            <a:r>
              <a:rPr lang="en-US" sz="1800" dirty="0" err="1" smtClean="0"/>
              <a:t>rect</a:t>
            </a:r>
            <a:r>
              <a:rPr lang="en-US" sz="1800" dirty="0" smtClean="0"/>
              <a:t>"); </a:t>
            </a:r>
          </a:p>
          <a:p>
            <a:r>
              <a:rPr lang="en-US" sz="1800" dirty="0"/>
              <a:t>//add element with </a:t>
            </a:r>
            <a:r>
              <a:rPr lang="en-US" sz="1800" dirty="0" smtClean="0"/>
              <a:t>ellipse </a:t>
            </a:r>
            <a:r>
              <a:rPr lang="en-US" sz="1800" dirty="0"/>
              <a:t>movement</a:t>
            </a:r>
          </a:p>
          <a:p>
            <a:r>
              <a:rPr lang="en-US" sz="1800" dirty="0" err="1" smtClean="0"/>
              <a:t>movingShapes.add</a:t>
            </a:r>
            <a:r>
              <a:rPr lang="en-US" sz="1800" dirty="0" smtClean="0"/>
              <a:t>("ellipse");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2779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41841"/>
            <a:ext cx="8686800" cy="5791200"/>
          </a:xfrm>
        </p:spPr>
        <p:txBody>
          <a:bodyPr/>
          <a:lstStyle/>
          <a:p>
            <a:pPr marL="404813" indent="-404813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Create a module to work with the console object</a:t>
            </a:r>
            <a:r>
              <a:rPr lang="en-US" sz="2400" dirty="0" smtClean="0"/>
              <a:t>.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Implement functionality for:</a:t>
            </a:r>
          </a:p>
          <a:p>
            <a:pPr marL="752476" lvl="1" indent="-404813">
              <a:lnSpc>
                <a:spcPct val="100000"/>
              </a:lnSpc>
            </a:pPr>
            <a:r>
              <a:rPr lang="en-US" sz="2600" dirty="0" smtClean="0"/>
              <a:t>Writing a line to the console </a:t>
            </a:r>
          </a:p>
          <a:p>
            <a:pPr marL="752476" lvl="1" indent="-404813">
              <a:lnSpc>
                <a:spcPct val="100000"/>
              </a:lnSpc>
            </a:pPr>
            <a:r>
              <a:rPr lang="en-US" sz="2600" dirty="0" smtClean="0"/>
              <a:t>Writing a line to the console using a format</a:t>
            </a:r>
          </a:p>
          <a:p>
            <a:pPr marL="752476" lvl="1" indent="-404813">
              <a:lnSpc>
                <a:spcPct val="100000"/>
              </a:lnSpc>
            </a:pPr>
            <a:r>
              <a:rPr lang="en-US" sz="2600" dirty="0" smtClean="0"/>
              <a:t>Writing to the console should call 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600" dirty="0" smtClean="0"/>
              <a:t> to each element</a:t>
            </a:r>
          </a:p>
          <a:p>
            <a:pPr marL="752476" lvl="1" indent="-404813">
              <a:lnSpc>
                <a:spcPct val="100000"/>
              </a:lnSpc>
            </a:pPr>
            <a:r>
              <a:rPr lang="en-US" sz="2600" dirty="0" smtClean="0"/>
              <a:t>Writing errors and warnings to the console with and without format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62708" y="4535625"/>
            <a:ext cx="8352692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 smtClean="0"/>
              <a:t>specialConsole</a:t>
            </a:r>
            <a:r>
              <a:rPr lang="en-US" sz="1800" dirty="0"/>
              <a:t> </a:t>
            </a:r>
            <a:r>
              <a:rPr lang="en-US" sz="1800" dirty="0" smtClean="0"/>
              <a:t>= …</a:t>
            </a:r>
          </a:p>
          <a:p>
            <a:r>
              <a:rPr lang="en-US" sz="1800" dirty="0" err="1" smtClean="0"/>
              <a:t>specialConsole.writeLine</a:t>
            </a:r>
            <a:r>
              <a:rPr lang="en-US" sz="1800" dirty="0"/>
              <a:t>("Message: </a:t>
            </a:r>
            <a:r>
              <a:rPr lang="en-US" sz="1800" dirty="0" smtClean="0"/>
              <a:t>hello");</a:t>
            </a:r>
          </a:p>
          <a:p>
            <a:r>
              <a:rPr lang="en-US" sz="1800" dirty="0"/>
              <a:t>//logs to the console "Message: hello"</a:t>
            </a:r>
          </a:p>
          <a:p>
            <a:r>
              <a:rPr lang="en-US" sz="1800" dirty="0" err="1" smtClean="0"/>
              <a:t>specialConsole.writeLine</a:t>
            </a:r>
            <a:r>
              <a:rPr lang="en-US" sz="1800" dirty="0" smtClean="0"/>
              <a:t>("Message: {0}", "hello");</a:t>
            </a:r>
          </a:p>
          <a:p>
            <a:r>
              <a:rPr lang="en-US" sz="1800" dirty="0" smtClean="0"/>
              <a:t>//logs to the console "Message: hello"</a:t>
            </a:r>
            <a:endParaRPr lang="en-US" sz="1800" dirty="0"/>
          </a:p>
          <a:p>
            <a:r>
              <a:rPr lang="en-US" sz="1800" dirty="0" err="1"/>
              <a:t>specialConsole.writeError</a:t>
            </a:r>
            <a:r>
              <a:rPr lang="en-US" sz="1800" dirty="0"/>
              <a:t>("Error: {0}", "Something happened</a:t>
            </a:r>
            <a:r>
              <a:rPr lang="en-US" sz="1800" dirty="0" smtClean="0"/>
              <a:t>");</a:t>
            </a:r>
            <a:endParaRPr lang="en-US" sz="1800" dirty="0"/>
          </a:p>
          <a:p>
            <a:r>
              <a:rPr lang="en-US" sz="1800" dirty="0" err="1" smtClean="0"/>
              <a:t>specialConsole.writeWarning</a:t>
            </a:r>
            <a:r>
              <a:rPr lang="en-US" sz="1800" dirty="0" smtClean="0"/>
              <a:t>("Warning: </a:t>
            </a:r>
            <a:r>
              <a:rPr lang="en-US" sz="1800" dirty="0"/>
              <a:t>{0}", </a:t>
            </a:r>
            <a:r>
              <a:rPr lang="en-US" sz="1800" dirty="0" smtClean="0"/>
              <a:t>"A warning");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507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3474"/>
            <a:ext cx="8686800" cy="440036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 smtClean="0"/>
              <a:t>Functions are one of 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most powerful features</a:t>
            </a:r>
            <a:r>
              <a:rPr lang="en-US" sz="3000" dirty="0" smtClean="0"/>
              <a:t> in JavaScript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And one of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most important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In JavaScript functions are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first-class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objects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They can be assigned to variables or properties, passed as arguments and returned by other  functions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They have properties of their own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caller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533400" y="5163842"/>
            <a:ext cx="80772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max(</a:t>
            </a:r>
            <a:r>
              <a:rPr lang="en-US" dirty="0" err="1"/>
              <a:t>arr</a:t>
            </a:r>
            <a:r>
              <a:rPr lang="en-US" dirty="0" smtClean="0"/>
              <a:t>){ … }</a:t>
            </a:r>
          </a:p>
          <a:p>
            <a:pPr>
              <a:spcBef>
                <a:spcPts val="600"/>
              </a:spcBef>
            </a:pPr>
            <a:r>
              <a:rPr lang="en-US" dirty="0"/>
              <a:t>console.log(</a:t>
            </a:r>
            <a:r>
              <a:rPr lang="en-US" dirty="0" err="1"/>
              <a:t>max.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length</a:t>
            </a:r>
            <a:r>
              <a:rPr lang="en-US" dirty="0"/>
              <a:t>); //returns 1</a:t>
            </a:r>
          </a:p>
          <a:p>
            <a:r>
              <a:rPr lang="en-US" dirty="0" smtClean="0"/>
              <a:t>console.log(max.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name</a:t>
            </a:r>
            <a:r>
              <a:rPr lang="en-US" dirty="0" smtClean="0"/>
              <a:t>); //returns "max"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console.log((function(){}).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name</a:t>
            </a:r>
            <a:r>
              <a:rPr lang="en-US" dirty="0" smtClean="0"/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7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4555</TotalTime>
  <Words>3768</Words>
  <Application>Microsoft Office PowerPoint</Application>
  <PresentationFormat>On-screen Show (4:3)</PresentationFormat>
  <Paragraphs>722</Paragraphs>
  <Slides>83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8" baseType="lpstr">
      <vt:lpstr>Cambria</vt:lpstr>
      <vt:lpstr>Consolas</vt:lpstr>
      <vt:lpstr>Corbel</vt:lpstr>
      <vt:lpstr>Wingdings 2</vt:lpstr>
      <vt:lpstr>Telerik Academy theme</vt:lpstr>
      <vt:lpstr>Functions and  Function Expressions</vt:lpstr>
      <vt:lpstr>Table of Contents</vt:lpstr>
      <vt:lpstr>Table of Contents (2)</vt:lpstr>
      <vt:lpstr>Functions in JavaScript</vt:lpstr>
      <vt:lpstr>Functions in JavaScript</vt:lpstr>
      <vt:lpstr>Functions in JavaScript (2)</vt:lpstr>
      <vt:lpstr>Functions in JavaScript</vt:lpstr>
      <vt:lpstr>Function Object</vt:lpstr>
      <vt:lpstr>Function Object</vt:lpstr>
      <vt:lpstr>Function Object</vt:lpstr>
      <vt:lpstr>Function Object</vt:lpstr>
      <vt:lpstr>Defining Functions</vt:lpstr>
      <vt:lpstr>Creating Functions</vt:lpstr>
      <vt:lpstr>Function Declaration</vt:lpstr>
      <vt:lpstr>Function Declarations</vt:lpstr>
      <vt:lpstr>Function Expression</vt:lpstr>
      <vt:lpstr>Function Expression (2)</vt:lpstr>
      <vt:lpstr>Function Expressions</vt:lpstr>
      <vt:lpstr>Function Constructor</vt:lpstr>
      <vt:lpstr>Function Constructor</vt:lpstr>
      <vt:lpstr>Function Expression vs. Function Declaration</vt:lpstr>
      <vt:lpstr>Function Expression vs. Function Declaration (2)</vt:lpstr>
      <vt:lpstr>Function Expression vs. Function Declaration (2)</vt:lpstr>
      <vt:lpstr>Function Expression vs. Function Declaration (2)</vt:lpstr>
      <vt:lpstr>Function Expression vs. Function Declaration (3)</vt:lpstr>
      <vt:lpstr>Function Expression vs. Function Declaration (3)</vt:lpstr>
      <vt:lpstr>Function Declaration vs. Function Expression</vt:lpstr>
      <vt:lpstr>Function Properties</vt:lpstr>
      <vt:lpstr>Function Properties</vt:lpstr>
      <vt:lpstr>Function Methods</vt:lpstr>
      <vt:lpstr>Function Methods</vt:lpstr>
      <vt:lpstr>Call and Apply</vt:lpstr>
      <vt:lpstr>Call and Apply</vt:lpstr>
      <vt:lpstr>Function Methods</vt:lpstr>
      <vt:lpstr>Recursion</vt:lpstr>
      <vt:lpstr>Recursion</vt:lpstr>
      <vt:lpstr>Recursion</vt:lpstr>
      <vt:lpstr>Recursion (2)</vt:lpstr>
      <vt:lpstr>Recursion: Factorial</vt:lpstr>
      <vt:lpstr>Factorial</vt:lpstr>
      <vt:lpstr>Traversing the DOM</vt:lpstr>
      <vt:lpstr>DOM Traversal</vt:lpstr>
      <vt:lpstr>Recursion with  Function Expression</vt:lpstr>
      <vt:lpstr>Recursion with  Function Expression</vt:lpstr>
      <vt:lpstr>Recursion with  Function Expression</vt:lpstr>
      <vt:lpstr>Recursion with  Function Expression</vt:lpstr>
      <vt:lpstr>Buggy Recursion with  Function Expressions</vt:lpstr>
      <vt:lpstr>Recursion with  Function Expression (2)</vt:lpstr>
      <vt:lpstr>Working Recursion With Function Expressions</vt:lpstr>
      <vt:lpstr>Scope</vt:lpstr>
      <vt:lpstr>Scope</vt:lpstr>
      <vt:lpstr>Scope</vt:lpstr>
      <vt:lpstr>Global Scope</vt:lpstr>
      <vt:lpstr>Global Scope</vt:lpstr>
      <vt:lpstr>Global Scope</vt:lpstr>
      <vt:lpstr>Global Scope (2)</vt:lpstr>
      <vt:lpstr>Global Scope</vt:lpstr>
      <vt:lpstr>Function Scope</vt:lpstr>
      <vt:lpstr>Function Scope</vt:lpstr>
      <vt:lpstr>Nested Functions</vt:lpstr>
      <vt:lpstr>Nested Functions</vt:lpstr>
      <vt:lpstr>Nested Functions (2)</vt:lpstr>
      <vt:lpstr>Nested Functions: Example</vt:lpstr>
      <vt:lpstr>Nested Functions (3)</vt:lpstr>
      <vt:lpstr>Nested Functions</vt:lpstr>
      <vt:lpstr>Immediately Invoked Function Expressions</vt:lpstr>
      <vt:lpstr>Immediately Invoked  Function Expressions</vt:lpstr>
      <vt:lpstr>Valid IIFE</vt:lpstr>
      <vt:lpstr>Immediately Invoked Function Expressions</vt:lpstr>
      <vt:lpstr>Closures</vt:lpstr>
      <vt:lpstr>Closures</vt:lpstr>
      <vt:lpstr>Closures</vt:lpstr>
      <vt:lpstr>Closures</vt:lpstr>
      <vt:lpstr>Closures</vt:lpstr>
      <vt:lpstr>Simple Closures</vt:lpstr>
      <vt:lpstr>Closures Usage</vt:lpstr>
      <vt:lpstr>Closures Usage</vt:lpstr>
      <vt:lpstr>Closures</vt:lpstr>
      <vt:lpstr>Advanced Function</vt:lpstr>
      <vt:lpstr>Homework</vt:lpstr>
      <vt:lpstr>Homework (2)</vt:lpstr>
      <vt:lpstr>Homework (3)</vt:lpstr>
      <vt:lpstr>Homework (4)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1185</cp:revision>
  <dcterms:created xsi:type="dcterms:W3CDTF">2013-04-04T07:35:06Z</dcterms:created>
  <dcterms:modified xsi:type="dcterms:W3CDTF">2014-06-24T12:22:17Z</dcterms:modified>
</cp:coreProperties>
</file>