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319" r:id="rId13"/>
    <p:sldId id="268" r:id="rId14"/>
    <p:sldId id="318" r:id="rId15"/>
    <p:sldId id="269" r:id="rId16"/>
    <p:sldId id="270" r:id="rId17"/>
    <p:sldId id="317" r:id="rId18"/>
    <p:sldId id="271" r:id="rId19"/>
    <p:sldId id="272" r:id="rId20"/>
    <p:sldId id="273" r:id="rId21"/>
    <p:sldId id="274" r:id="rId22"/>
    <p:sldId id="320" r:id="rId23"/>
    <p:sldId id="321" r:id="rId24"/>
    <p:sldId id="322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2" r:id="rId42"/>
    <p:sldId id="291" r:id="rId43"/>
    <p:sldId id="293" r:id="rId44"/>
    <p:sldId id="294" r:id="rId45"/>
    <p:sldId id="295" r:id="rId46"/>
    <p:sldId id="296" r:id="rId47"/>
    <p:sldId id="297" r:id="rId48"/>
    <p:sldId id="298" r:id="rId49"/>
    <p:sldId id="300" r:id="rId50"/>
    <p:sldId id="301" r:id="rId51"/>
    <p:sldId id="304" r:id="rId52"/>
    <p:sldId id="307" r:id="rId53"/>
    <p:sldId id="308" r:id="rId54"/>
    <p:sldId id="309" r:id="rId55"/>
    <p:sldId id="311" r:id="rId56"/>
    <p:sldId id="306" r:id="rId57"/>
    <p:sldId id="302" r:id="rId58"/>
    <p:sldId id="312" r:id="rId59"/>
    <p:sldId id="313" r:id="rId60"/>
    <p:sldId id="305" r:id="rId61"/>
    <p:sldId id="314" r:id="rId62"/>
    <p:sldId id="323" r:id="rId63"/>
    <p:sldId id="316" r:id="rId64"/>
    <p:sldId id="29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1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75EE339-9E99-45BB-B4F3-4DCE8705C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75EE339-9E99-45BB-B4F3-4DCE8705C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76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5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0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CoffeeScript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JavaScript the expressive way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CoffeeScript Features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can we do with CoffeeScript?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5643"/>
            <a:ext cx="8686800" cy="3419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CoffeeScript is a whole new language to learn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Yet, has parts of Python and JavaScript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Omit semicolons and brackets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But the indentation matters a lot!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They introduce scope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This is a valid CoffeeScript code: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77788" y="4542370"/>
            <a:ext cx="269807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 smtClean="0"/>
          </a:p>
          <a:p>
            <a:r>
              <a:rPr lang="en-US" dirty="0" smtClean="0"/>
              <a:t>person = </a:t>
            </a:r>
          </a:p>
          <a:p>
            <a:r>
              <a:rPr lang="en-US" dirty="0"/>
              <a:t> </a:t>
            </a:r>
            <a:r>
              <a:rPr lang="en-US" dirty="0" smtClean="0"/>
              <a:t> name: 'Peter'</a:t>
            </a:r>
          </a:p>
          <a:p>
            <a:r>
              <a:rPr lang="en-US" dirty="0"/>
              <a:t> </a:t>
            </a:r>
            <a:r>
              <a:rPr lang="en-US" dirty="0" smtClean="0"/>
              <a:t> age: 17</a:t>
            </a:r>
          </a:p>
          <a:p>
            <a:r>
              <a:rPr lang="en-US" dirty="0" smtClean="0"/>
              <a:t>console.log person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77788" y="4545013"/>
            <a:ext cx="26980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5643"/>
            <a:ext cx="8686800" cy="3419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CoffeeScript is a whole new language to learn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Yet, has parts of Python and JavaScript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Omit semicolons and brackets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But the indentation matters a lot!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They introduce scope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This is a valid CoffeeScript code: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77788" y="4542370"/>
            <a:ext cx="269807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 smtClean="0"/>
          </a:p>
          <a:p>
            <a:r>
              <a:rPr lang="en-US" dirty="0" smtClean="0"/>
              <a:t>person = </a:t>
            </a:r>
          </a:p>
          <a:p>
            <a:r>
              <a:rPr lang="en-US" dirty="0"/>
              <a:t> </a:t>
            </a:r>
            <a:r>
              <a:rPr lang="en-US" dirty="0" smtClean="0"/>
              <a:t> name: 'Peter'</a:t>
            </a:r>
          </a:p>
          <a:p>
            <a:r>
              <a:rPr lang="en-US" dirty="0"/>
              <a:t> </a:t>
            </a:r>
            <a:r>
              <a:rPr lang="en-US" dirty="0" smtClean="0"/>
              <a:t> age: 17</a:t>
            </a:r>
          </a:p>
          <a:p>
            <a:r>
              <a:rPr lang="en-US" dirty="0" smtClean="0"/>
              <a:t>console.log person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75176" y="4390566"/>
            <a:ext cx="299325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 smtClean="0"/>
          </a:p>
          <a:p>
            <a:r>
              <a:rPr lang="en-US" dirty="0" smtClean="0"/>
              <a:t>var person;</a:t>
            </a:r>
          </a:p>
          <a:p>
            <a:r>
              <a:rPr lang="en-US" dirty="0" smtClean="0"/>
              <a:t>person = {</a:t>
            </a:r>
          </a:p>
          <a:p>
            <a:r>
              <a:rPr lang="en-US" dirty="0"/>
              <a:t> </a:t>
            </a:r>
            <a:r>
              <a:rPr lang="en-US" dirty="0" smtClean="0"/>
              <a:t> name: 'Peter',</a:t>
            </a:r>
          </a:p>
          <a:p>
            <a:r>
              <a:rPr lang="en-US" dirty="0"/>
              <a:t> </a:t>
            </a:r>
            <a:r>
              <a:rPr lang="en-US" dirty="0" smtClean="0"/>
              <a:t> age: 17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console.log(person);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404031" y="5052285"/>
            <a:ext cx="2042974" cy="611386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Compiles to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77788" y="4545013"/>
            <a:ext cx="26980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575175" y="4390566"/>
            <a:ext cx="299325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1034"/>
            <a:ext cx="8686800" cy="1997475"/>
          </a:xfrm>
        </p:spPr>
        <p:txBody>
          <a:bodyPr/>
          <a:lstStyle/>
          <a:p>
            <a:r>
              <a:rPr lang="en-US" dirty="0" smtClean="0"/>
              <a:t>In CoffeeScript all functions are expressions</a:t>
            </a:r>
          </a:p>
          <a:p>
            <a:pPr lvl="1"/>
            <a:r>
              <a:rPr lang="en-US" dirty="0" smtClean="0"/>
              <a:t>No function declarations</a:t>
            </a:r>
          </a:p>
          <a:p>
            <a:pPr lvl="1"/>
            <a:r>
              <a:rPr lang="en-US" dirty="0" smtClean="0"/>
              <a:t>Created like C# LAMBDA expressions: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15679" y="2976216"/>
            <a:ext cx="2826242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sum = (numbers) -&gt;</a:t>
            </a:r>
          </a:p>
          <a:p>
            <a:r>
              <a:rPr lang="en-US" dirty="0"/>
              <a:t> </a:t>
            </a:r>
            <a:r>
              <a:rPr lang="en-US" dirty="0" smtClean="0"/>
              <a:t> sum = 0</a:t>
            </a:r>
          </a:p>
          <a:p>
            <a:r>
              <a:rPr lang="en-US" dirty="0"/>
              <a:t> </a:t>
            </a:r>
            <a:r>
              <a:rPr lang="en-US" dirty="0" smtClean="0"/>
              <a:t> for n in numbers</a:t>
            </a:r>
          </a:p>
          <a:p>
            <a:r>
              <a:rPr lang="en-US" dirty="0"/>
              <a:t> </a:t>
            </a:r>
            <a:r>
              <a:rPr lang="en-US" dirty="0" smtClean="0"/>
              <a:t>   sum += n</a:t>
            </a:r>
          </a:p>
          <a:p>
            <a:r>
              <a:rPr lang="en-US" dirty="0" smtClean="0"/>
              <a:t>  return sum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15679" y="2976216"/>
            <a:ext cx="282624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1034"/>
            <a:ext cx="8686800" cy="1997475"/>
          </a:xfrm>
        </p:spPr>
        <p:txBody>
          <a:bodyPr/>
          <a:lstStyle/>
          <a:p>
            <a:r>
              <a:rPr lang="en-US" dirty="0" smtClean="0"/>
              <a:t>In CoffeeScript all functions are expressions</a:t>
            </a:r>
          </a:p>
          <a:p>
            <a:pPr lvl="1"/>
            <a:r>
              <a:rPr lang="en-US" dirty="0" smtClean="0"/>
              <a:t>No function declarations</a:t>
            </a:r>
          </a:p>
          <a:p>
            <a:pPr lvl="1"/>
            <a:r>
              <a:rPr lang="en-US" dirty="0" smtClean="0"/>
              <a:t>Created like C# LAMBDA expressions: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15679" y="2976216"/>
            <a:ext cx="2826242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sum = (numbers) -&gt;</a:t>
            </a:r>
          </a:p>
          <a:p>
            <a:r>
              <a:rPr lang="en-US" dirty="0"/>
              <a:t> </a:t>
            </a:r>
            <a:r>
              <a:rPr lang="en-US" dirty="0" smtClean="0"/>
              <a:t> sum = 0</a:t>
            </a:r>
          </a:p>
          <a:p>
            <a:r>
              <a:rPr lang="en-US" dirty="0"/>
              <a:t> </a:t>
            </a:r>
            <a:r>
              <a:rPr lang="en-US" dirty="0" smtClean="0"/>
              <a:t> for n in numbers</a:t>
            </a:r>
          </a:p>
          <a:p>
            <a:r>
              <a:rPr lang="en-US" dirty="0"/>
              <a:t> </a:t>
            </a:r>
            <a:r>
              <a:rPr lang="en-US" dirty="0" smtClean="0"/>
              <a:t>   sum += n</a:t>
            </a:r>
          </a:p>
          <a:p>
            <a:r>
              <a:rPr lang="en-US" dirty="0" smtClean="0"/>
              <a:t>  return sum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82226" y="2976216"/>
            <a:ext cx="5022721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sum;</a:t>
            </a:r>
          </a:p>
          <a:p>
            <a:r>
              <a:rPr lang="en-US" sz="1800" dirty="0" smtClean="0"/>
              <a:t>sum </a:t>
            </a:r>
            <a:r>
              <a:rPr lang="en-US" sz="1800" dirty="0"/>
              <a:t>= </a:t>
            </a:r>
            <a:r>
              <a:rPr lang="en-US" sz="1800" dirty="0" smtClean="0"/>
              <a:t>function(numbers){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var sum, n,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sum = </a:t>
            </a:r>
            <a:r>
              <a:rPr lang="en-US" sz="1800" dirty="0" smtClean="0"/>
              <a:t>0;  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  </a:t>
            </a:r>
            <a:r>
              <a:rPr lang="en-US" sz="1800" dirty="0" smtClean="0"/>
              <a:t>for(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numbers.length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++){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n = numbers[</a:t>
            </a:r>
            <a:r>
              <a:rPr lang="en-US" sz="1800" dirty="0" err="1" smtClean="0"/>
              <a:t>i</a:t>
            </a:r>
            <a:r>
              <a:rPr lang="en-US" sz="1800" dirty="0" smtClean="0"/>
              <a:t>];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sum </a:t>
            </a:r>
            <a:r>
              <a:rPr lang="en-US" sz="1800" dirty="0"/>
              <a:t>+= </a:t>
            </a:r>
            <a:r>
              <a:rPr lang="en-US" sz="1800" dirty="0" smtClean="0"/>
              <a:t>n;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smtClean="0"/>
              <a:t>sum;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15679" y="2976216"/>
            <a:ext cx="282624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82225" y="2976216"/>
            <a:ext cx="50227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9" name="Bent-Up Arrow 8"/>
          <p:cNvSpPr/>
          <p:nvPr/>
        </p:nvSpPr>
        <p:spPr>
          <a:xfrm rot="16200000" flipH="1" flipV="1">
            <a:off x="1891418" y="4601078"/>
            <a:ext cx="1455989" cy="2397973"/>
          </a:xfrm>
          <a:prstGeom prst="bentUpArrow">
            <a:avLst>
              <a:gd name="adj1" fmla="val 25000"/>
              <a:gd name="adj2" fmla="val 43723"/>
              <a:gd name="adj3" fmla="val 4306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2571" y="5686437"/>
            <a:ext cx="213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Compiles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CoffeeScript Features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Objects and/or arrays curly brackets and colons can be omitted</a:t>
            </a:r>
          </a:p>
          <a:p>
            <a:pPr lvl="1"/>
            <a:r>
              <a:rPr lang="en-US" dirty="0" smtClean="0"/>
              <a:t>Most of the time…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26132" y="2629987"/>
            <a:ext cx="2826242" cy="38625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/>
              <a:t>student = </a:t>
            </a:r>
          </a:p>
          <a:p>
            <a:pPr>
              <a:spcBef>
                <a:spcPts val="600"/>
              </a:spcBef>
            </a:pPr>
            <a:r>
              <a:rPr lang="en-US" dirty="0"/>
              <a:t>  names:</a:t>
            </a:r>
          </a:p>
          <a:p>
            <a:pPr>
              <a:spcBef>
                <a:spcPts val="600"/>
              </a:spcBef>
            </a:pPr>
            <a:r>
              <a:rPr lang="en-US" dirty="0"/>
              <a:t>    first: 'Peter'</a:t>
            </a:r>
          </a:p>
          <a:p>
            <a:pPr>
              <a:spcBef>
                <a:spcPts val="600"/>
              </a:spcBef>
            </a:pPr>
            <a:r>
              <a:rPr lang="en-US" dirty="0"/>
              <a:t>    last: '</a:t>
            </a:r>
            <a:r>
              <a:rPr lang="en-US" dirty="0" err="1"/>
              <a:t>Petrov</a:t>
            </a:r>
            <a:r>
              <a:rPr lang="en-US" dirty="0"/>
              <a:t>'</a:t>
            </a:r>
          </a:p>
          <a:p>
            <a:pPr>
              <a:spcBef>
                <a:spcPts val="600"/>
              </a:spcBef>
            </a:pPr>
            <a:r>
              <a:rPr lang="en-US" dirty="0"/>
              <a:t>  marks: [</a:t>
            </a:r>
          </a:p>
          <a:p>
            <a:pPr>
              <a:spcBef>
                <a:spcPts val="600"/>
              </a:spcBef>
            </a:pPr>
            <a:r>
              <a:rPr lang="en-US" dirty="0"/>
              <a:t>    5.5 </a:t>
            </a:r>
          </a:p>
          <a:p>
            <a:pPr>
              <a:spcBef>
                <a:spcPts val="600"/>
              </a:spcBef>
            </a:pPr>
            <a:r>
              <a:rPr lang="en-US" dirty="0"/>
              <a:t>    6.0</a:t>
            </a:r>
          </a:p>
          <a:p>
            <a:pPr>
              <a:spcBef>
                <a:spcPts val="600"/>
              </a:spcBef>
            </a:pPr>
            <a:r>
              <a:rPr lang="en-US" dirty="0"/>
              <a:t>    4.5</a:t>
            </a:r>
          </a:p>
          <a:p>
            <a:pPr>
              <a:spcBef>
                <a:spcPts val="600"/>
              </a:spcBef>
            </a:pPr>
            <a:r>
              <a:rPr lang="en-US" dirty="0"/>
              <a:t>  </a:t>
            </a:r>
            <a:r>
              <a:rPr lang="en-US" dirty="0" smtClean="0"/>
              <a:t>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26132" y="2629987"/>
            <a:ext cx="282624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Objects and/or arrays curly brackets and colons can be omitted</a:t>
            </a:r>
          </a:p>
          <a:p>
            <a:pPr lvl="1"/>
            <a:r>
              <a:rPr lang="en-US" dirty="0" smtClean="0"/>
              <a:t>Most of the time…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26132" y="2629987"/>
            <a:ext cx="2826242" cy="38625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/>
              <a:t>student = </a:t>
            </a:r>
          </a:p>
          <a:p>
            <a:pPr>
              <a:spcBef>
                <a:spcPts val="600"/>
              </a:spcBef>
            </a:pPr>
            <a:r>
              <a:rPr lang="en-US" dirty="0"/>
              <a:t>  names:</a:t>
            </a:r>
          </a:p>
          <a:p>
            <a:pPr>
              <a:spcBef>
                <a:spcPts val="600"/>
              </a:spcBef>
            </a:pPr>
            <a:r>
              <a:rPr lang="en-US" dirty="0"/>
              <a:t>    first: 'Peter'</a:t>
            </a:r>
          </a:p>
          <a:p>
            <a:pPr>
              <a:spcBef>
                <a:spcPts val="600"/>
              </a:spcBef>
            </a:pPr>
            <a:r>
              <a:rPr lang="en-US" dirty="0"/>
              <a:t>    last: '</a:t>
            </a:r>
            <a:r>
              <a:rPr lang="en-US" dirty="0" err="1"/>
              <a:t>Petrov</a:t>
            </a:r>
            <a:r>
              <a:rPr lang="en-US" dirty="0"/>
              <a:t>'</a:t>
            </a:r>
          </a:p>
          <a:p>
            <a:pPr>
              <a:spcBef>
                <a:spcPts val="600"/>
              </a:spcBef>
            </a:pPr>
            <a:r>
              <a:rPr lang="en-US" dirty="0"/>
              <a:t>  marks: [</a:t>
            </a:r>
          </a:p>
          <a:p>
            <a:pPr>
              <a:spcBef>
                <a:spcPts val="600"/>
              </a:spcBef>
            </a:pPr>
            <a:r>
              <a:rPr lang="en-US" dirty="0"/>
              <a:t>    5.5 </a:t>
            </a:r>
          </a:p>
          <a:p>
            <a:pPr>
              <a:spcBef>
                <a:spcPts val="600"/>
              </a:spcBef>
            </a:pPr>
            <a:r>
              <a:rPr lang="en-US" dirty="0"/>
              <a:t>    6.0</a:t>
            </a:r>
          </a:p>
          <a:p>
            <a:pPr>
              <a:spcBef>
                <a:spcPts val="600"/>
              </a:spcBef>
            </a:pPr>
            <a:r>
              <a:rPr lang="en-US" dirty="0"/>
              <a:t>    4.5</a:t>
            </a:r>
          </a:p>
          <a:p>
            <a:pPr>
              <a:spcBef>
                <a:spcPts val="600"/>
              </a:spcBef>
            </a:pPr>
            <a:r>
              <a:rPr lang="en-US" dirty="0"/>
              <a:t>  </a:t>
            </a:r>
            <a:r>
              <a:rPr lang="en-US" dirty="0" smtClean="0"/>
              <a:t>]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828853" y="3291707"/>
            <a:ext cx="5022721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/>
              <a:t>var student;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student </a:t>
            </a:r>
            <a:r>
              <a:rPr lang="en-US" sz="1800" dirty="0"/>
              <a:t>= {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names: {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first: 'Peter',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last: '</a:t>
            </a:r>
            <a:r>
              <a:rPr lang="en-US" sz="1800" dirty="0" err="1"/>
              <a:t>Petrov</a:t>
            </a:r>
            <a:r>
              <a:rPr lang="en-US" sz="1800" dirty="0"/>
              <a:t>'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},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marks: [5.5, 6.0, 4.5]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};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26132" y="2629987"/>
            <a:ext cx="282624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28852" y="3291707"/>
            <a:ext cx="50227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3252374" y="2629985"/>
            <a:ext cx="3130671" cy="661721"/>
          </a:xfrm>
          <a:prstGeom prst="bentUpArrow">
            <a:avLst>
              <a:gd name="adj1" fmla="val 33049"/>
              <a:gd name="adj2" fmla="val 43723"/>
              <a:gd name="adj3" fmla="val 4306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8061" y="2845431"/>
            <a:ext cx="213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Compiles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CoffeeScript 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2242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JavaScript-like languages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&amp; CoffeeScript</a:t>
            </a:r>
          </a:p>
          <a:p>
            <a:r>
              <a:rPr lang="en-US" dirty="0" smtClean="0"/>
              <a:t>CoffeeScript Overview</a:t>
            </a:r>
          </a:p>
          <a:p>
            <a:pPr lvl="1"/>
            <a:r>
              <a:rPr lang="en-US" dirty="0" smtClean="0"/>
              <a:t>Installation &amp; Compilation</a:t>
            </a:r>
          </a:p>
          <a:p>
            <a:r>
              <a:rPr lang="en-US" dirty="0" smtClean="0"/>
              <a:t>CoffeeScript Features</a:t>
            </a:r>
          </a:p>
          <a:p>
            <a:pPr lvl="1"/>
            <a:r>
              <a:rPr lang="en-US" dirty="0" smtClean="0"/>
              <a:t>Variables</a:t>
            </a:r>
            <a:r>
              <a:rPr lang="en-US" dirty="0"/>
              <a:t> </a:t>
            </a:r>
            <a:r>
              <a:rPr lang="en-US" dirty="0" smtClean="0"/>
              <a:t>and f</a:t>
            </a:r>
            <a:r>
              <a:rPr lang="en-US" dirty="0" smtClean="0"/>
              <a:t>unctions, string interpolation</a:t>
            </a:r>
            <a:endParaRPr lang="en-US" dirty="0" smtClean="0"/>
          </a:p>
          <a:p>
            <a:pPr lvl="1"/>
            <a:r>
              <a:rPr lang="en-US" dirty="0" smtClean="0"/>
              <a:t>Conditionals, Loops and Comprehensions</a:t>
            </a:r>
          </a:p>
          <a:p>
            <a:pPr lvl="1"/>
            <a:r>
              <a:rPr lang="en-US" dirty="0" smtClean="0"/>
              <a:t>Operations, </a:t>
            </a:r>
            <a:r>
              <a:rPr lang="en-US" dirty="0" smtClean="0"/>
              <a:t>Aliases, Destructuring assignments</a:t>
            </a:r>
          </a:p>
          <a:p>
            <a:pPr lvl="1"/>
            <a:r>
              <a:rPr lang="en-US" dirty="0"/>
              <a:t>Classes &amp; Inheritance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968317"/>
          </a:xfrm>
        </p:spPr>
        <p:txBody>
          <a:bodyPr/>
          <a:lstStyle/>
          <a:p>
            <a:r>
              <a:rPr lang="en-US" dirty="0" smtClean="0"/>
              <a:t>CoffeeScript is highly expressional language</a:t>
            </a:r>
          </a:p>
          <a:p>
            <a:pPr lvl="1"/>
            <a:r>
              <a:rPr lang="en-US" dirty="0" smtClean="0"/>
              <a:t>And conditional statements can be done in many ways</a:t>
            </a:r>
          </a:p>
          <a:p>
            <a:pPr lvl="2"/>
            <a:r>
              <a:rPr lang="en-US" dirty="0" smtClean="0"/>
              <a:t>Sometimes they are compiled to </a:t>
            </a:r>
            <a:br>
              <a:rPr lang="en-US" dirty="0" smtClean="0"/>
            </a:br>
            <a:r>
              <a:rPr lang="en-US" dirty="0" smtClean="0"/>
              <a:t>ternary expressions</a:t>
            </a:r>
          </a:p>
          <a:p>
            <a:pPr lvl="1"/>
            <a:r>
              <a:rPr lang="en-US" dirty="0" smtClean="0"/>
              <a:t>CoffeeScript also adds extensions: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lang="en-US" dirty="0" smtClean="0"/>
              <a:t> meaning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not</a:t>
            </a:r>
            <a:r>
              <a:rPr lang="en-US" dirty="0" smtClean="0"/>
              <a:t>: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33813" y="4969711"/>
            <a:ext cx="355143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unless condition</a:t>
            </a:r>
          </a:p>
          <a:p>
            <a:r>
              <a:rPr lang="en-US" dirty="0" smtClean="0"/>
              <a:t># same as</a:t>
            </a:r>
          </a:p>
          <a:p>
            <a:r>
              <a:rPr lang="en-US" dirty="0" smtClean="0"/>
              <a:t>if not condition</a:t>
            </a:r>
          </a:p>
        </p:txBody>
      </p:sp>
    </p:spTree>
    <p:extLst>
      <p:ext uri="{BB962C8B-B14F-4D97-AF65-F5344CB8AC3E}">
        <p14:creationId xmlns:p14="http://schemas.microsoft.com/office/powerpoint/2010/main" val="34687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550957"/>
          </a:xfrm>
        </p:spPr>
        <p:txBody>
          <a:bodyPr/>
          <a:lstStyle/>
          <a:p>
            <a:r>
              <a:rPr lang="en-US" dirty="0" smtClean="0"/>
              <a:t>CoffeeScript conditional statements: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2294" y="1626942"/>
            <a:ext cx="355143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 condition</a:t>
            </a:r>
          </a:p>
          <a:p>
            <a:r>
              <a:rPr lang="en-US" dirty="0"/>
              <a:t> </a:t>
            </a:r>
            <a:r>
              <a:rPr lang="en-US" dirty="0" smtClean="0"/>
              <a:t> # do stuff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2296" y="3184634"/>
            <a:ext cx="355143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obj</a:t>
            </a:r>
            <a:r>
              <a:rPr lang="en-US" dirty="0" smtClean="0"/>
              <a:t> = value if condition</a:t>
            </a:r>
          </a:p>
          <a:p>
            <a:endParaRPr lang="en-US" dirty="0" smtClean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32294" y="4634181"/>
            <a:ext cx="747684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goToWork</a:t>
            </a:r>
            <a:r>
              <a:rPr lang="en-US" dirty="0" smtClean="0"/>
              <a:t>() unless </a:t>
            </a:r>
            <a:r>
              <a:rPr lang="en-US" dirty="0" err="1" smtClean="0"/>
              <a:t>todayIsWeekend</a:t>
            </a:r>
            <a:r>
              <a:rPr lang="en-US" dirty="0" smtClean="0"/>
              <a:t>()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921129" y="1624308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921131" y="2789983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32293" y="4234071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</p:spTree>
    <p:extLst>
      <p:ext uri="{BB962C8B-B14F-4D97-AF65-F5344CB8AC3E}">
        <p14:creationId xmlns:p14="http://schemas.microsoft.com/office/powerpoint/2010/main" val="41147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550957"/>
          </a:xfrm>
        </p:spPr>
        <p:txBody>
          <a:bodyPr/>
          <a:lstStyle/>
          <a:p>
            <a:r>
              <a:rPr lang="en-US" dirty="0" smtClean="0"/>
              <a:t>CoffeeScript conditional statements: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2294" y="1626942"/>
            <a:ext cx="355143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 condition</a:t>
            </a:r>
          </a:p>
          <a:p>
            <a:r>
              <a:rPr lang="en-US" dirty="0"/>
              <a:t> </a:t>
            </a:r>
            <a:r>
              <a:rPr lang="en-US" dirty="0" smtClean="0"/>
              <a:t> # do stuff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5425" y="1602637"/>
            <a:ext cx="3213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if(condition) {</a:t>
            </a:r>
          </a:p>
          <a:p>
            <a:r>
              <a:rPr lang="en-US" dirty="0"/>
              <a:t> </a:t>
            </a:r>
            <a:r>
              <a:rPr lang="en-US" dirty="0" smtClean="0"/>
              <a:t> //do stuff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2296" y="3184634"/>
            <a:ext cx="355143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obj</a:t>
            </a:r>
            <a:r>
              <a:rPr lang="en-US" dirty="0" smtClean="0"/>
              <a:t> = value if condition</a:t>
            </a:r>
          </a:p>
          <a:p>
            <a:endParaRPr lang="en-US" dirty="0" smtClean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32294" y="4634181"/>
            <a:ext cx="747684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goToWork</a:t>
            </a:r>
            <a:r>
              <a:rPr lang="en-US" dirty="0" smtClean="0"/>
              <a:t>() unless </a:t>
            </a:r>
            <a:r>
              <a:rPr lang="en-US" dirty="0" err="1" smtClean="0"/>
              <a:t>todayIsWeekend</a:t>
            </a:r>
            <a:r>
              <a:rPr lang="en-US" dirty="0" smtClean="0"/>
              <a:t>()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921129" y="1624308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510509" y="1605039"/>
            <a:ext cx="49862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JS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921131" y="2789983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32293" y="4234071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186563" y="1953767"/>
            <a:ext cx="506027" cy="32015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550957"/>
          </a:xfrm>
        </p:spPr>
        <p:txBody>
          <a:bodyPr/>
          <a:lstStyle/>
          <a:p>
            <a:r>
              <a:rPr lang="en-US" dirty="0" smtClean="0"/>
              <a:t>CoffeeScript conditional statements: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2294" y="1626942"/>
            <a:ext cx="355143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 condition</a:t>
            </a:r>
          </a:p>
          <a:p>
            <a:r>
              <a:rPr lang="en-US" dirty="0"/>
              <a:t> </a:t>
            </a:r>
            <a:r>
              <a:rPr lang="en-US" dirty="0" smtClean="0"/>
              <a:t> # do stuff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5425" y="1602637"/>
            <a:ext cx="3213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if(condition) {</a:t>
            </a:r>
          </a:p>
          <a:p>
            <a:r>
              <a:rPr lang="en-US" dirty="0"/>
              <a:t> </a:t>
            </a:r>
            <a:r>
              <a:rPr lang="en-US" dirty="0" smtClean="0"/>
              <a:t> //do stuff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2296" y="3184634"/>
            <a:ext cx="355143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obj</a:t>
            </a:r>
            <a:r>
              <a:rPr lang="en-US" dirty="0" smtClean="0"/>
              <a:t> = value if condition</a:t>
            </a:r>
          </a:p>
          <a:p>
            <a:endParaRPr lang="en-US" dirty="0" smtClean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95425" y="3181215"/>
            <a:ext cx="3213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if(condition)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value;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32294" y="4634181"/>
            <a:ext cx="747684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goToWork</a:t>
            </a:r>
            <a:r>
              <a:rPr lang="en-US" dirty="0" smtClean="0"/>
              <a:t>() unless </a:t>
            </a:r>
            <a:r>
              <a:rPr lang="en-US" dirty="0" err="1" smtClean="0"/>
              <a:t>todayIsWeekend</a:t>
            </a:r>
            <a:r>
              <a:rPr lang="en-US" dirty="0" smtClean="0"/>
              <a:t>()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921129" y="1624308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510509" y="1605039"/>
            <a:ext cx="49862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JS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921131" y="2789983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7510511" y="2780085"/>
            <a:ext cx="49862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JS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32293" y="4234071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186563" y="1953767"/>
            <a:ext cx="506027" cy="32015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186563" y="3524163"/>
            <a:ext cx="506027" cy="32015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550957"/>
          </a:xfrm>
        </p:spPr>
        <p:txBody>
          <a:bodyPr/>
          <a:lstStyle/>
          <a:p>
            <a:r>
              <a:rPr lang="en-US" dirty="0" smtClean="0"/>
              <a:t>CoffeeScript conditional statements: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2294" y="1626942"/>
            <a:ext cx="355143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 condition</a:t>
            </a:r>
          </a:p>
          <a:p>
            <a:r>
              <a:rPr lang="en-US" dirty="0"/>
              <a:t> </a:t>
            </a:r>
            <a:r>
              <a:rPr lang="en-US" dirty="0" smtClean="0"/>
              <a:t> # do stuff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5425" y="1602637"/>
            <a:ext cx="3213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if(condition) {</a:t>
            </a:r>
          </a:p>
          <a:p>
            <a:r>
              <a:rPr lang="en-US" dirty="0"/>
              <a:t> </a:t>
            </a:r>
            <a:r>
              <a:rPr lang="en-US" dirty="0" smtClean="0"/>
              <a:t> //do stuff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2296" y="3184634"/>
            <a:ext cx="355143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obj</a:t>
            </a:r>
            <a:r>
              <a:rPr lang="en-US" dirty="0" smtClean="0"/>
              <a:t> = value if condition</a:t>
            </a:r>
          </a:p>
          <a:p>
            <a:endParaRPr lang="en-US" dirty="0" smtClean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95425" y="3181215"/>
            <a:ext cx="3213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if(condition)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value;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32294" y="4634181"/>
            <a:ext cx="747684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goToWork</a:t>
            </a:r>
            <a:r>
              <a:rPr lang="en-US" dirty="0" smtClean="0"/>
              <a:t>() unless </a:t>
            </a:r>
            <a:r>
              <a:rPr lang="en-US" dirty="0" err="1" smtClean="0"/>
              <a:t>todayIsWeekend</a:t>
            </a:r>
            <a:r>
              <a:rPr lang="en-US" dirty="0" smtClean="0"/>
              <a:t>()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2293" y="5503651"/>
            <a:ext cx="747684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if(!(</a:t>
            </a:r>
            <a:r>
              <a:rPr lang="en-US" dirty="0" err="1" smtClean="0"/>
              <a:t>todayIsWeekend</a:t>
            </a:r>
            <a:r>
              <a:rPr lang="en-US" dirty="0" smtClean="0"/>
              <a:t>())){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goToWork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921129" y="1624308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510509" y="1605039"/>
            <a:ext cx="49862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JS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921131" y="2789983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7510511" y="2780085"/>
            <a:ext cx="49862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JS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32293" y="4234071"/>
            <a:ext cx="116259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Coffee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532293" y="5104733"/>
            <a:ext cx="49862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JS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186563" y="1953767"/>
            <a:ext cx="506027" cy="32015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186563" y="3524163"/>
            <a:ext cx="506027" cy="32015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8098654" y="5099511"/>
            <a:ext cx="506027" cy="32015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7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CoffeeScript Conditional Statements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003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 and Comprehensions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712542"/>
          </a:xfrm>
        </p:spPr>
        <p:txBody>
          <a:bodyPr/>
          <a:lstStyle/>
          <a:p>
            <a:r>
              <a:rPr lang="en-US" dirty="0" smtClean="0"/>
              <a:t>CoffeeScript supports all the regular loops:</a:t>
            </a:r>
          </a:p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8977" y="1982048"/>
            <a:ext cx="348929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w</a:t>
            </a:r>
            <a:r>
              <a:rPr lang="en-US" dirty="0" smtClean="0"/>
              <a:t>hile condition</a:t>
            </a:r>
          </a:p>
          <a:p>
            <a:r>
              <a:rPr lang="en-US" dirty="0" smtClean="0"/>
              <a:t>  # code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18977" y="3528134"/>
            <a:ext cx="348929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for item,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/>
              <a:t>items</a:t>
            </a:r>
          </a:p>
          <a:p>
            <a:r>
              <a:rPr lang="en-US" dirty="0"/>
              <a:t>  </a:t>
            </a:r>
            <a:r>
              <a:rPr lang="en-US" dirty="0" smtClean="0"/>
              <a:t># code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00992" y="1982048"/>
            <a:ext cx="440295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w</a:t>
            </a:r>
            <a:r>
              <a:rPr lang="en-US" dirty="0" smtClean="0"/>
              <a:t>hile (condition) {</a:t>
            </a:r>
          </a:p>
          <a:p>
            <a:r>
              <a:rPr lang="en-US" dirty="0" smtClean="0"/>
              <a:t>  # code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200992" y="3528134"/>
            <a:ext cx="440295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0;i&lt;</a:t>
            </a:r>
            <a:r>
              <a:rPr lang="en-US" dirty="0" err="1" smtClean="0"/>
              <a:t>items.length;i</a:t>
            </a:r>
            <a:r>
              <a:rPr lang="en-US" dirty="0" smtClean="0"/>
              <a:t>++){</a:t>
            </a:r>
            <a:endParaRPr lang="en-US" dirty="0"/>
          </a:p>
          <a:p>
            <a:r>
              <a:rPr lang="en-US" dirty="0"/>
              <a:t>  item = </a:t>
            </a:r>
            <a:r>
              <a:rPr lang="en-US" dirty="0" smtClean="0"/>
              <a:t>items[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518977" y="4818844"/>
            <a:ext cx="348929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for key, value of items</a:t>
            </a:r>
          </a:p>
          <a:p>
            <a:r>
              <a:rPr lang="en-US" dirty="0"/>
              <a:t>  item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200992" y="4818844"/>
            <a:ext cx="440295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for (key in items) {</a:t>
            </a:r>
          </a:p>
          <a:p>
            <a:r>
              <a:rPr lang="en-US" dirty="0"/>
              <a:t>  value = items[key];</a:t>
            </a:r>
          </a:p>
          <a:p>
            <a:r>
              <a:rPr lang="en-US" dirty="0"/>
              <a:t>  item;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845670" y="2382414"/>
            <a:ext cx="1162599" cy="30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75000"/>
              </a:lnSpc>
            </a:pPr>
            <a:r>
              <a:rPr lang="en-US" sz="1800" dirty="0" smtClean="0"/>
              <a:t>Coffee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105320" y="2697629"/>
            <a:ext cx="498627" cy="30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75000"/>
              </a:lnSpc>
            </a:pPr>
            <a:r>
              <a:rPr lang="en-US" sz="1800" dirty="0" smtClean="0"/>
              <a:t>JS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845670" y="3928500"/>
            <a:ext cx="1162599" cy="30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75000"/>
              </a:lnSpc>
            </a:pPr>
            <a:r>
              <a:rPr lang="en-US" sz="1800" dirty="0" smtClean="0"/>
              <a:t>Coffee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8105320" y="4220632"/>
            <a:ext cx="498627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75000"/>
              </a:lnSpc>
            </a:pPr>
            <a:r>
              <a:rPr lang="en-US" sz="1800" dirty="0" smtClean="0"/>
              <a:t>J</a:t>
            </a:r>
            <a:r>
              <a:rPr lang="en-US" dirty="0" smtClean="0"/>
              <a:t>S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2845670" y="5219210"/>
            <a:ext cx="1162599" cy="30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75000"/>
              </a:lnSpc>
            </a:pPr>
            <a:r>
              <a:rPr lang="en-US" sz="1800" dirty="0" smtClean="0"/>
              <a:t>Coffee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105320" y="5819118"/>
            <a:ext cx="498627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75000"/>
              </a:lnSpc>
            </a:pPr>
            <a:r>
              <a:rPr lang="en-US" sz="1800" dirty="0" smtClean="0"/>
              <a:t>J</a:t>
            </a:r>
            <a:r>
              <a:rPr lang="en-US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40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Loops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96560"/>
          </a:xfrm>
        </p:spPr>
        <p:txBody>
          <a:bodyPr/>
          <a:lstStyle/>
          <a:p>
            <a:r>
              <a:rPr lang="en-US" dirty="0" smtClean="0"/>
              <a:t>Comprehensions in CoffeeScript allows the use of loops as a result</a:t>
            </a:r>
          </a:p>
          <a:p>
            <a:pPr lvl="1"/>
            <a:r>
              <a:rPr lang="en-US" dirty="0" smtClean="0"/>
              <a:t>Iterate over a collection and return a result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9954" y="2610960"/>
            <a:ext cx="792637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 smtClean="0"/>
          </a:p>
          <a:p>
            <a:r>
              <a:rPr lang="en-US" dirty="0" smtClean="0"/>
              <a:t>serialized </a:t>
            </a:r>
            <a:r>
              <a:rPr lang="en-US" dirty="0"/>
              <a:t>= (serialize item for item in items)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9954" y="2610960"/>
            <a:ext cx="1162599" cy="30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75000"/>
              </a:lnSpc>
            </a:pPr>
            <a:r>
              <a:rPr lang="en-US" sz="1800" dirty="0" smtClean="0"/>
              <a:t>Coffee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954" y="3449160"/>
            <a:ext cx="792637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 smtClean="0"/>
          </a:p>
          <a:p>
            <a:r>
              <a:rPr lang="en-US" dirty="0" smtClean="0"/>
              <a:t>serialized </a:t>
            </a:r>
            <a:r>
              <a:rPr lang="en-US" dirty="0"/>
              <a:t>= (function() {</a:t>
            </a:r>
          </a:p>
          <a:p>
            <a:r>
              <a:rPr lang="en-US" dirty="0"/>
              <a:t>  var _</a:t>
            </a:r>
            <a:r>
              <a:rPr lang="en-US" dirty="0" err="1"/>
              <a:t>i</a:t>
            </a:r>
            <a:r>
              <a:rPr lang="en-US" dirty="0"/>
              <a:t>, _</a:t>
            </a:r>
            <a:r>
              <a:rPr lang="en-US" dirty="0" err="1"/>
              <a:t>len</a:t>
            </a:r>
            <a:r>
              <a:rPr lang="en-US" dirty="0"/>
              <a:t>, _results;</a:t>
            </a:r>
          </a:p>
          <a:p>
            <a:r>
              <a:rPr lang="en-US" dirty="0"/>
              <a:t>  _results = [];</a:t>
            </a:r>
          </a:p>
          <a:p>
            <a:r>
              <a:rPr lang="en-US" dirty="0"/>
              <a:t>  for (_</a:t>
            </a:r>
            <a:r>
              <a:rPr lang="en-US" dirty="0" err="1"/>
              <a:t>i</a:t>
            </a:r>
            <a:r>
              <a:rPr lang="en-US" dirty="0"/>
              <a:t> = 0, _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items.length</a:t>
            </a:r>
            <a:r>
              <a:rPr lang="en-US" dirty="0"/>
              <a:t>; _</a:t>
            </a:r>
            <a:r>
              <a:rPr lang="en-US" dirty="0" err="1"/>
              <a:t>i</a:t>
            </a:r>
            <a:r>
              <a:rPr lang="en-US" dirty="0"/>
              <a:t> &lt; _</a:t>
            </a:r>
            <a:r>
              <a:rPr lang="en-US" dirty="0" err="1"/>
              <a:t>len</a:t>
            </a:r>
            <a:r>
              <a:rPr lang="en-US" dirty="0"/>
              <a:t>; _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item = items[_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_</a:t>
            </a:r>
            <a:r>
              <a:rPr lang="en-US" dirty="0" err="1"/>
              <a:t>results.push</a:t>
            </a:r>
            <a:r>
              <a:rPr lang="en-US" dirty="0"/>
              <a:t>(serialize(item));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_results;</a:t>
            </a:r>
          </a:p>
          <a:p>
            <a:r>
              <a:rPr lang="en-US" dirty="0"/>
              <a:t>})();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9954" y="3449160"/>
            <a:ext cx="1162599" cy="30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75000"/>
              </a:lnSpc>
            </a:pPr>
            <a:r>
              <a:rPr lang="en-US" sz="1800" dirty="0" smtClean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740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JavaScript-like Languages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Languages that compile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Ranges and Array Slicing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ranges to easify the iteration of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4325" y="1847850"/>
            <a:ext cx="8686800" cy="1144110"/>
          </a:xfrm>
        </p:spPr>
        <p:txBody>
          <a:bodyPr/>
          <a:lstStyle/>
          <a:p>
            <a:r>
              <a:rPr lang="en-US" dirty="0" smtClean="0"/>
              <a:t>Ranges in  Coffee create a array of number values in a given range:</a:t>
            </a:r>
          </a:p>
          <a:p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4539" y="2991960"/>
            <a:ext cx="79263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numbers = [1..3] -&gt; numbers = [1, 2, 3]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94539" y="3571230"/>
            <a:ext cx="79263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numbers = [1...3] -&gt; numbers = [1, 2]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4539" y="4156965"/>
            <a:ext cx="792637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for number in [0..maxNumber] by 2 -&gt; # </a:t>
            </a:r>
            <a:r>
              <a:rPr lang="en-US" dirty="0" err="1" smtClean="0"/>
              <a:t>i</a:t>
            </a:r>
            <a:r>
              <a:rPr lang="en-US" dirty="0" smtClean="0"/>
              <a:t> =0, 2, 4, …</a:t>
            </a:r>
          </a:p>
          <a:p>
            <a:r>
              <a:rPr lang="en-US" dirty="0"/>
              <a:t> </a:t>
            </a:r>
            <a:r>
              <a:rPr lang="en-US" dirty="0" smtClean="0"/>
              <a:t> console.log "#{</a:t>
            </a:r>
            <a:r>
              <a:rPr lang="en-US" dirty="0" err="1" smtClean="0"/>
              <a:t>i</a:t>
            </a:r>
            <a:r>
              <a:rPr lang="en-US" dirty="0" smtClean="0"/>
              <a:t>} is an even number"</a:t>
            </a:r>
          </a:p>
        </p:txBody>
      </p:sp>
    </p:spTree>
    <p:extLst>
      <p:ext uri="{BB962C8B-B14F-4D97-AF65-F5344CB8AC3E}">
        <p14:creationId xmlns:p14="http://schemas.microsoft.com/office/powerpoint/2010/main" val="37749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Slicing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9250"/>
            <a:ext cx="8686800" cy="609600"/>
          </a:xfrm>
        </p:spPr>
        <p:txBody>
          <a:bodyPr/>
          <a:lstStyle/>
          <a:p>
            <a:r>
              <a:rPr lang="en-US" dirty="0" smtClean="0"/>
              <a:t>Arrays can be sliced using ranges: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21383" y="2306160"/>
            <a:ext cx="773206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numbers = [1, 2, 3, 4, 5, 6, 7, 8, 9]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21383" y="2793015"/>
            <a:ext cx="35791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result = numbers[2..3]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47413" y="2793015"/>
            <a:ext cx="39060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result = [3, 4, 5]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21383" y="3276990"/>
            <a:ext cx="35791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result = numbers[..3]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7413" y="3276990"/>
            <a:ext cx="39060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result = [1, 2, 3, 4, 5]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1383" y="3760965"/>
            <a:ext cx="35791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result = numbers[6..]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647413" y="3760965"/>
            <a:ext cx="39060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result = [7, 8, 9]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21383" y="4244940"/>
            <a:ext cx="35791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result = numbers[..]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647413" y="4244940"/>
            <a:ext cx="39060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result = clone of numbers</a:t>
            </a:r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821383" y="4728915"/>
            <a:ext cx="35791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numbers[1..2] = [-2, -3]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4647413" y="4728915"/>
            <a:ext cx="39060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result = [1, -2, -3, 4, …]</a:t>
            </a:r>
          </a:p>
        </p:txBody>
      </p:sp>
    </p:spTree>
    <p:extLst>
      <p:ext uri="{BB962C8B-B14F-4D97-AF65-F5344CB8AC3E}">
        <p14:creationId xmlns:p14="http://schemas.microsoft.com/office/powerpoint/2010/main" val="28764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Slicing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Aliases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Aliases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76400"/>
          </a:xfrm>
        </p:spPr>
        <p:txBody>
          <a:bodyPr/>
          <a:lstStyle/>
          <a:p>
            <a:r>
              <a:rPr lang="en-US" dirty="0" smtClean="0"/>
              <a:t>CoffeeScript aims to be as expressional as possible</a:t>
            </a:r>
          </a:p>
          <a:p>
            <a:pPr lvl="1"/>
            <a:r>
              <a:rPr lang="en-US" dirty="0" smtClean="0"/>
              <a:t>So many of the operators have aliases: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601" y="2772883"/>
            <a:ext cx="194309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r"/>
            <a:r>
              <a:rPr lang="en-US" dirty="0" smtClean="0"/>
              <a:t>is</a:t>
            </a:r>
          </a:p>
          <a:p>
            <a:pPr algn="r"/>
            <a:r>
              <a:rPr lang="en-US" dirty="0" err="1" smtClean="0"/>
              <a:t>isnt</a:t>
            </a:r>
            <a:endParaRPr lang="en-US" dirty="0" smtClean="0"/>
          </a:p>
          <a:p>
            <a:pPr algn="r"/>
            <a:r>
              <a:rPr lang="en-US" dirty="0"/>
              <a:t>n</a:t>
            </a:r>
            <a:r>
              <a:rPr lang="en-US" dirty="0" smtClean="0"/>
              <a:t>ot</a:t>
            </a:r>
          </a:p>
          <a:p>
            <a:pPr algn="r"/>
            <a:r>
              <a:rPr lang="en-US" dirty="0" smtClean="0"/>
              <a:t>and</a:t>
            </a:r>
          </a:p>
          <a:p>
            <a:pPr algn="r"/>
            <a:r>
              <a:rPr lang="en-US" dirty="0" smtClean="0"/>
              <a:t>or</a:t>
            </a:r>
          </a:p>
          <a:p>
            <a:pPr algn="r"/>
            <a:r>
              <a:rPr lang="en-US" dirty="0" smtClean="0"/>
              <a:t>true/yes/on</a:t>
            </a:r>
          </a:p>
          <a:p>
            <a:pPr algn="r"/>
            <a:r>
              <a:rPr lang="en-US" dirty="0" smtClean="0"/>
              <a:t>false/no/off</a:t>
            </a:r>
          </a:p>
          <a:p>
            <a:pPr algn="r"/>
            <a:r>
              <a:rPr lang="en-US" dirty="0" smtClean="0"/>
              <a:t>@, this</a:t>
            </a:r>
          </a:p>
          <a:p>
            <a:pPr algn="r"/>
            <a:r>
              <a:rPr lang="en-US" dirty="0" smtClean="0"/>
              <a:t>of</a:t>
            </a:r>
            <a:endParaRPr lang="en-US" dirty="0"/>
          </a:p>
          <a:p>
            <a:pPr algn="r"/>
            <a:r>
              <a:rPr lang="en-US" dirty="0" smtClean="0"/>
              <a:t>x ** n</a:t>
            </a:r>
          </a:p>
          <a:p>
            <a:pPr algn="r"/>
            <a:r>
              <a:rPr lang="en-US" dirty="0" smtClean="0"/>
              <a:t>x // y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105400" y="2772883"/>
            <a:ext cx="257904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===</a:t>
            </a:r>
          </a:p>
          <a:p>
            <a:r>
              <a:rPr lang="en-US" dirty="0" smtClean="0"/>
              <a:t>!==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&amp;&amp;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this</a:t>
            </a:r>
          </a:p>
          <a:p>
            <a:r>
              <a:rPr lang="en-US" dirty="0" smtClean="0"/>
              <a:t>in</a:t>
            </a:r>
            <a:endParaRPr lang="en-US" dirty="0"/>
          </a:p>
          <a:p>
            <a:r>
              <a:rPr lang="en-US" dirty="0" err="1" smtClean="0"/>
              <a:t>Math.Pow</a:t>
            </a:r>
            <a:r>
              <a:rPr lang="en-US" dirty="0" smtClean="0"/>
              <a:t>(x,  n)</a:t>
            </a:r>
          </a:p>
          <a:p>
            <a:r>
              <a:rPr lang="en-US" dirty="0" err="1" smtClean="0"/>
              <a:t>Math.floor</a:t>
            </a:r>
            <a:r>
              <a:rPr lang="en-US" dirty="0" smtClean="0"/>
              <a:t>(x / y)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467100" y="2772883"/>
            <a:ext cx="1485900" cy="34778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</a:t>
            </a: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</a:t>
            </a: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to</a:t>
            </a:r>
          </a:p>
          <a:p>
            <a:pPr marL="0" lvl="1" indent="0" algn="ctr"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None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9237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Aliases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JavaScript-like Languages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0530"/>
            <a:ext cx="8686800" cy="4509855"/>
          </a:xfrm>
        </p:spPr>
        <p:txBody>
          <a:bodyPr/>
          <a:lstStyle/>
          <a:p>
            <a:r>
              <a:rPr lang="en-US" dirty="0" smtClean="0"/>
              <a:t>JavaScript is a not-mean-to-be-first-class-language</a:t>
            </a:r>
          </a:p>
          <a:p>
            <a:pPr lvl="1"/>
            <a:r>
              <a:rPr lang="en-US" dirty="0" smtClean="0"/>
              <a:t>It was developed by Netscape for updating the UI of a web page</a:t>
            </a:r>
          </a:p>
          <a:p>
            <a:r>
              <a:rPr lang="en-US" dirty="0" smtClean="0"/>
              <a:t>In result, many languages appeared that compile to JavaScript</a:t>
            </a:r>
          </a:p>
          <a:p>
            <a:pPr lvl="1"/>
            <a:r>
              <a:rPr lang="en-US" dirty="0" smtClean="0"/>
              <a:t>CoffeeScript and </a:t>
            </a:r>
            <a:r>
              <a:rPr lang="en-US" dirty="0" err="1" smtClean="0"/>
              <a:t>TypeScript</a:t>
            </a:r>
            <a:r>
              <a:rPr lang="en-US" dirty="0" smtClean="0"/>
              <a:t> are most famous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00150"/>
          </a:xfrm>
        </p:spPr>
        <p:txBody>
          <a:bodyPr/>
          <a:lstStyle/>
          <a:p>
            <a:r>
              <a:rPr lang="en-US" dirty="0" smtClean="0"/>
              <a:t>CoffeeScript provides a way to create Functional/Classical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675" y="2114550"/>
            <a:ext cx="324802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class Shape</a:t>
            </a:r>
          </a:p>
          <a:p>
            <a:r>
              <a:rPr lang="en-US" sz="1800" dirty="0"/>
              <a:t>  constructor: (x, y) -&gt;</a:t>
            </a:r>
          </a:p>
          <a:p>
            <a:r>
              <a:rPr lang="en-US" sz="1800" dirty="0"/>
              <a:t>    @x = x</a:t>
            </a:r>
          </a:p>
          <a:p>
            <a:r>
              <a:rPr lang="en-US" sz="1800" dirty="0"/>
              <a:t>    @y = y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setX</a:t>
            </a:r>
            <a:r>
              <a:rPr lang="en-US" sz="1800" dirty="0"/>
              <a:t>: (</a:t>
            </a:r>
            <a:r>
              <a:rPr lang="en-US" sz="1800" dirty="0" err="1"/>
              <a:t>newX</a:t>
            </a:r>
            <a:r>
              <a:rPr lang="en-US" sz="1800" dirty="0"/>
              <a:t>) -&gt;</a:t>
            </a:r>
          </a:p>
          <a:p>
            <a:r>
              <a:rPr lang="en-US" sz="1800" dirty="0"/>
              <a:t>    @x = x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getX</a:t>
            </a:r>
            <a:r>
              <a:rPr lang="en-US" sz="1800" dirty="0"/>
              <a:t>: () -&gt;</a:t>
            </a:r>
          </a:p>
          <a:p>
            <a:r>
              <a:rPr lang="en-US" sz="1800" dirty="0"/>
              <a:t>    @x</a:t>
            </a:r>
            <a:endParaRPr lang="en-US" sz="1800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650" y="2114550"/>
            <a:ext cx="497205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Shape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Shape = (function() {</a:t>
            </a:r>
          </a:p>
          <a:p>
            <a:r>
              <a:rPr lang="en-US" sz="1800" dirty="0"/>
              <a:t>  function Shape(x, y)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this.x</a:t>
            </a:r>
            <a:r>
              <a:rPr lang="en-US" sz="1800" dirty="0"/>
              <a:t> = x;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this.y</a:t>
            </a:r>
            <a:r>
              <a:rPr lang="en-US" sz="1800" dirty="0"/>
              <a:t> =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Shape.prototype.setX</a:t>
            </a:r>
            <a:r>
              <a:rPr lang="en-US" sz="1800" dirty="0" smtClean="0"/>
              <a:t>=function(</a:t>
            </a:r>
            <a:r>
              <a:rPr lang="en-US" sz="1800" dirty="0" err="1" smtClean="0"/>
              <a:t>newX</a:t>
            </a:r>
            <a:r>
              <a:rPr lang="en-US" sz="1800" dirty="0" smtClean="0"/>
              <a:t>){</a:t>
            </a:r>
            <a:endParaRPr lang="en-US" sz="1800" dirty="0"/>
          </a:p>
          <a:p>
            <a:r>
              <a:rPr lang="en-US" sz="1800" dirty="0"/>
              <a:t>    return </a:t>
            </a:r>
            <a:r>
              <a:rPr lang="en-US" sz="1800" dirty="0" err="1"/>
              <a:t>this.x</a:t>
            </a:r>
            <a:r>
              <a:rPr lang="en-US" sz="1800" dirty="0"/>
              <a:t> = x;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Shape.prototype.getX</a:t>
            </a:r>
            <a:r>
              <a:rPr lang="en-US" sz="1800" dirty="0"/>
              <a:t> = function()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this.x</a:t>
            </a:r>
            <a:r>
              <a:rPr lang="en-US" sz="1800" dirty="0"/>
              <a:t>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  return Shape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})();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240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00150"/>
          </a:xfrm>
        </p:spPr>
        <p:txBody>
          <a:bodyPr/>
          <a:lstStyle/>
          <a:p>
            <a:r>
              <a:rPr lang="en-US" dirty="0" smtClean="0"/>
              <a:t>CoffeeScript provides a way to create Functional/Classical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675" y="2114550"/>
            <a:ext cx="324802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class Shape</a:t>
            </a:r>
          </a:p>
          <a:p>
            <a:r>
              <a:rPr lang="en-US" sz="1800" dirty="0"/>
              <a:t>  constructor: (x, y) -&gt;</a:t>
            </a:r>
          </a:p>
          <a:p>
            <a:r>
              <a:rPr lang="en-US" sz="1800" dirty="0"/>
              <a:t>    @x = x</a:t>
            </a:r>
          </a:p>
          <a:p>
            <a:r>
              <a:rPr lang="en-US" sz="1800" dirty="0"/>
              <a:t>    @y = y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setX</a:t>
            </a:r>
            <a:r>
              <a:rPr lang="en-US" sz="1800" dirty="0"/>
              <a:t>: (</a:t>
            </a:r>
            <a:r>
              <a:rPr lang="en-US" sz="1800" dirty="0" err="1"/>
              <a:t>newX</a:t>
            </a:r>
            <a:r>
              <a:rPr lang="en-US" sz="1800" dirty="0"/>
              <a:t>) -&gt;</a:t>
            </a:r>
          </a:p>
          <a:p>
            <a:r>
              <a:rPr lang="en-US" sz="1800" dirty="0"/>
              <a:t>    @x = x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getX</a:t>
            </a:r>
            <a:r>
              <a:rPr lang="en-US" sz="1800" dirty="0"/>
              <a:t>: () -&gt;</a:t>
            </a:r>
          </a:p>
          <a:p>
            <a:r>
              <a:rPr lang="en-US" sz="1800" dirty="0"/>
              <a:t>    @x</a:t>
            </a:r>
            <a:endParaRPr lang="en-US" sz="1800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650" y="2114550"/>
            <a:ext cx="497205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Shape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Shape = (function() {</a:t>
            </a:r>
          </a:p>
          <a:p>
            <a:r>
              <a:rPr lang="en-US" sz="1800" dirty="0"/>
              <a:t>  function Shape(x, y)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this.x</a:t>
            </a:r>
            <a:r>
              <a:rPr lang="en-US" sz="1800" dirty="0"/>
              <a:t> = x;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this.y</a:t>
            </a:r>
            <a:r>
              <a:rPr lang="en-US" sz="1800" dirty="0"/>
              <a:t> =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Shape.prototype.setX</a:t>
            </a:r>
            <a:r>
              <a:rPr lang="en-US" sz="1800" dirty="0" smtClean="0"/>
              <a:t>=function(</a:t>
            </a:r>
            <a:r>
              <a:rPr lang="en-US" sz="1800" dirty="0" err="1" smtClean="0"/>
              <a:t>newX</a:t>
            </a:r>
            <a:r>
              <a:rPr lang="en-US" sz="1800" dirty="0" smtClean="0"/>
              <a:t>){</a:t>
            </a:r>
            <a:endParaRPr lang="en-US" sz="1800" dirty="0"/>
          </a:p>
          <a:p>
            <a:r>
              <a:rPr lang="en-US" sz="1800" dirty="0"/>
              <a:t>    return </a:t>
            </a:r>
            <a:r>
              <a:rPr lang="en-US" sz="1800" dirty="0" err="1"/>
              <a:t>this.x</a:t>
            </a:r>
            <a:r>
              <a:rPr lang="en-US" sz="1800" dirty="0"/>
              <a:t> = x;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Shape.prototype.getX</a:t>
            </a:r>
            <a:r>
              <a:rPr lang="en-US" sz="1800" dirty="0"/>
              <a:t> = function()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this.x</a:t>
            </a:r>
            <a:r>
              <a:rPr lang="en-US" sz="1800" dirty="0"/>
              <a:t>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  return Shape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})();</a:t>
            </a:r>
            <a:endParaRPr lang="en-US" sz="1800" dirty="0" smtClean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47675" y="4800600"/>
            <a:ext cx="3333750" cy="128426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  <a:r>
              <a:rPr lang="en-US" sz="2800" dirty="0" smtClean="0"/>
              <a:t> is compiled into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2000" y="2419350"/>
            <a:ext cx="2838450" cy="857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1800" dirty="0" smtClean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362450" y="2695575"/>
            <a:ext cx="2838450" cy="11049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866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00150"/>
          </a:xfrm>
        </p:spPr>
        <p:txBody>
          <a:bodyPr/>
          <a:lstStyle/>
          <a:p>
            <a:r>
              <a:rPr lang="en-US" dirty="0" smtClean="0"/>
              <a:t>CoffeeScript provides a way to create Functional/Classical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675" y="2114550"/>
            <a:ext cx="324802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class Shape</a:t>
            </a:r>
          </a:p>
          <a:p>
            <a:r>
              <a:rPr lang="en-US" sz="1800" dirty="0"/>
              <a:t>  constructor: (x, y) -&gt;</a:t>
            </a:r>
          </a:p>
          <a:p>
            <a:r>
              <a:rPr lang="en-US" sz="1800" dirty="0"/>
              <a:t>    @x = x</a:t>
            </a:r>
          </a:p>
          <a:p>
            <a:r>
              <a:rPr lang="en-US" sz="1800" dirty="0"/>
              <a:t>    @y = y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setX</a:t>
            </a:r>
            <a:r>
              <a:rPr lang="en-US" sz="1800" dirty="0"/>
              <a:t>: (</a:t>
            </a:r>
            <a:r>
              <a:rPr lang="en-US" sz="1800" dirty="0" err="1"/>
              <a:t>newX</a:t>
            </a:r>
            <a:r>
              <a:rPr lang="en-US" sz="1800" dirty="0"/>
              <a:t>) -&gt;</a:t>
            </a:r>
          </a:p>
          <a:p>
            <a:r>
              <a:rPr lang="en-US" sz="1800" dirty="0"/>
              <a:t>    @x = x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getX</a:t>
            </a:r>
            <a:r>
              <a:rPr lang="en-US" sz="1800" dirty="0"/>
              <a:t>: () -&gt;</a:t>
            </a:r>
          </a:p>
          <a:p>
            <a:r>
              <a:rPr lang="en-US" sz="1800" dirty="0"/>
              <a:t>    @x</a:t>
            </a:r>
            <a:endParaRPr lang="en-US" sz="1800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650" y="2114550"/>
            <a:ext cx="497205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Shape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Shape = (function() {</a:t>
            </a:r>
          </a:p>
          <a:p>
            <a:r>
              <a:rPr lang="en-US" sz="1800" dirty="0"/>
              <a:t>  function Shape(x, y)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this.x</a:t>
            </a:r>
            <a:r>
              <a:rPr lang="en-US" sz="1800" dirty="0"/>
              <a:t> = x;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this.y</a:t>
            </a:r>
            <a:r>
              <a:rPr lang="en-US" sz="1800" dirty="0"/>
              <a:t> =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Shape.prototype.setX</a:t>
            </a:r>
            <a:r>
              <a:rPr lang="en-US" sz="1800" dirty="0" smtClean="0"/>
              <a:t>=function(</a:t>
            </a:r>
            <a:r>
              <a:rPr lang="en-US" sz="1800" dirty="0" err="1" smtClean="0"/>
              <a:t>newX</a:t>
            </a:r>
            <a:r>
              <a:rPr lang="en-US" sz="1800" dirty="0" smtClean="0"/>
              <a:t>){</a:t>
            </a:r>
            <a:endParaRPr lang="en-US" sz="1800" dirty="0"/>
          </a:p>
          <a:p>
            <a:r>
              <a:rPr lang="en-US" sz="1800" dirty="0"/>
              <a:t>    return </a:t>
            </a:r>
            <a:r>
              <a:rPr lang="en-US" sz="1800" dirty="0" err="1"/>
              <a:t>this.x</a:t>
            </a:r>
            <a:r>
              <a:rPr lang="en-US" sz="1800" dirty="0"/>
              <a:t> = x;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Shape.prototype.getX</a:t>
            </a:r>
            <a:r>
              <a:rPr lang="en-US" sz="1800" dirty="0"/>
              <a:t> = function()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this.x</a:t>
            </a:r>
            <a:r>
              <a:rPr lang="en-US" sz="1800" dirty="0"/>
              <a:t>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  return Shape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})();</a:t>
            </a:r>
            <a:endParaRPr lang="en-US" sz="1800" dirty="0" smtClean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33375" y="4800600"/>
            <a:ext cx="3562350" cy="128426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Methods are attached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the prototype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14375" y="3238500"/>
            <a:ext cx="2028825" cy="5715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1800" dirty="0" smtClean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286250" y="3781425"/>
            <a:ext cx="4648200" cy="86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507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Classes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2686050"/>
          </a:xfrm>
        </p:spPr>
        <p:txBody>
          <a:bodyPr/>
          <a:lstStyle/>
          <a:p>
            <a:r>
              <a:rPr lang="en-US" dirty="0" smtClean="0"/>
              <a:t>CoffeeScript supports also</a:t>
            </a:r>
            <a:r>
              <a:rPr lang="bg-BG" dirty="0" smtClean="0"/>
              <a:t> </a:t>
            </a:r>
            <a:r>
              <a:rPr lang="en-US" dirty="0" smtClean="0"/>
              <a:t>inheritance in a Classical OOP way</a:t>
            </a:r>
          </a:p>
          <a:p>
            <a:pPr lvl="1"/>
            <a:r>
              <a:rPr lang="en-US" dirty="0" smtClean="0"/>
              <a:t>Using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 smtClean="0"/>
              <a:t>Providing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</a:t>
            </a:r>
            <a:r>
              <a:rPr lang="en-US" dirty="0" smtClean="0"/>
              <a:t> method to call from parent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66975" y="3514546"/>
            <a:ext cx="42100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class Shape</a:t>
            </a:r>
          </a:p>
          <a:p>
            <a:r>
              <a:rPr lang="en-US" sz="1800" dirty="0"/>
              <a:t>  constructor: (x, y) </a:t>
            </a:r>
            <a:r>
              <a:rPr lang="en-US" sz="1800" dirty="0" smtClean="0"/>
              <a:t>-&gt;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setX</a:t>
            </a:r>
            <a:endParaRPr lang="en-US" sz="1800" dirty="0" smtClean="0"/>
          </a:p>
          <a:p>
            <a:r>
              <a:rPr lang="en-US" sz="1800" dirty="0" smtClean="0"/>
              <a:t>  </a:t>
            </a:r>
            <a:r>
              <a:rPr lang="en-US" sz="1800" dirty="0" err="1"/>
              <a:t>getX</a:t>
            </a:r>
            <a:r>
              <a:rPr lang="en-US" sz="1800" dirty="0"/>
              <a:t>: () </a:t>
            </a:r>
            <a:r>
              <a:rPr lang="en-US" sz="1800" dirty="0" smtClean="0"/>
              <a:t>-&gt;</a:t>
            </a:r>
          </a:p>
          <a:p>
            <a:r>
              <a:rPr lang="en-US" sz="1800" dirty="0" smtClean="0"/>
              <a:t>class </a:t>
            </a:r>
            <a:r>
              <a:rPr lang="en-US" sz="1800" dirty="0" err="1" smtClean="0"/>
              <a:t>Rect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extends</a:t>
            </a:r>
            <a:r>
              <a:rPr lang="en-US" sz="1800" dirty="0" smtClean="0"/>
              <a:t> Shape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constructor: (x, y, w, h) -&gt;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super x, y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@width = w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@height = h</a:t>
            </a:r>
          </a:p>
        </p:txBody>
      </p:sp>
    </p:spTree>
    <p:extLst>
      <p:ext uri="{BB962C8B-B14F-4D97-AF65-F5344CB8AC3E}">
        <p14:creationId xmlns:p14="http://schemas.microsoft.com/office/powerpoint/2010/main" val="22843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CoffeeScript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Putting executable code inside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70168"/>
          </a:xfrm>
        </p:spPr>
        <p:txBody>
          <a:bodyPr/>
          <a:lstStyle/>
          <a:p>
            <a:r>
              <a:rPr lang="en-US" dirty="0" smtClean="0"/>
              <a:t>String interpolation allows to execute script and put the result inside a string</a:t>
            </a:r>
          </a:p>
          <a:p>
            <a:pPr lvl="1"/>
            <a:r>
              <a:rPr lang="en-US" dirty="0" smtClean="0"/>
              <a:t>Use double quotes </a:t>
            </a:r>
            <a:r>
              <a:rPr lang="en-US" dirty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#{script}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4351" y="2782594"/>
            <a:ext cx="80952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class Person</a:t>
            </a:r>
          </a:p>
          <a:p>
            <a:r>
              <a:rPr lang="en-US" sz="1800" dirty="0"/>
              <a:t>  constructor: (@</a:t>
            </a:r>
            <a:r>
              <a:rPr lang="en-US" sz="1800" dirty="0" err="1"/>
              <a:t>fname</a:t>
            </a:r>
            <a:r>
              <a:rPr lang="en-US" sz="1800" dirty="0"/>
              <a:t>, @</a:t>
            </a:r>
            <a:r>
              <a:rPr lang="en-US" sz="1800" dirty="0" err="1"/>
              <a:t>lname</a:t>
            </a:r>
            <a:r>
              <a:rPr lang="en-US" sz="1800" dirty="0"/>
              <a:t>) -&gt;</a:t>
            </a:r>
          </a:p>
          <a:p>
            <a:r>
              <a:rPr lang="en-US" sz="1800" dirty="0"/>
              <a:t>  introduce: () -&gt; """Hi! I am #{@</a:t>
            </a:r>
            <a:r>
              <a:rPr lang="en-US" sz="1800" dirty="0" err="1"/>
              <a:t>fname</a:t>
            </a: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              #{@</a:t>
            </a:r>
            <a:r>
              <a:rPr lang="en-US" sz="1800" dirty="0" err="1"/>
              <a:t>lname</a:t>
            </a:r>
            <a:r>
              <a:rPr lang="en-US" sz="1800" dirty="0"/>
              <a:t>}."""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4351" y="4080949"/>
            <a:ext cx="809529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Person = (function() {</a:t>
            </a:r>
          </a:p>
          <a:p>
            <a:r>
              <a:rPr lang="en-US" sz="1800" dirty="0"/>
              <a:t>  …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Person.prototype.introduce</a:t>
            </a:r>
            <a:r>
              <a:rPr lang="en-US" sz="1800" dirty="0"/>
              <a:t> = function() {</a:t>
            </a:r>
          </a:p>
          <a:p>
            <a:r>
              <a:rPr lang="en-US" sz="1800" dirty="0"/>
              <a:t>    return "Hi! I am " + </a:t>
            </a:r>
            <a:r>
              <a:rPr lang="en-US" sz="1800" dirty="0" err="1"/>
              <a:t>this.fname</a:t>
            </a:r>
            <a:r>
              <a:rPr lang="en-US" sz="1800" dirty="0"/>
              <a:t> + " " + </a:t>
            </a:r>
            <a:r>
              <a:rPr lang="en-US" sz="1800" dirty="0" err="1"/>
              <a:t>this.lname</a:t>
            </a:r>
            <a:r>
              <a:rPr lang="en-US" sz="1800" dirty="0"/>
              <a:t> + ".";</a:t>
            </a:r>
          </a:p>
          <a:p>
            <a:pPr>
              <a:lnSpc>
                <a:spcPct val="95000"/>
              </a:lnSpc>
            </a:pPr>
            <a:r>
              <a:rPr lang="en-US" sz="1800" dirty="0"/>
              <a:t>  };</a:t>
            </a:r>
          </a:p>
          <a:p>
            <a:r>
              <a:rPr lang="en-US" sz="1800" dirty="0"/>
              <a:t>  return Person;</a:t>
            </a:r>
          </a:p>
          <a:p>
            <a:r>
              <a:rPr lang="en-US" sz="1800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17511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70168"/>
          </a:xfrm>
        </p:spPr>
        <p:txBody>
          <a:bodyPr/>
          <a:lstStyle/>
          <a:p>
            <a:r>
              <a:rPr lang="en-US" dirty="0" smtClean="0"/>
              <a:t>String interpolation allows to execute script and put the result inside a string</a:t>
            </a:r>
          </a:p>
          <a:p>
            <a:pPr lvl="1"/>
            <a:r>
              <a:rPr lang="en-US" dirty="0" smtClean="0"/>
              <a:t>Use double quotes </a:t>
            </a:r>
            <a:r>
              <a:rPr lang="en-US" dirty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#{script}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4351" y="2782594"/>
            <a:ext cx="80952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class Person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constructor: (@</a:t>
            </a:r>
            <a:r>
              <a:rPr lang="en-US" sz="1800" dirty="0" err="1" smtClean="0"/>
              <a:t>fname</a:t>
            </a:r>
            <a:r>
              <a:rPr lang="en-US" sz="1800" dirty="0" smtClean="0"/>
              <a:t>, @</a:t>
            </a:r>
            <a:r>
              <a:rPr lang="en-US" sz="1800" dirty="0" err="1" smtClean="0"/>
              <a:t>lname</a:t>
            </a:r>
            <a:r>
              <a:rPr lang="en-US" sz="1800" dirty="0" smtClean="0"/>
              <a:t>) -&gt;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introduce: () -&gt; """Hi! I am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#{@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fname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#{@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lname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</a:t>
            </a:r>
            <a:r>
              <a:rPr lang="en-US" sz="1800" dirty="0" smtClean="0"/>
              <a:t>."""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4351" y="4080949"/>
            <a:ext cx="809529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Person = (function() 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…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Person.prototype.introduce</a:t>
            </a:r>
            <a:r>
              <a:rPr lang="en-US" sz="1800" dirty="0" smtClean="0"/>
              <a:t> = function() {</a:t>
            </a:r>
          </a:p>
          <a:p>
            <a:r>
              <a:rPr lang="en-US" sz="1800" dirty="0" smtClean="0"/>
              <a:t>    </a:t>
            </a:r>
            <a:r>
              <a:rPr lang="en-US" sz="1800" dirty="0"/>
              <a:t>return "Hi! I am " +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this.fname</a:t>
            </a:r>
            <a:r>
              <a:rPr lang="en-US" sz="1800" dirty="0" smtClean="0"/>
              <a:t> </a:t>
            </a:r>
            <a:r>
              <a:rPr lang="en-US" sz="1800" dirty="0"/>
              <a:t>+ " </a:t>
            </a:r>
            <a:r>
              <a:rPr lang="en-US" sz="1800" dirty="0" smtClean="0"/>
              <a:t>" </a:t>
            </a:r>
            <a:r>
              <a:rPr lang="en-US" sz="1800" dirty="0"/>
              <a:t>+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this.lname</a:t>
            </a:r>
            <a:r>
              <a:rPr lang="en-US" sz="1800" dirty="0"/>
              <a:t> + ".";</a:t>
            </a:r>
          </a:p>
          <a:p>
            <a:pPr>
              <a:lnSpc>
                <a:spcPct val="9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};</a:t>
            </a:r>
            <a:endParaRPr lang="en-US" sz="1800" dirty="0"/>
          </a:p>
          <a:p>
            <a:r>
              <a:rPr lang="en-US" sz="1800" dirty="0"/>
              <a:t>  return Person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})();</a:t>
            </a:r>
            <a:endParaRPr lang="en-US" sz="18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87707" y="2991162"/>
            <a:ext cx="2508593" cy="783193"/>
          </a:xfrm>
          <a:prstGeom prst="wedgeRoundRectCallout">
            <a:avLst>
              <a:gd name="adj1" fmla="val -65032"/>
              <a:gd name="adj2" fmla="val 292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Interpolate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@fname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@lname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70168"/>
          </a:xfrm>
        </p:spPr>
        <p:txBody>
          <a:bodyPr/>
          <a:lstStyle/>
          <a:p>
            <a:r>
              <a:rPr lang="en-US" dirty="0" smtClean="0"/>
              <a:t>String interpolation allows to execute script and put the result inside a string</a:t>
            </a:r>
          </a:p>
          <a:p>
            <a:pPr lvl="1"/>
            <a:r>
              <a:rPr lang="en-US" dirty="0" smtClean="0"/>
              <a:t>Use double quotes </a:t>
            </a:r>
            <a:r>
              <a:rPr lang="en-US" dirty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#{script}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4351" y="2782594"/>
            <a:ext cx="80952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class Person</a:t>
            </a:r>
          </a:p>
          <a:p>
            <a:r>
              <a:rPr lang="en-US" sz="1800" dirty="0"/>
              <a:t>  constructor: (@</a:t>
            </a:r>
            <a:r>
              <a:rPr lang="en-US" sz="1800" dirty="0" err="1"/>
              <a:t>fname</a:t>
            </a:r>
            <a:r>
              <a:rPr lang="en-US" sz="1800" dirty="0"/>
              <a:t>, @</a:t>
            </a:r>
            <a:r>
              <a:rPr lang="en-US" sz="1800" dirty="0" err="1"/>
              <a:t>lname</a:t>
            </a:r>
            <a:r>
              <a:rPr lang="en-US" sz="1800" dirty="0"/>
              <a:t>) -&gt;</a:t>
            </a:r>
          </a:p>
          <a:p>
            <a:r>
              <a:rPr lang="en-US" sz="1800" dirty="0"/>
              <a:t>  introduce: () -&gt;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"""</a:t>
            </a:r>
            <a:r>
              <a:rPr lang="en-US" sz="1800" dirty="0"/>
              <a:t>Hi! I am #{@</a:t>
            </a:r>
            <a:r>
              <a:rPr lang="en-US" sz="1800" dirty="0" err="1"/>
              <a:t>fname</a:t>
            </a: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              #{@</a:t>
            </a:r>
            <a:r>
              <a:rPr lang="en-US" sz="1800" dirty="0" err="1"/>
              <a:t>lname</a:t>
            </a:r>
            <a:r>
              <a:rPr lang="en-US" sz="1800" dirty="0"/>
              <a:t>}.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"""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4351" y="4080949"/>
            <a:ext cx="809529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Person = (function() {</a:t>
            </a:r>
          </a:p>
          <a:p>
            <a:r>
              <a:rPr lang="en-US" sz="1800" dirty="0"/>
              <a:t>  …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Person.prototype.introduce</a:t>
            </a:r>
            <a:r>
              <a:rPr lang="en-US" sz="1800" dirty="0"/>
              <a:t> = function() {</a:t>
            </a:r>
          </a:p>
          <a:p>
            <a:r>
              <a:rPr lang="en-US" sz="1800" dirty="0"/>
              <a:t>    return "Hi! I am " + </a:t>
            </a:r>
            <a:r>
              <a:rPr lang="en-US" sz="1800" dirty="0" err="1"/>
              <a:t>this.fname</a:t>
            </a:r>
            <a:r>
              <a:rPr lang="en-US" sz="1800" dirty="0"/>
              <a:t> + " " + </a:t>
            </a:r>
            <a:r>
              <a:rPr lang="en-US" sz="1800" dirty="0" err="1"/>
              <a:t>this.lname</a:t>
            </a:r>
            <a:r>
              <a:rPr lang="en-US" sz="1800" dirty="0"/>
              <a:t> + ".";</a:t>
            </a:r>
          </a:p>
          <a:p>
            <a:pPr>
              <a:lnSpc>
                <a:spcPct val="95000"/>
              </a:lnSpc>
            </a:pPr>
            <a:r>
              <a:rPr lang="en-US" sz="1800" dirty="0"/>
              <a:t>  };</a:t>
            </a:r>
          </a:p>
          <a:p>
            <a:r>
              <a:rPr lang="en-US" sz="1800" dirty="0"/>
              <a:t>  return Person;</a:t>
            </a:r>
          </a:p>
          <a:p>
            <a:r>
              <a:rPr lang="en-US" sz="1800" dirty="0"/>
              <a:t>})();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16057" y="3837905"/>
            <a:ext cx="2908644" cy="783193"/>
          </a:xfrm>
          <a:prstGeom prst="wedgeRoundRectCallout">
            <a:avLst>
              <a:gd name="adj1" fmla="val -57828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Triple quotes create strings on multiple lines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7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 and 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switch/when/else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switch/when/else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15719"/>
          </a:xfrm>
        </p:spPr>
        <p:txBody>
          <a:bodyPr/>
          <a:lstStyle/>
          <a:p>
            <a:r>
              <a:rPr lang="en-US" dirty="0" smtClean="0"/>
              <a:t>CoffeeScript introduces a more expressive way for creating switch-case blocks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4352" y="2030119"/>
            <a:ext cx="8095296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switch</a:t>
            </a:r>
            <a:r>
              <a:rPr lang="bg-BG" sz="1800" dirty="0"/>
              <a:t> </a:t>
            </a:r>
            <a:r>
              <a:rPr lang="en-US" sz="1800" dirty="0"/>
              <a:t>day</a:t>
            </a:r>
          </a:p>
          <a:p>
            <a:r>
              <a:rPr lang="en-US" sz="1800" dirty="0"/>
              <a:t>  when 'Mon' then console.log 'The week starts'</a:t>
            </a:r>
          </a:p>
          <a:p>
            <a:r>
              <a:rPr lang="en-US" sz="1800" dirty="0"/>
              <a:t>  when 'Tue' then console.log '''Still accommodating to the  </a:t>
            </a:r>
          </a:p>
          <a:p>
            <a:r>
              <a:rPr lang="en-US" sz="1800" dirty="0"/>
              <a:t>                                 start of the week'''</a:t>
            </a:r>
          </a:p>
          <a:p>
            <a:r>
              <a:rPr lang="en-US" sz="1800" dirty="0"/>
              <a:t>  when 'Wed' then console.log 'Time to work!'</a:t>
            </a:r>
          </a:p>
          <a:p>
            <a:r>
              <a:rPr lang="en-US" sz="1800" dirty="0"/>
              <a:t>  when 'Thu' then console.log 'Well… end of the week is near'</a:t>
            </a:r>
          </a:p>
          <a:p>
            <a:r>
              <a:rPr lang="en-US" sz="1800" dirty="0"/>
              <a:t>  when 'Fri' then console.log 'Day of the master.'</a:t>
            </a:r>
          </a:p>
          <a:p>
            <a:r>
              <a:rPr lang="en-US" sz="1800" dirty="0"/>
              <a:t>  when 'Sat', 'Sun' then console.log 'Relax'</a:t>
            </a:r>
          </a:p>
          <a:p>
            <a:r>
              <a:rPr lang="en-US" sz="1800" dirty="0"/>
              <a:t>  else console.log 'Wrong day…'</a:t>
            </a:r>
          </a:p>
        </p:txBody>
      </p:sp>
    </p:spTree>
    <p:extLst>
      <p:ext uri="{BB962C8B-B14F-4D97-AF65-F5344CB8AC3E}">
        <p14:creationId xmlns:p14="http://schemas.microsoft.com/office/powerpoint/2010/main" val="38434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switch/when/else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15719"/>
          </a:xfrm>
        </p:spPr>
        <p:txBody>
          <a:bodyPr/>
          <a:lstStyle/>
          <a:p>
            <a:r>
              <a:rPr lang="en-US" dirty="0" smtClean="0"/>
              <a:t>CoffeeScript introduces a more expressive way for creating switch-case blocks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4352" y="2030119"/>
            <a:ext cx="8095296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switch</a:t>
            </a:r>
            <a:r>
              <a:rPr lang="bg-BG" sz="1800" dirty="0" smtClean="0"/>
              <a:t> </a:t>
            </a:r>
            <a:r>
              <a:rPr lang="en-US" sz="1800" dirty="0" smtClean="0"/>
              <a:t>day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when</a:t>
            </a:r>
            <a:r>
              <a:rPr lang="en-US" sz="1800" dirty="0"/>
              <a:t> </a:t>
            </a:r>
            <a:r>
              <a:rPr lang="en-US" sz="1800" dirty="0" smtClean="0"/>
              <a:t>'Mon'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then</a:t>
            </a:r>
            <a:r>
              <a:rPr lang="en-US" sz="1800" dirty="0" smtClean="0"/>
              <a:t> console.log 'The week starts'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when</a:t>
            </a:r>
            <a:r>
              <a:rPr lang="en-US" sz="1800" dirty="0" smtClean="0"/>
              <a:t> 'Tue'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then</a:t>
            </a:r>
            <a:r>
              <a:rPr lang="en-US" sz="1800" dirty="0" smtClean="0"/>
              <a:t> console.log '''Still accommodating to the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start of the week'''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when</a:t>
            </a:r>
            <a:r>
              <a:rPr lang="en-US" sz="1800" dirty="0" smtClean="0"/>
              <a:t> 'Wed'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then</a:t>
            </a:r>
            <a:r>
              <a:rPr lang="en-US" sz="1800" dirty="0" smtClean="0"/>
              <a:t> console.log 'Time to work!'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when</a:t>
            </a:r>
            <a:r>
              <a:rPr lang="en-US" sz="1800" dirty="0" smtClean="0"/>
              <a:t> 'Thu'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then</a:t>
            </a:r>
            <a:r>
              <a:rPr lang="en-US" sz="1800" dirty="0" smtClean="0"/>
              <a:t> console.log 'Well… end of the week is near'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when</a:t>
            </a:r>
            <a:r>
              <a:rPr lang="en-US" sz="1800" dirty="0" smtClean="0"/>
              <a:t> 'Fri'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then</a:t>
            </a:r>
            <a:r>
              <a:rPr lang="en-US" sz="1800" dirty="0" smtClean="0"/>
              <a:t> console.log 'Day of the master.'</a:t>
            </a:r>
          </a:p>
          <a:p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when</a:t>
            </a:r>
            <a:r>
              <a:rPr lang="en-US" sz="1800" dirty="0" smtClean="0"/>
              <a:t> 'Sat', 'Sun'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then</a:t>
            </a:r>
            <a:r>
              <a:rPr lang="en-US" sz="1800" dirty="0" smtClean="0"/>
              <a:t> console.log 'Relax'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else</a:t>
            </a:r>
            <a:r>
              <a:rPr lang="en-US" sz="1800" dirty="0" smtClean="0"/>
              <a:t> console.log 'Wrong day…'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4352" y="4847555"/>
            <a:ext cx="2908644" cy="1123712"/>
          </a:xfrm>
          <a:prstGeom prst="wedgeRoundRectCallout">
            <a:avLst>
              <a:gd name="adj1" fmla="val -28356"/>
              <a:gd name="adj2" fmla="val -728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CoffeeScript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like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Javascript 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5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switch/when/else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15719"/>
          </a:xfrm>
        </p:spPr>
        <p:txBody>
          <a:bodyPr/>
          <a:lstStyle/>
          <a:p>
            <a:r>
              <a:rPr lang="en-US" dirty="0" smtClean="0"/>
              <a:t>CoffeeScript introduces a more expressive way for creating switch-case blocks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4352" y="2030119"/>
            <a:ext cx="8095296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switch</a:t>
            </a:r>
            <a:r>
              <a:rPr lang="bg-BG" sz="1800" dirty="0"/>
              <a:t> </a:t>
            </a:r>
            <a:r>
              <a:rPr lang="en-US" sz="1800" dirty="0"/>
              <a:t>day</a:t>
            </a:r>
          </a:p>
          <a:p>
            <a:r>
              <a:rPr lang="en-US" sz="1800" dirty="0"/>
              <a:t>  when 'Mon' then console.log 'The week starts'</a:t>
            </a:r>
          </a:p>
          <a:p>
            <a:r>
              <a:rPr lang="en-US" sz="1800" dirty="0"/>
              <a:t>  when 'Tue' then console.log '''Still accommodating to the  </a:t>
            </a:r>
          </a:p>
          <a:p>
            <a:r>
              <a:rPr lang="en-US" sz="1800" dirty="0"/>
              <a:t>                                 start of the week'''</a:t>
            </a:r>
          </a:p>
          <a:p>
            <a:r>
              <a:rPr lang="en-US" sz="1800" dirty="0"/>
              <a:t>  when 'Wed' then console.log 'Time to work!'</a:t>
            </a:r>
          </a:p>
          <a:p>
            <a:r>
              <a:rPr lang="en-US" sz="1800" dirty="0"/>
              <a:t>  when 'Thu' then console.log 'Well… end of the week is near'</a:t>
            </a:r>
          </a:p>
          <a:p>
            <a:r>
              <a:rPr lang="en-US" sz="1800" dirty="0"/>
              <a:t>  when 'Fri' then console.log 'Day of the master.'</a:t>
            </a:r>
          </a:p>
          <a:p>
            <a:r>
              <a:rPr lang="en-US" sz="1800" dirty="0"/>
              <a:t>  when 'Sat', 'Sun' then console.log 'Relax'</a:t>
            </a:r>
          </a:p>
          <a:p>
            <a:r>
              <a:rPr lang="en-US" sz="1800" dirty="0"/>
              <a:t>  else console.log 'Wrong day…'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4352" y="5162551"/>
            <a:ext cx="80952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mark = switch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when score &lt; 100 then 'Failed'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when score &lt; 200 then 'Success'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'Excellent!'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4615443"/>
            <a:ext cx="8686800" cy="54710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And they can be used as expressions: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switch/when/else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15719"/>
          </a:xfrm>
        </p:spPr>
        <p:txBody>
          <a:bodyPr/>
          <a:lstStyle/>
          <a:p>
            <a:r>
              <a:rPr lang="en-US" dirty="0" smtClean="0"/>
              <a:t>CoffeeScript introduces a more expressive way for creating switch-case blocks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4352" y="2030119"/>
            <a:ext cx="8095296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switch</a:t>
            </a:r>
            <a:r>
              <a:rPr lang="bg-BG" sz="1800" dirty="0"/>
              <a:t> </a:t>
            </a:r>
            <a:r>
              <a:rPr lang="en-US" sz="1800" dirty="0"/>
              <a:t>day</a:t>
            </a:r>
          </a:p>
          <a:p>
            <a:r>
              <a:rPr lang="en-US" sz="1800" dirty="0"/>
              <a:t>  when 'Mon' then console.log 'The week starts'</a:t>
            </a:r>
          </a:p>
          <a:p>
            <a:r>
              <a:rPr lang="en-US" sz="1800" dirty="0"/>
              <a:t>  when 'Tue' then console.log '''Still accommodating to the  </a:t>
            </a:r>
          </a:p>
          <a:p>
            <a:r>
              <a:rPr lang="en-US" sz="1800" dirty="0"/>
              <a:t>                                 start of the week'''</a:t>
            </a:r>
          </a:p>
          <a:p>
            <a:r>
              <a:rPr lang="en-US" sz="1800" dirty="0"/>
              <a:t>  when 'Wed' then console.log 'Time to work!'</a:t>
            </a:r>
          </a:p>
          <a:p>
            <a:r>
              <a:rPr lang="en-US" sz="1800" dirty="0"/>
              <a:t>  when 'Thu' then console.log 'Well… end of the week is near'</a:t>
            </a:r>
          </a:p>
          <a:p>
            <a:r>
              <a:rPr lang="en-US" sz="1800" dirty="0"/>
              <a:t>  when 'Fri' then console.log 'Day of the master.'</a:t>
            </a:r>
          </a:p>
          <a:p>
            <a:r>
              <a:rPr lang="en-US" sz="1800" dirty="0"/>
              <a:t>  when 'Sat', 'Sun' then console.log 'Relax'</a:t>
            </a:r>
          </a:p>
          <a:p>
            <a:r>
              <a:rPr lang="en-US" sz="1800" dirty="0"/>
              <a:t>  else console.log 'Wrong day…'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4352" y="5162551"/>
            <a:ext cx="80952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mark = switch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when score &lt; 100 then 'Failed'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when score &lt; 200 then 'Success'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'Excellent!'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4615443"/>
            <a:ext cx="8686800" cy="54710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And they can be used as expressions: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72100" y="5457155"/>
            <a:ext cx="2908644" cy="783193"/>
          </a:xfrm>
          <a:prstGeom prst="wedgeRoundRectCallout">
            <a:avLst>
              <a:gd name="adj1" fmla="val -66998"/>
              <a:gd name="adj2" fmla="val 11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Assigns the correct value to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98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switch/when/else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020908"/>
          </a:xfrm>
        </p:spPr>
        <p:txBody>
          <a:bodyPr/>
          <a:lstStyle/>
          <a:p>
            <a:r>
              <a:rPr lang="en-US" dirty="0" smtClean="0"/>
              <a:t>Destructuring assignments are used to extract values from arrays or objects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24352" y="2506369"/>
            <a:ext cx="80952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findMaximums</a:t>
            </a:r>
            <a:r>
              <a:rPr lang="en-US" sz="1800" dirty="0" smtClean="0"/>
              <a:t> = (numbers) -&gt;</a:t>
            </a:r>
          </a:p>
          <a:p>
            <a:r>
              <a:rPr lang="en-US" sz="1800" dirty="0" smtClean="0"/>
              <a:t>  min = numbers [0]</a:t>
            </a:r>
          </a:p>
          <a:p>
            <a:r>
              <a:rPr lang="en-US" sz="1800" dirty="0" smtClean="0"/>
              <a:t>  max = numbers [0]</a:t>
            </a:r>
          </a:p>
          <a:p>
            <a:r>
              <a:rPr lang="en-US" sz="1800" dirty="0" smtClean="0"/>
              <a:t>  for number in numbers</a:t>
            </a:r>
          </a:p>
          <a:p>
            <a:r>
              <a:rPr lang="en-US" sz="1800" dirty="0" smtClean="0"/>
              <a:t>    max = number if max &lt; number</a:t>
            </a:r>
          </a:p>
          <a:p>
            <a:r>
              <a:rPr lang="en-US" sz="1800" dirty="0" smtClean="0"/>
              <a:t>    min = number if number &lt; min</a:t>
            </a:r>
          </a:p>
          <a:p>
            <a:r>
              <a:rPr lang="en-US" sz="1800" dirty="0" smtClean="0"/>
              <a:t>  [min, max]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[min, max]</a:t>
            </a:r>
            <a:r>
              <a:rPr lang="en-US" sz="1800" dirty="0" smtClean="0"/>
              <a:t> = </a:t>
            </a:r>
            <a:r>
              <a:rPr lang="en-US" sz="1800" dirty="0" err="1" smtClean="0"/>
              <a:t>findMaximums</a:t>
            </a:r>
            <a:r>
              <a:rPr lang="en-US" sz="1800" dirty="0"/>
              <a:t> </a:t>
            </a:r>
            <a:r>
              <a:rPr lang="en-US" sz="1800" dirty="0" smtClean="0"/>
              <a:t>[1, -2, 3, -4, 5, -6]</a:t>
            </a:r>
          </a:p>
          <a:p>
            <a:r>
              <a:rPr lang="en-US" sz="1800" dirty="0" smtClean="0"/>
              <a:t># min will have value -6 and max will have value 5</a:t>
            </a:r>
          </a:p>
        </p:txBody>
      </p:sp>
    </p:spTree>
    <p:extLst>
      <p:ext uri="{BB962C8B-B14F-4D97-AF65-F5344CB8AC3E}">
        <p14:creationId xmlns:p14="http://schemas.microsoft.com/office/powerpoint/2010/main" val="13148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020908"/>
          </a:xfrm>
        </p:spPr>
        <p:txBody>
          <a:bodyPr/>
          <a:lstStyle/>
          <a:p>
            <a:r>
              <a:rPr lang="en-US" dirty="0" smtClean="0"/>
              <a:t>Destructuring assignments are used to extract values from arrays or objects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4352" y="2506369"/>
            <a:ext cx="80952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findMaximums</a:t>
            </a:r>
            <a:r>
              <a:rPr lang="en-US" sz="1800" dirty="0" smtClean="0"/>
              <a:t> = (numbers) -&gt;</a:t>
            </a:r>
          </a:p>
          <a:p>
            <a:r>
              <a:rPr lang="en-US" sz="1800" dirty="0" smtClean="0"/>
              <a:t>  min = numbers [0]</a:t>
            </a:r>
          </a:p>
          <a:p>
            <a:r>
              <a:rPr lang="en-US" sz="1800" dirty="0" smtClean="0"/>
              <a:t>  max = numbers [0]</a:t>
            </a:r>
          </a:p>
          <a:p>
            <a:r>
              <a:rPr lang="en-US" sz="1800" dirty="0" smtClean="0"/>
              <a:t>  for number in numbers</a:t>
            </a:r>
          </a:p>
          <a:p>
            <a:r>
              <a:rPr lang="en-US" sz="1800" dirty="0" smtClean="0"/>
              <a:t>    max = number if max &lt; number</a:t>
            </a:r>
          </a:p>
          <a:p>
            <a:r>
              <a:rPr lang="en-US" sz="1800" dirty="0" smtClean="0"/>
              <a:t>    min = number if number &lt; min</a:t>
            </a:r>
          </a:p>
          <a:p>
            <a:r>
              <a:rPr lang="en-US" sz="1800" dirty="0" smtClean="0"/>
              <a:t>  [min, max]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[min, max]</a:t>
            </a:r>
            <a:r>
              <a:rPr lang="en-US" sz="1800" dirty="0" smtClean="0"/>
              <a:t> = </a:t>
            </a:r>
            <a:r>
              <a:rPr lang="en-US" sz="1800" dirty="0" err="1" smtClean="0"/>
              <a:t>findMaximums</a:t>
            </a:r>
            <a:r>
              <a:rPr lang="en-US" sz="1800" dirty="0"/>
              <a:t> </a:t>
            </a:r>
            <a:r>
              <a:rPr lang="en-US" sz="1800" dirty="0" smtClean="0"/>
              <a:t>[1, -2, 3, -4, 5, -6]</a:t>
            </a:r>
          </a:p>
          <a:p>
            <a:r>
              <a:rPr lang="en-US" sz="1800" dirty="0" smtClean="0"/>
              <a:t># min will have value -6 and max will have value 5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466850" y="5482552"/>
            <a:ext cx="3152775" cy="783193"/>
          </a:xfrm>
          <a:prstGeom prst="wedgeRoundRectCallout">
            <a:avLst>
              <a:gd name="adj1" fmla="val -34027"/>
              <a:gd name="adj2" fmla="val -77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Assigns the corresponding values to min and max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51245"/>
            <a:ext cx="8686800" cy="3364637"/>
          </a:xfrm>
        </p:spPr>
        <p:txBody>
          <a:bodyPr/>
          <a:lstStyle/>
          <a:p>
            <a:r>
              <a:rPr lang="en-US" dirty="0" smtClean="0"/>
              <a:t>CoffeeScript has its own core compiler, and can even run inside the browser</a:t>
            </a:r>
          </a:p>
          <a:p>
            <a:pPr lvl="1"/>
            <a:r>
              <a:rPr lang="en-US" dirty="0" smtClean="0"/>
              <a:t>Yet these are hard and slow</a:t>
            </a:r>
          </a:p>
          <a:p>
            <a:r>
              <a:rPr lang="en-US" dirty="0" smtClean="0"/>
              <a:t>CoffeeScript can be installed using Node.js: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And then compiled using: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053212"/>
            <a:ext cx="792701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–g coffee-script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5091467"/>
            <a:ext cx="792701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coffee –-compile </a:t>
            </a:r>
            <a:r>
              <a:rPr lang="en-US" dirty="0" err="1" smtClean="0"/>
              <a:t>scripts.coffee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Destructuring Assignments with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171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Destructuring Assignments with Objects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28600" y="1325078"/>
            <a:ext cx="8686800" cy="1134769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Destructuring assignments are used to extract values from arrays or objects</a:t>
            </a:r>
            <a:endParaRPr lang="en-US" dirty="0" smtClean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524352" y="2621772"/>
            <a:ext cx="8095296" cy="1592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class Person</a:t>
            </a:r>
          </a:p>
          <a:p>
            <a:r>
              <a:rPr lang="en-US" sz="1800" dirty="0"/>
              <a:t>  constructor: (name, @age) -&gt;</a:t>
            </a:r>
          </a:p>
          <a:p>
            <a:r>
              <a:rPr lang="en-US" sz="1800" dirty="0"/>
              <a:t>    [@</a:t>
            </a:r>
            <a:r>
              <a:rPr lang="en-US" sz="1800" dirty="0" err="1"/>
              <a:t>fname</a:t>
            </a:r>
            <a:r>
              <a:rPr lang="en-US" sz="1800" dirty="0"/>
              <a:t>, @</a:t>
            </a:r>
            <a:r>
              <a:rPr lang="en-US" sz="1800" dirty="0" err="1"/>
              <a:t>lname</a:t>
            </a:r>
            <a:r>
              <a:rPr lang="en-US" sz="1800" dirty="0"/>
              <a:t>] = </a:t>
            </a:r>
            <a:r>
              <a:rPr lang="en-US" sz="1800" dirty="0" err="1"/>
              <a:t>name.split</a:t>
            </a:r>
            <a:r>
              <a:rPr lang="en-US" sz="1800" dirty="0"/>
              <a:t> ' </a:t>
            </a:r>
            <a:r>
              <a:rPr lang="en-US" sz="1800" dirty="0" smtClean="0"/>
              <a:t>'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person = new Person 'Peter </a:t>
            </a:r>
            <a:r>
              <a:rPr lang="en-US" sz="1800" dirty="0" err="1"/>
              <a:t>Petrov</a:t>
            </a:r>
            <a:r>
              <a:rPr lang="en-US" sz="1800" dirty="0"/>
              <a:t>', </a:t>
            </a:r>
            <a:r>
              <a:rPr lang="en-US" sz="1800" dirty="0" smtClean="0"/>
              <a:t>17</a:t>
            </a:r>
            <a:endParaRPr lang="en-US" sz="1800" dirty="0"/>
          </a:p>
          <a:p>
            <a:r>
              <a:rPr lang="en-US" sz="1800" dirty="0"/>
              <a:t>{</a:t>
            </a:r>
            <a:r>
              <a:rPr lang="en-US" sz="1800" dirty="0" err="1"/>
              <a:t>fname</a:t>
            </a:r>
            <a:r>
              <a:rPr lang="en-US" sz="1800" dirty="0"/>
              <a:t>, age} = </a:t>
            </a:r>
            <a:r>
              <a:rPr lang="en-US" sz="1800" dirty="0" smtClean="0"/>
              <a:t>person </a:t>
            </a:r>
          </a:p>
        </p:txBody>
      </p:sp>
    </p:spTree>
    <p:extLst>
      <p:ext uri="{BB962C8B-B14F-4D97-AF65-F5344CB8AC3E}">
        <p14:creationId xmlns:p14="http://schemas.microsoft.com/office/powerpoint/2010/main" val="36654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Destructuring Assignments with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25078"/>
            <a:ext cx="8686800" cy="1134769"/>
          </a:xfrm>
        </p:spPr>
        <p:txBody>
          <a:bodyPr/>
          <a:lstStyle/>
          <a:p>
            <a:r>
              <a:rPr lang="en-US" dirty="0" smtClean="0"/>
              <a:t>Destructuring assignments are used to extract values from arrays or objects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24352" y="2621772"/>
            <a:ext cx="8095296" cy="1592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class Person</a:t>
            </a:r>
          </a:p>
          <a:p>
            <a:r>
              <a:rPr lang="en-US" sz="1800" dirty="0"/>
              <a:t>  constructor: (name, @age) -&gt;</a:t>
            </a:r>
          </a:p>
          <a:p>
            <a:r>
              <a:rPr lang="en-US" sz="1800" dirty="0"/>
              <a:t>    [@</a:t>
            </a:r>
            <a:r>
              <a:rPr lang="en-US" sz="1800" dirty="0" err="1"/>
              <a:t>fname</a:t>
            </a:r>
            <a:r>
              <a:rPr lang="en-US" sz="1800" dirty="0"/>
              <a:t>, @</a:t>
            </a:r>
            <a:r>
              <a:rPr lang="en-US" sz="1800" dirty="0" err="1"/>
              <a:t>lname</a:t>
            </a:r>
            <a:r>
              <a:rPr lang="en-US" sz="1800" dirty="0"/>
              <a:t>] = </a:t>
            </a:r>
            <a:r>
              <a:rPr lang="en-US" sz="1800" dirty="0" err="1"/>
              <a:t>name.split</a:t>
            </a:r>
            <a:r>
              <a:rPr lang="en-US" sz="1800" dirty="0"/>
              <a:t> ' </a:t>
            </a:r>
            <a:r>
              <a:rPr lang="en-US" sz="1800" dirty="0" smtClean="0"/>
              <a:t>'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person = new Person 'Peter </a:t>
            </a:r>
            <a:r>
              <a:rPr lang="en-US" sz="1800" dirty="0" err="1"/>
              <a:t>Petrov</a:t>
            </a:r>
            <a:r>
              <a:rPr lang="en-US" sz="1800" dirty="0"/>
              <a:t>', </a:t>
            </a:r>
            <a:r>
              <a:rPr lang="en-US" sz="1800" dirty="0" smtClean="0"/>
              <a:t>17</a:t>
            </a:r>
            <a:endParaRPr lang="en-US" sz="1800" dirty="0"/>
          </a:p>
          <a:p>
            <a:r>
              <a:rPr lang="en-US" sz="1800" dirty="0"/>
              <a:t>{</a:t>
            </a:r>
            <a:r>
              <a:rPr lang="en-US" sz="1800" dirty="0" err="1"/>
              <a:t>fname</a:t>
            </a:r>
            <a:r>
              <a:rPr lang="en-US" sz="1800" dirty="0"/>
              <a:t>, age} = </a:t>
            </a:r>
            <a:r>
              <a:rPr lang="en-US" sz="1800" dirty="0" smtClean="0"/>
              <a:t>person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4352" y="5125744"/>
            <a:ext cx="809529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person = new Person('Peter </a:t>
            </a:r>
            <a:r>
              <a:rPr lang="en-US" sz="1800" dirty="0" err="1"/>
              <a:t>Petrov</a:t>
            </a:r>
            <a:r>
              <a:rPr lang="en-US" sz="1800" dirty="0"/>
              <a:t>', 17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 err="1"/>
              <a:t>fname</a:t>
            </a:r>
            <a:r>
              <a:rPr lang="en-US" sz="1800" dirty="0"/>
              <a:t> = </a:t>
            </a:r>
            <a:r>
              <a:rPr lang="en-US" sz="1800" dirty="0" err="1"/>
              <a:t>person.fname</a:t>
            </a:r>
            <a:r>
              <a:rPr lang="en-US" sz="1800" dirty="0"/>
              <a:t>, age = </a:t>
            </a:r>
            <a:r>
              <a:rPr lang="en-US" sz="1800" dirty="0" err="1"/>
              <a:t>person.age</a:t>
            </a:r>
            <a:r>
              <a:rPr lang="en-US" sz="1800" dirty="0"/>
              <a:t>;</a:t>
            </a:r>
            <a:endParaRPr lang="en-US" sz="1800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4352" y="3571875"/>
            <a:ext cx="809529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bg-BG" sz="1800" dirty="0" smtClean="0"/>
          </a:p>
          <a:p>
            <a:endParaRPr lang="en-US" sz="1800" dirty="0" smtClean="0"/>
          </a:p>
        </p:txBody>
      </p:sp>
      <p:sp>
        <p:nvSpPr>
          <p:cNvPr id="3" name="Down Arrow 2"/>
          <p:cNvSpPr/>
          <p:nvPr/>
        </p:nvSpPr>
        <p:spPr>
          <a:xfrm>
            <a:off x="4191000" y="4305299"/>
            <a:ext cx="762000" cy="73342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086350" y="4487345"/>
            <a:ext cx="1790699" cy="370405"/>
          </a:xfrm>
          <a:prstGeom prst="rect">
            <a:avLst/>
          </a:prstGeom>
        </p:spPr>
        <p:txBody>
          <a:bodyPr/>
          <a:lstStyle>
            <a:lvl1pPr marL="282575" indent="-282575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buNone/>
            </a:pPr>
            <a:r>
              <a:rPr lang="en-US" sz="1800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7914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Destructuring Assignments with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171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and Compiling CoffeeScript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887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Compiling CoffeeScript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28600" y="1571347"/>
            <a:ext cx="8686800" cy="4039341"/>
          </a:xfrm>
        </p:spPr>
        <p:txBody>
          <a:bodyPr/>
          <a:lstStyle/>
          <a:p>
            <a:r>
              <a:rPr lang="en-US" dirty="0" smtClean="0"/>
              <a:t>Since CoffeeScript is widely used most of the Tools for JavaScript development support CoffeeScript as well:</a:t>
            </a:r>
          </a:p>
          <a:p>
            <a:pPr lvl="1"/>
            <a:r>
              <a:rPr lang="en-US" dirty="0" smtClean="0"/>
              <a:t>Visual Studio – Web Essentials</a:t>
            </a:r>
          </a:p>
          <a:p>
            <a:pPr lvl="1"/>
            <a:r>
              <a:rPr lang="en-US" dirty="0" smtClean="0"/>
              <a:t>Sublime text – Better CoffeeScript</a:t>
            </a:r>
          </a:p>
          <a:p>
            <a:pPr lvl="1"/>
            <a:r>
              <a:rPr lang="en-US" dirty="0" err="1" smtClean="0"/>
              <a:t>WebStorm</a:t>
            </a:r>
            <a:r>
              <a:rPr lang="en-US" dirty="0"/>
              <a:t> </a:t>
            </a:r>
            <a:r>
              <a:rPr lang="en-US" dirty="0" smtClean="0"/>
              <a:t>– built-in</a:t>
            </a:r>
          </a:p>
        </p:txBody>
      </p:sp>
    </p:spTree>
    <p:extLst>
      <p:ext uri="{BB962C8B-B14F-4D97-AF65-F5344CB8AC3E}">
        <p14:creationId xmlns:p14="http://schemas.microsoft.com/office/powerpoint/2010/main" val="8306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for Compiling CoffeeScript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3999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710</TotalTime>
  <Words>2767</Words>
  <Application>Microsoft Office PowerPoint</Application>
  <PresentationFormat>On-screen Show (4:3)</PresentationFormat>
  <Paragraphs>583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Cambria</vt:lpstr>
      <vt:lpstr>Consolas</vt:lpstr>
      <vt:lpstr>Corbel</vt:lpstr>
      <vt:lpstr>Wingdings 2</vt:lpstr>
      <vt:lpstr>Telerik Academy theme</vt:lpstr>
      <vt:lpstr>CoffeeScript Overview</vt:lpstr>
      <vt:lpstr>Table of Contents</vt:lpstr>
      <vt:lpstr>JavaScript-like Languages</vt:lpstr>
      <vt:lpstr>JavaScript-like Languages</vt:lpstr>
      <vt:lpstr>CoffeeScript</vt:lpstr>
      <vt:lpstr>Installing CoffeeScript</vt:lpstr>
      <vt:lpstr>Installing and Compiling CoffeeScript</vt:lpstr>
      <vt:lpstr>Tools for Compiling CoffeeScript</vt:lpstr>
      <vt:lpstr>Tools for Compiling CoffeeScript</vt:lpstr>
      <vt:lpstr>CoffeeScript Features</vt:lpstr>
      <vt:lpstr>CoffeeScript Features</vt:lpstr>
      <vt:lpstr>CoffeeScript Features</vt:lpstr>
      <vt:lpstr>CoffeeScript: Functions</vt:lpstr>
      <vt:lpstr>CoffeeScript: Functions</vt:lpstr>
      <vt:lpstr>CoffeeScript Features</vt:lpstr>
      <vt:lpstr>Objects and Arrays</vt:lpstr>
      <vt:lpstr>Objects and Arrays</vt:lpstr>
      <vt:lpstr>Objects and Arrays</vt:lpstr>
      <vt:lpstr>CoffeeScript Conditional Statements</vt:lpstr>
      <vt:lpstr>CoffeeScript Conditional Statements</vt:lpstr>
      <vt:lpstr>CoffeeScript Conditional Statements</vt:lpstr>
      <vt:lpstr>CoffeeScript Conditional Statements</vt:lpstr>
      <vt:lpstr>CoffeeScript Conditional Statements</vt:lpstr>
      <vt:lpstr>CoffeeScript Conditional Statements</vt:lpstr>
      <vt:lpstr>CoffeeScript Conditional Statements</vt:lpstr>
      <vt:lpstr>Loops and Comprehensions</vt:lpstr>
      <vt:lpstr>Regular Loops</vt:lpstr>
      <vt:lpstr>Regular Loops</vt:lpstr>
      <vt:lpstr>Comprehensions</vt:lpstr>
      <vt:lpstr>Comprehensions</vt:lpstr>
      <vt:lpstr>Ranges and Array Slicing</vt:lpstr>
      <vt:lpstr>Ranges</vt:lpstr>
      <vt:lpstr>Ranges</vt:lpstr>
      <vt:lpstr>Array Slicing</vt:lpstr>
      <vt:lpstr>Array Slicing</vt:lpstr>
      <vt:lpstr>Operators and Aliases</vt:lpstr>
      <vt:lpstr>Operators and Aliases</vt:lpstr>
      <vt:lpstr>Operators and Aliases</vt:lpstr>
      <vt:lpstr>Classes and Inheritance</vt:lpstr>
      <vt:lpstr>Classes in CoffeeScript</vt:lpstr>
      <vt:lpstr>Classes in CoffeeScript</vt:lpstr>
      <vt:lpstr>Classes in CoffeeScript</vt:lpstr>
      <vt:lpstr>Creating Classes</vt:lpstr>
      <vt:lpstr>Inheritance</vt:lpstr>
      <vt:lpstr>Inheritance in CoffeeScript</vt:lpstr>
      <vt:lpstr>String Interpolation</vt:lpstr>
      <vt:lpstr>String Interpolation</vt:lpstr>
      <vt:lpstr>String Interpolation</vt:lpstr>
      <vt:lpstr>String Interpolation</vt:lpstr>
      <vt:lpstr>String Interpolation</vt:lpstr>
      <vt:lpstr>Using switch/when/else</vt:lpstr>
      <vt:lpstr>Using switch/when/else</vt:lpstr>
      <vt:lpstr>Using switch/when/else</vt:lpstr>
      <vt:lpstr>Using switch/when/else</vt:lpstr>
      <vt:lpstr>Using switch/when/else</vt:lpstr>
      <vt:lpstr>Using switch/when/else</vt:lpstr>
      <vt:lpstr>Destructuring Assignments</vt:lpstr>
      <vt:lpstr>Destructuring Assignments</vt:lpstr>
      <vt:lpstr>Destructuring Assignments</vt:lpstr>
      <vt:lpstr>Destructuring Assignments with Arrays</vt:lpstr>
      <vt:lpstr>Destructuring Assignments with Objects</vt:lpstr>
      <vt:lpstr>Destructuring Assignments with Objects</vt:lpstr>
      <vt:lpstr>Destructuring Assignments with Objects</vt:lpstr>
      <vt:lpstr>CoffeeScript Overview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CoffeeScript Overview</dc:title>
  <dc:creator>Doncho Minkov</dc:creator>
  <cp:lastModifiedBy>Doncho Minkov</cp:lastModifiedBy>
  <cp:revision>45</cp:revision>
  <dcterms:created xsi:type="dcterms:W3CDTF">2014-06-30T07:17:02Z</dcterms:created>
  <dcterms:modified xsi:type="dcterms:W3CDTF">2014-07-01T14:16:48Z</dcterms:modified>
</cp:coreProperties>
</file>