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36" r:id="rId3"/>
    <p:sldId id="337" r:id="rId4"/>
    <p:sldId id="415" r:id="rId5"/>
    <p:sldId id="416" r:id="rId6"/>
    <p:sldId id="339" r:id="rId7"/>
    <p:sldId id="341" r:id="rId8"/>
    <p:sldId id="342" r:id="rId9"/>
    <p:sldId id="387" r:id="rId10"/>
    <p:sldId id="343" r:id="rId11"/>
    <p:sldId id="388" r:id="rId12"/>
    <p:sldId id="389" r:id="rId13"/>
    <p:sldId id="390" r:id="rId14"/>
    <p:sldId id="391" r:id="rId15"/>
    <p:sldId id="413" r:id="rId16"/>
    <p:sldId id="414" r:id="rId17"/>
    <p:sldId id="380" r:id="rId18"/>
    <p:sldId id="381" r:id="rId19"/>
    <p:sldId id="382" r:id="rId20"/>
    <p:sldId id="334" r:id="rId21"/>
    <p:sldId id="333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28.10.2013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28.10.2013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rik.com/agile-project-management-tools/" TargetMode="External"/><Relationship Id="rId3" Type="http://schemas.openxmlformats.org/officeDocument/2006/relationships/hyperlink" Target="http://www.telerik.com/everlive" TargetMode="External"/><Relationship Id="rId7" Type="http://schemas.openxmlformats.org/officeDocument/2006/relationships/hyperlink" Target="http://www.telerik.com/automated-testing-tools/functional-testing-for-developers.aspx" TargetMode="External"/><Relationship Id="rId2" Type="http://schemas.openxmlformats.org/officeDocument/2006/relationships/hyperlink" Target="http://www.telerik.com/developer-productivity-tool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analytics" TargetMode="External"/><Relationship Id="rId5" Type="http://schemas.openxmlformats.org/officeDocument/2006/relationships/hyperlink" Target="http://www.icenium.com/" TargetMode="External"/><Relationship Id="rId4" Type="http://schemas.openxmlformats.org/officeDocument/2006/relationships/hyperlink" Target="http://www.kendoui.com/" TargetMode="External"/><Relationship Id="rId9" Type="http://schemas.openxmlformats.org/officeDocument/2006/relationships/hyperlink" Target="http://www.sitefinity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019800"/>
            <a:ext cx="3810000" cy="400110"/>
          </a:xfrm>
        </p:spPr>
        <p:txBody>
          <a:bodyPr/>
          <a:lstStyle/>
          <a:p>
            <a:r>
              <a:rPr lang="en-US" sz="2000" b="0" dirty="0" smtClean="0">
                <a:hlinkClick r:id="rId3"/>
              </a:rPr>
              <a:t>academy.telerik.com</a:t>
            </a:r>
            <a:r>
              <a:rPr lang="en-US" sz="2000" b="0" dirty="0" smtClean="0"/>
              <a:t>   </a:t>
            </a:r>
            <a:endParaRPr lang="en-US" sz="2000" b="0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4800600"/>
            <a:ext cx="1676400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667000" y="1371600"/>
            <a:ext cx="5943600" cy="1524000"/>
          </a:xfrm>
        </p:spPr>
        <p:txBody>
          <a:bodyPr/>
          <a:lstStyle/>
          <a:p>
            <a:r>
              <a:rPr lang="en-US" dirty="0" smtClean="0"/>
              <a:t>Welcome to </a:t>
            </a:r>
            <a:br>
              <a:rPr lang="en-US" dirty="0" smtClean="0"/>
            </a:br>
            <a:r>
              <a:rPr lang="en-US" dirty="0" smtClean="0"/>
              <a:t>Telerik Academy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742234" y="3200400"/>
            <a:ext cx="5868365" cy="569120"/>
          </a:xfrm>
        </p:spPr>
        <p:txBody>
          <a:bodyPr/>
          <a:lstStyle/>
          <a:p>
            <a:r>
              <a:rPr lang="en-US" dirty="0" smtClean="0"/>
              <a:t>Class of </a:t>
            </a:r>
            <a:r>
              <a:rPr lang="en-US" dirty="0" smtClean="0"/>
              <a:t>2013-2014, </a:t>
            </a:r>
            <a:r>
              <a:rPr lang="en-US" dirty="0" smtClean="0"/>
              <a:t>Fall </a:t>
            </a:r>
            <a:r>
              <a:rPr lang="en-US"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485" y="1676400"/>
            <a:ext cx="8405515" cy="685800"/>
          </a:xfrm>
        </p:spPr>
        <p:txBody>
          <a:bodyPr/>
          <a:lstStyle/>
          <a:p>
            <a:r>
              <a:rPr lang="en-US" dirty="0" smtClean="0"/>
              <a:t>“Telerik Academy"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936080"/>
            <a:ext cx="7391400" cy="569120"/>
          </a:xfrm>
        </p:spPr>
        <p:txBody>
          <a:bodyPr/>
          <a:lstStyle/>
          <a:p>
            <a:r>
              <a:rPr lang="en-US" dirty="0" smtClean="0"/>
              <a:t>What is It? How It Works? </a:t>
            </a:r>
          </a:p>
          <a:p>
            <a:r>
              <a:rPr lang="en-US" dirty="0" smtClean="0"/>
              <a:t>The Learning Tracks</a:t>
            </a:r>
            <a:endParaRPr lang="en-US" dirty="0"/>
          </a:p>
        </p:txBody>
      </p:sp>
      <p:pic>
        <p:nvPicPr>
          <p:cNvPr id="2050" name="Picture 2" descr="http://blog.tinyprints.com/wp-content/uploads/2009/05/bakerel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57" y="4040029"/>
            <a:ext cx="3087043" cy="20559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63"/>
          <a:stretch/>
        </p:blipFill>
        <p:spPr bwMode="auto">
          <a:xfrm>
            <a:off x="6019800" y="685800"/>
            <a:ext cx="2981325" cy="7239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2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838200"/>
          </a:xfrm>
        </p:spPr>
        <p:txBody>
          <a:bodyPr/>
          <a:lstStyle/>
          <a:p>
            <a:r>
              <a:rPr lang="en-US" dirty="0" smtClean="0"/>
              <a:t>The Telerik Academy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Become a skillful software engineer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</a:p>
          <a:p>
            <a:pPr lvl="1"/>
            <a:r>
              <a:rPr lang="en-US" dirty="0" smtClean="0"/>
              <a:t>It takes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months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 </a:t>
            </a:r>
            <a:r>
              <a:rPr lang="en-US" dirty="0"/>
              <a:t>l</a:t>
            </a:r>
            <a:r>
              <a:rPr lang="en-US" dirty="0" smtClean="0"/>
              <a:t>earning, homework, projects, team work</a:t>
            </a:r>
          </a:p>
          <a:p>
            <a:pPr lvl="1"/>
            <a:r>
              <a:rPr lang="en-US" dirty="0" smtClean="0"/>
              <a:t>Web development track (HTML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JavaScript, …)</a:t>
            </a:r>
          </a:p>
          <a:p>
            <a:pPr lvl="1"/>
            <a:r>
              <a:rPr lang="en-US" dirty="0" smtClean="0"/>
              <a:t>Programming track (C#, OOP, DB, …)</a:t>
            </a:r>
          </a:p>
          <a:p>
            <a:pPr lvl="1"/>
            <a:r>
              <a:rPr lang="en-US" dirty="0" smtClean="0"/>
              <a:t>Professional tracks</a:t>
            </a:r>
          </a:p>
          <a:p>
            <a:pPr lvl="2"/>
            <a:r>
              <a:rPr lang="en-US" dirty="0" smtClean="0"/>
              <a:t>ASP.NET Web Developer</a:t>
            </a:r>
            <a:r>
              <a:rPr lang="en-US" dirty="0"/>
              <a:t>, XAML </a:t>
            </a:r>
            <a:r>
              <a:rPr lang="en-US" dirty="0" smtClean="0"/>
              <a:t>Developer, </a:t>
            </a:r>
            <a:r>
              <a:rPr lang="en-US" dirty="0"/>
              <a:t>QA</a:t>
            </a:r>
            <a:r>
              <a:rPr lang="en-US" dirty="0" smtClean="0"/>
              <a:t>, Support Engineer, Web Front-End, Mobile Dev, Windows 8 Dev, Cloud Dev, System Admin,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228600"/>
            <a:ext cx="3581400" cy="838200"/>
          </a:xfrm>
        </p:spPr>
        <p:txBody>
          <a:bodyPr/>
          <a:lstStyle/>
          <a:p>
            <a:r>
              <a:rPr lang="en-US" dirty="0" smtClean="0"/>
              <a:t>First 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71700"/>
            <a:ext cx="8686800" cy="609600"/>
          </a:xfrm>
        </p:spPr>
        <p:txBody>
          <a:bodyPr/>
          <a:lstStyle/>
          <a:p>
            <a:r>
              <a:rPr lang="en-US" dirty="0" smtClean="0"/>
              <a:t>C# programming and Web technologies basics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2177" t="-8659" r="-2177" b="-8659"/>
          <a:stretch/>
        </p:blipFill>
        <p:spPr>
          <a:xfrm>
            <a:off x="1600200" y="1928750"/>
            <a:ext cx="5943600" cy="1756064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38" name="Rectangle 37"/>
          <p:cNvSpPr/>
          <p:nvPr/>
        </p:nvSpPr>
        <p:spPr>
          <a:xfrm>
            <a:off x="228600" y="3781300"/>
            <a:ext cx="8686800" cy="2557623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Autumn group (Oct 2013 – Jan 2014)</a:t>
            </a: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500 students </a:t>
            </a: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onsite</a:t>
            </a:r>
            <a:endParaRPr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630238" lvl="1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 times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weekly, 4 hours in class + homework</a:t>
            </a:r>
          </a:p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 team work projects</a:t>
            </a:r>
          </a:p>
        </p:txBody>
      </p:sp>
    </p:spTree>
    <p:extLst>
      <p:ext uri="{BB962C8B-B14F-4D97-AF65-F5344CB8AC3E}">
        <p14:creationId xmlns:p14="http://schemas.microsoft.com/office/powerpoint/2010/main" val="38529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304800"/>
            <a:ext cx="4114800" cy="838200"/>
          </a:xfrm>
        </p:spPr>
        <p:txBody>
          <a:bodyPr/>
          <a:lstStyle/>
          <a:p>
            <a:r>
              <a:rPr lang="en-US" dirty="0" smtClean="0"/>
              <a:t>Second </a:t>
            </a:r>
            <a:r>
              <a:rPr lang="en-US" dirty="0"/>
              <a:t>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295400"/>
          </a:xfrm>
        </p:spPr>
        <p:txBody>
          <a:bodyPr/>
          <a:lstStyle/>
          <a:p>
            <a:r>
              <a:rPr lang="en-US" dirty="0" smtClean="0"/>
              <a:t>Advanced C# programming and JavaScript</a:t>
            </a:r>
          </a:p>
          <a:p>
            <a:pPr lvl="1"/>
            <a:r>
              <a:rPr lang="en-US" dirty="0" smtClean="0"/>
              <a:t>Elective courses</a:t>
            </a:r>
            <a:r>
              <a:rPr lang="bg-BG" dirty="0" smtClean="0"/>
              <a:t>:</a:t>
            </a:r>
            <a:r>
              <a:rPr lang="en-US" dirty="0" smtClean="0"/>
              <a:t> TBA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437926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Jan 2014 – May 2014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&lt;400 students onsite 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bg-BG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times weekly, </a:t>
            </a:r>
            <a:r>
              <a:rPr lang="bg-BG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hours in class + homework</a:t>
            </a:r>
            <a:endParaRPr lang="bg-BG" sz="28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team work projects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910" t="-5009" r="-910" b="-5172"/>
          <a:stretch/>
        </p:blipFill>
        <p:spPr>
          <a:xfrm>
            <a:off x="533400" y="2703018"/>
            <a:ext cx="8077200" cy="1586592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277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152400"/>
            <a:ext cx="3581400" cy="838200"/>
          </a:xfrm>
        </p:spPr>
        <p:txBody>
          <a:bodyPr/>
          <a:lstStyle/>
          <a:p>
            <a:r>
              <a:rPr lang="en-US" dirty="0" smtClean="0"/>
              <a:t>Third 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8291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DS &amp; Algorithms and JS Applications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Elective courses: </a:t>
            </a:r>
            <a:r>
              <a:rPr lang="en-US" sz="3000" dirty="0" smtClean="0"/>
              <a:t>ex. SEO</a:t>
            </a:r>
            <a:r>
              <a:rPr lang="en-US" sz="3000" dirty="0"/>
              <a:t>, UI </a:t>
            </a:r>
            <a:r>
              <a:rPr lang="en-US" sz="3000" dirty="0" smtClean="0"/>
              <a:t>Design 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QA Academy start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4366849"/>
            <a:ext cx="8686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May 2014 – June 2014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&lt;300 students onsite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bg-BG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times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weekly, </a:t>
            </a:r>
            <a:r>
              <a:rPr lang="bg-BG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hours in class + 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homework</a:t>
            </a:r>
            <a:endParaRPr lang="bg-BG" sz="28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team work projects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943" t="-8242" r="-1457" b="-8761"/>
          <a:stretch/>
        </p:blipFill>
        <p:spPr>
          <a:xfrm>
            <a:off x="783944" y="2819751"/>
            <a:ext cx="7617676" cy="1517194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188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52400"/>
            <a:ext cx="41148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Fourth </a:t>
            </a:r>
            <a:r>
              <a:rPr lang="en-US" dirty="0" smtClean="0"/>
              <a:t>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8291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Databases and SQL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Web services &amp; cloud development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Telerik products and tools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4495800"/>
            <a:ext cx="8686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July 2014 </a:t>
            </a:r>
            <a:endParaRPr lang="bg-BG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&lt;200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students onsite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Full time (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times weekly, 8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hours in 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class)</a:t>
            </a:r>
            <a:endParaRPr lang="bg-BG" sz="28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team work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971" t="-11285" r="-1339" b="-11970"/>
          <a:stretch/>
        </p:blipFill>
        <p:spPr>
          <a:xfrm>
            <a:off x="628650" y="3067051"/>
            <a:ext cx="7915275" cy="1352549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154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152400"/>
            <a:ext cx="3505200" cy="838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Fifth Semester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28600" y="1219199"/>
            <a:ext cx="8686800" cy="6096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Professional tracks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4381500"/>
            <a:ext cx="8686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August 2014 – September 2014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100 students onsite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Full time (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times weekly, 8 hours in class)</a:t>
            </a:r>
            <a:endParaRPr lang="bg-BG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team work projects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158" t="-3561" r="-1295" b="-3234"/>
          <a:stretch/>
        </p:blipFill>
        <p:spPr>
          <a:xfrm>
            <a:off x="1047751" y="1752600"/>
            <a:ext cx="7058024" cy="2571749"/>
          </a:xfrm>
          <a:prstGeom prst="roundRect">
            <a:avLst>
              <a:gd name="adj" fmla="val 1905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739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Required of You: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100% Commitment!</a:t>
            </a:r>
            <a:endParaRPr lang="en-US" dirty="0"/>
          </a:p>
        </p:txBody>
      </p:sp>
      <p:pic>
        <p:nvPicPr>
          <p:cNvPr id="14338" name="Picture 2" descr="http://farm8.staticflickr.com/7215/7029842713_ebed42b2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105151"/>
            <a:ext cx="4229100" cy="31718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5372099"/>
            <a:ext cx="800100" cy="8001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8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66900"/>
            <a:ext cx="8686800" cy="40386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Basic computer skills</a:t>
            </a:r>
          </a:p>
          <a:p>
            <a:pPr lvl="1"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We don’t teach computer literacy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English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Serious attitude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dirty="0" smtClean="0"/>
              <a:t>Long-term commitment</a:t>
            </a:r>
          </a:p>
          <a:p>
            <a:pPr marL="357188" lvl="1" indent="0">
              <a:lnSpc>
                <a:spcPts val="3600"/>
              </a:lnSpc>
              <a:spcBef>
                <a:spcPts val="1200"/>
              </a:spcBef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074" name="Picture 2" descr="https://fbcdn-sphotos-e-a.akamaihd.net/hphotos-ak-prn1/17793_630122787014009_1241211116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3886200"/>
            <a:ext cx="3251200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95600" y="381000"/>
            <a:ext cx="58674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What is </a:t>
            </a:r>
            <a:r>
              <a:rPr lang="en-US" dirty="0" smtClean="0"/>
              <a:t>Required of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Full Commitment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Key factors for  succeeding 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 Academy</a:t>
            </a:r>
            <a:r>
              <a:rPr lang="en-US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Solid motivation &amp; attitude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Willingness to work hard!</a:t>
            </a:r>
          </a:p>
          <a:p>
            <a:pPr lvl="2">
              <a:lnSpc>
                <a:spcPct val="110000"/>
              </a:lnSpc>
            </a:pPr>
            <a:r>
              <a:rPr lang="bg-BG" dirty="0" smtClean="0"/>
              <a:t>“</a:t>
            </a:r>
            <a:r>
              <a:rPr lang="en-US" dirty="0"/>
              <a:t>Cheaters</a:t>
            </a:r>
            <a:r>
              <a:rPr lang="bg-BG" dirty="0"/>
              <a:t>”</a:t>
            </a:r>
            <a:r>
              <a:rPr lang="en-US" dirty="0"/>
              <a:t> are not </a:t>
            </a:r>
            <a:r>
              <a:rPr lang="en-US" dirty="0" smtClean="0"/>
              <a:t>welcome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Invest time and efforts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50% in class (for the lectures and exercises)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50%-500% at home (for the homework)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All your energy for knowledge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122" name="Picture 2" descr="https://fbcdn-sphotos-f-a.akamaihd.net/hphotos-ak-ash4/190213_531546626871626_106996886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56330"/>
            <a:ext cx="2193925" cy="238707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381000"/>
            <a:ext cx="43434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35608"/>
            <a:ext cx="8534400" cy="49530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About Telerik</a:t>
            </a:r>
          </a:p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About Telerik Academy</a:t>
            </a:r>
          </a:p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3000" dirty="0" smtClean="0"/>
              <a:t>How to be Successful at Telerik Academy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0"/>
            <a:ext cx="4419600" cy="1635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dirty="0"/>
              <a:t>Welcome to </a:t>
            </a:r>
            <a:r>
              <a:rPr lang="en-US" dirty="0" smtClean="0"/>
              <a:t>Telerik </a:t>
            </a:r>
            <a:r>
              <a:rPr lang="en-US" dirty="0" smtClean="0"/>
              <a:t>Academy!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7239000" cy="5562600"/>
          </a:xfrm>
        </p:spPr>
        <p:txBody>
          <a:bodyPr/>
          <a:lstStyle/>
          <a:p>
            <a:r>
              <a:rPr lang="en-US" sz="2800" dirty="0" smtClean="0"/>
              <a:t>Fundamentals of C# Programming</a:t>
            </a:r>
            <a:br>
              <a:rPr lang="en-US" sz="2800" dirty="0" smtClean="0"/>
            </a:br>
            <a:r>
              <a:rPr lang="en-US" sz="2800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400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sz="2400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400" noProof="1" smtClean="0">
                <a:hlinkClick r:id="rId3" tooltip="Telerik Software Academy - Free Programming Courses"/>
              </a:rPr>
              <a:t>academy.telerik.com</a:t>
            </a:r>
            <a:endParaRPr lang="en-US" sz="2400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400" noProof="1" smtClean="0">
                <a:hlinkClick r:id="rId4" tooltip="Telerik Softyware Academy @ Facebook"/>
              </a:rPr>
              <a:t>facebook.com/TelerikAcademy</a:t>
            </a:r>
            <a:endParaRPr lang="en-US" sz="2400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400" noProof="1" smtClean="0">
                <a:hlinkClick r:id="rId5" tooltip="Telerik Software Academy Forums - Community for Programmers"/>
              </a:rPr>
              <a:t>forums.academy.telerik.com</a:t>
            </a:r>
            <a:endParaRPr lang="en-US" sz="2400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812" y="3048000"/>
            <a:ext cx="8229600" cy="685800"/>
          </a:xfrm>
        </p:spPr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812" y="3962400"/>
            <a:ext cx="8229600" cy="569120"/>
          </a:xfrm>
        </p:spPr>
        <p:txBody>
          <a:bodyPr/>
          <a:lstStyle/>
          <a:p>
            <a:r>
              <a:rPr lang="en-US" dirty="0" smtClean="0"/>
              <a:t>What Makes Telerik so Successful?</a:t>
            </a:r>
            <a:endParaRPr lang="en-US" dirty="0"/>
          </a:p>
        </p:txBody>
      </p:sp>
      <p:pic>
        <p:nvPicPr>
          <p:cNvPr id="5" name="Picture 4" descr="http://4.bp.blogspot.com/_yQ37vH5-Ngc/SqkyXD58z-I/AAAAAAAAAMk/LyoZqEZlQpM/s320/000f6a17_medium.jpe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2" y="2057400"/>
            <a:ext cx="1447800" cy="1508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76800"/>
            <a:ext cx="1787339" cy="194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design.falafel.com/images/screensTeleri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052974"/>
            <a:ext cx="4178136" cy="153220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54102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2800" dirty="0" smtClean="0"/>
              <a:t>A Bulgarian company with headquarters in Sofia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With 11 offices in USA, Australia, UK, India, Germany and Denmark</a:t>
            </a:r>
            <a:endParaRPr lang="bg-BG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Just opened an office in the Silicon Valley 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Telerik provides Applications Development Solutions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Developers have all the tools to create a top-notch applications for web, mobile and native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Tools for application lifecycle management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PM, development, testing, etc..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1"/>
            <a:ext cx="8686800" cy="5791199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Telerik products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UI components for most .NET technologies and productivity tools (</a:t>
            </a:r>
            <a:r>
              <a:rPr lang="en-US" sz="2800" dirty="0" smtClean="0">
                <a:hlinkClick r:id="rId2"/>
              </a:rPr>
              <a:t>DevCraft</a:t>
            </a:r>
            <a:r>
              <a:rPr lang="en-US" sz="2800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HTML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bg-BG" sz="2800" dirty="0"/>
              <a:t>/</a:t>
            </a:r>
            <a:r>
              <a:rPr lang="en-US" sz="2800" dirty="0"/>
              <a:t>JavaScript </a:t>
            </a:r>
            <a:r>
              <a:rPr lang="en-US" sz="2800" dirty="0" smtClean="0"/>
              <a:t>development (</a:t>
            </a:r>
            <a:r>
              <a:rPr lang="en-US" sz="2800" dirty="0">
                <a:hlinkClick r:id="rId3"/>
              </a:rPr>
              <a:t>Telerik </a:t>
            </a:r>
            <a:r>
              <a:rPr lang="en-US" sz="2800" dirty="0" err="1" smtClean="0">
                <a:hlinkClick r:id="rId4"/>
              </a:rPr>
              <a:t>KendoUI</a:t>
            </a:r>
            <a:r>
              <a:rPr lang="en-US" sz="2800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Mobile apps development (</a:t>
            </a:r>
            <a:r>
              <a:rPr lang="en-US" sz="2800" dirty="0">
                <a:hlinkClick r:id="rId5"/>
              </a:rPr>
              <a:t>Telerik </a:t>
            </a:r>
            <a:r>
              <a:rPr lang="en-US" sz="2800" dirty="0" err="1">
                <a:hlinkClick r:id="rId5"/>
              </a:rPr>
              <a:t>Icenium</a:t>
            </a:r>
            <a:r>
              <a:rPr lang="en-US" sz="2800" dirty="0"/>
              <a:t>)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Mobile backend services (</a:t>
            </a:r>
            <a:r>
              <a:rPr lang="en-US" sz="2800" dirty="0" smtClean="0">
                <a:hlinkClick r:id="rId3"/>
              </a:rPr>
              <a:t>Telerik Everlive</a:t>
            </a:r>
            <a:r>
              <a:rPr lang="en-US" sz="2800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Application Analytics (</a:t>
            </a:r>
            <a:r>
              <a:rPr lang="en-US" sz="2800" dirty="0">
                <a:hlinkClick r:id="rId3"/>
              </a:rPr>
              <a:t>Telerik </a:t>
            </a:r>
            <a:r>
              <a:rPr lang="en-US" sz="2800" dirty="0">
                <a:hlinkClick r:id="rId6"/>
              </a:rPr>
              <a:t>EQATEC</a:t>
            </a:r>
            <a:r>
              <a:rPr lang="en-US" sz="2800" dirty="0"/>
              <a:t>)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Software testing tools (</a:t>
            </a:r>
            <a:r>
              <a:rPr lang="en-US" sz="2800" dirty="0" smtClean="0">
                <a:hlinkClick r:id="rId7"/>
              </a:rPr>
              <a:t>Test Studio</a:t>
            </a:r>
            <a:r>
              <a:rPr lang="en-US" sz="2800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Agile project management (</a:t>
            </a:r>
            <a:r>
              <a:rPr lang="en-US" sz="2800" dirty="0">
                <a:hlinkClick r:id="rId3"/>
              </a:rPr>
              <a:t>Telerik </a:t>
            </a:r>
            <a:r>
              <a:rPr lang="en-US" sz="2800" dirty="0" err="1" smtClean="0">
                <a:hlinkClick r:id="rId8"/>
              </a:rPr>
              <a:t>TeamPulse</a:t>
            </a:r>
            <a:r>
              <a:rPr lang="en-US" sz="2800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Web CMS (</a:t>
            </a:r>
            <a:r>
              <a:rPr lang="en-US" sz="2800" dirty="0" smtClean="0">
                <a:hlinkClick r:id="rId3"/>
              </a:rPr>
              <a:t>Telerik </a:t>
            </a:r>
            <a:r>
              <a:rPr lang="en-US" sz="2800" dirty="0" err="1" smtClean="0">
                <a:hlinkClick r:id="rId9"/>
              </a:rPr>
              <a:t>Sitefinity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Telerik is Successful?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Essential to the success of any company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People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The greatest asset of the company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Improvement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Adaptive to </a:t>
            </a:r>
            <a:r>
              <a:rPr lang="en-US" dirty="0" smtClean="0"/>
              <a:t>changes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Innovation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Create, don’t follow</a:t>
            </a:r>
            <a:endParaRPr lang="en-US" dirty="0"/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Everyday </a:t>
            </a:r>
            <a:r>
              <a:rPr lang="en-US" dirty="0" smtClean="0"/>
              <a:t>feedback </a:t>
            </a:r>
            <a:r>
              <a:rPr lang="en-US" dirty="0"/>
              <a:t>and </a:t>
            </a:r>
            <a:r>
              <a:rPr lang="en-US" dirty="0" smtClean="0"/>
              <a:t>improvement of </a:t>
            </a:r>
            <a:r>
              <a:rPr lang="en-US" dirty="0"/>
              <a:t>our </a:t>
            </a:r>
            <a:r>
              <a:rPr lang="en-US" dirty="0" smtClean="0"/>
              <a:t>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64880"/>
            <a:ext cx="6400800" cy="569120"/>
          </a:xfrm>
        </p:spPr>
        <p:txBody>
          <a:bodyPr/>
          <a:lstStyle/>
          <a:p>
            <a:r>
              <a:rPr lang="en-US" dirty="0" smtClean="0"/>
              <a:t>Free Trainings for Software Engineers</a:t>
            </a:r>
            <a:endParaRPr lang="en-US" dirty="0"/>
          </a:p>
        </p:txBody>
      </p:sp>
      <p:pic>
        <p:nvPicPr>
          <p:cNvPr id="1028" name="Picture 4" descr="C:\NAKOV\Telerik-Academy-Course-2009\Telerik-Academy-logo-larg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876800" cy="1424311"/>
          </a:xfrm>
          <a:prstGeom prst="roundRect">
            <a:avLst>
              <a:gd name="adj" fmla="val 5054"/>
            </a:avLst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05200" y="685800"/>
            <a:ext cx="5105400" cy="14158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838200"/>
          </a:xfrm>
        </p:spPr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769" y="1219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Free training of young </a:t>
            </a:r>
            <a:r>
              <a:rPr lang="en-US" dirty="0"/>
              <a:t>software engineers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 Academy: </a:t>
            </a:r>
            <a:r>
              <a:rPr lang="en-US" noProof="1" smtClean="0"/>
              <a:t>.</a:t>
            </a:r>
            <a:r>
              <a:rPr lang="en-US" noProof="1"/>
              <a:t>NET Devs, </a:t>
            </a:r>
            <a:r>
              <a:rPr lang="en-US" noProof="1" smtClean="0"/>
              <a:t>Web &amp; XAML Front-Ends</a:t>
            </a:r>
            <a:r>
              <a:rPr lang="en-US" noProof="1"/>
              <a:t>, QAs, Dev-Supports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Kids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Online Courses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Contests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6294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65" y="3060699"/>
            <a:ext cx="331470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http://t2.gstatic.com/images?q=tbn:ANd9GcQoqw01h-oLFvIfkERYb1wDmwGdDIjc1yt60l1Cr81nlCUCidhnQO6J3Zsew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0000" y="4737099"/>
            <a:ext cx="2352675" cy="1511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04568" y="3223756"/>
            <a:ext cx="7632696" cy="266699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Telerik Academy</a:t>
            </a:r>
          </a:p>
        </p:txBody>
      </p: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331891" y="4756977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3627549" y="2308245"/>
            <a:ext cx="188974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Online Courses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28543" y="2308245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School Academy</a:t>
            </a:r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>
            <a:off x="4572419" y="2849389"/>
            <a:ext cx="0" cy="37324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>
            <a:off x="1733443" y="2849389"/>
            <a:ext cx="0" cy="373248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3664957" y="1390009"/>
            <a:ext cx="1820269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Kids Academy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stCxn id="52" idx="2"/>
            <a:endCxn id="33" idx="0"/>
          </p:cNvCxnSpPr>
          <p:nvPr/>
        </p:nvCxnSpPr>
        <p:spPr>
          <a:xfrm flipH="1">
            <a:off x="4572419" y="1931153"/>
            <a:ext cx="2673" cy="37709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Tracks</a:t>
            </a:r>
            <a:endParaRPr lang="en-US" dirty="0"/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51491" y="2309365"/>
            <a:ext cx="1871166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Algo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Academy</a:t>
            </a:r>
          </a:p>
        </p:txBody>
      </p:sp>
      <p:cxnSp>
        <p:nvCxnSpPr>
          <p:cNvPr id="26" name="Straight Arrow Connector 25"/>
          <p:cNvCxnSpPr>
            <a:stCxn id="52" idx="3"/>
            <a:endCxn id="25" idx="0"/>
          </p:cNvCxnSpPr>
          <p:nvPr/>
        </p:nvCxnSpPr>
        <p:spPr>
          <a:xfrm>
            <a:off x="5485226" y="1660581"/>
            <a:ext cx="1701848" cy="648784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35" idx="3"/>
            <a:endCxn id="33" idx="1"/>
          </p:cNvCxnSpPr>
          <p:nvPr/>
        </p:nvCxnSpPr>
        <p:spPr>
          <a:xfrm>
            <a:off x="2838343" y="2578817"/>
            <a:ext cx="789206" cy="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5" idx="2"/>
          </p:cNvCxnSpPr>
          <p:nvPr/>
        </p:nvCxnSpPr>
        <p:spPr>
          <a:xfrm>
            <a:off x="7187074" y="2850509"/>
            <a:ext cx="0" cy="37324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44" name="Straight Arrow Connector 25"/>
          <p:cNvCxnSpPr>
            <a:stCxn id="52" idx="1"/>
            <a:endCxn id="35" idx="0"/>
          </p:cNvCxnSpPr>
          <p:nvPr/>
        </p:nvCxnSpPr>
        <p:spPr>
          <a:xfrm rot="10800000" flipV="1">
            <a:off x="1733443" y="1660581"/>
            <a:ext cx="1931514" cy="647664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9" name="Straight Arrow Connector 68"/>
          <p:cNvCxnSpPr>
            <a:endCxn id="6" idx="0"/>
          </p:cNvCxnSpPr>
          <p:nvPr/>
        </p:nvCxnSpPr>
        <p:spPr>
          <a:xfrm flipH="1">
            <a:off x="6012935" y="4771591"/>
            <a:ext cx="6865" cy="28626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5" name="Straight Arrow Connector 74"/>
          <p:cNvCxnSpPr>
            <a:endCxn id="8" idx="0"/>
          </p:cNvCxnSpPr>
          <p:nvPr/>
        </p:nvCxnSpPr>
        <p:spPr>
          <a:xfrm>
            <a:off x="7306323" y="4751581"/>
            <a:ext cx="0" cy="30088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43" name="Straight Arrow Connector 42"/>
          <p:cNvCxnSpPr/>
          <p:nvPr/>
        </p:nvCxnSpPr>
        <p:spPr>
          <a:xfrm>
            <a:off x="4782702" y="4777076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3" name="Straight Arrow Connector 62"/>
          <p:cNvCxnSpPr/>
          <p:nvPr/>
        </p:nvCxnSpPr>
        <p:spPr>
          <a:xfrm flipH="1">
            <a:off x="4519015" y="4436383"/>
            <a:ext cx="1195" cy="325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>
          <a:xfrm flipH="1">
            <a:off x="6327021" y="4431683"/>
            <a:ext cx="1195" cy="32529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3" name="Straight Arrow Connector 72"/>
          <p:cNvCxnSpPr/>
          <p:nvPr/>
        </p:nvCxnSpPr>
        <p:spPr>
          <a:xfrm>
            <a:off x="1910167" y="4774312"/>
            <a:ext cx="0" cy="300881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76" name="Straight Arrow Connector 75"/>
          <p:cNvCxnSpPr>
            <a:stCxn id="5" idx="2"/>
          </p:cNvCxnSpPr>
          <p:nvPr/>
        </p:nvCxnSpPr>
        <p:spPr>
          <a:xfrm>
            <a:off x="2700144" y="4439907"/>
            <a:ext cx="518" cy="331684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" name="Rounded Rectangle 4"/>
          <p:cNvSpPr/>
          <p:nvPr/>
        </p:nvSpPr>
        <p:spPr>
          <a:xfrm>
            <a:off x="1795533" y="3898763"/>
            <a:ext cx="1809222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Programming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90894" y="5057858"/>
            <a:ext cx="644082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QA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65141" y="5057858"/>
            <a:ext cx="13335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Dev.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59221" y="5052461"/>
            <a:ext cx="1694204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Dev. Support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840231" y="3895239"/>
            <a:ext cx="1464674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HTML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&amp; JS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73128" y="4774312"/>
            <a:ext cx="6769098" cy="2764"/>
          </a:xfrm>
          <a:prstGeom prst="line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none" w="lg" len="lg"/>
          </a:ln>
          <a:effectLst/>
        </p:spPr>
      </p:cxnSp>
      <p:sp>
        <p:nvSpPr>
          <p:cNvPr id="45" name="Rounded Rectangle 44"/>
          <p:cNvSpPr/>
          <p:nvPr/>
        </p:nvSpPr>
        <p:spPr>
          <a:xfrm>
            <a:off x="4078757" y="5057858"/>
            <a:ext cx="1522776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Native Dev.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540381" y="3900487"/>
            <a:ext cx="1464674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Team Work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85255" y="5057858"/>
            <a:ext cx="1572059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Mobile Dev.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7" name="Straight Arrow Connector 56"/>
          <p:cNvCxnSpPr>
            <a:stCxn id="25" idx="1"/>
            <a:endCxn id="33" idx="3"/>
          </p:cNvCxnSpPr>
          <p:nvPr/>
        </p:nvCxnSpPr>
        <p:spPr>
          <a:xfrm flipH="1" flipV="1">
            <a:off x="5517289" y="2578817"/>
            <a:ext cx="734202" cy="112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43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5780</TotalTime>
  <Words>655</Words>
  <Application>Microsoft Office PowerPoint</Application>
  <PresentationFormat>On-screen Show (4:3)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Welcome to  Telerik Academy</vt:lpstr>
      <vt:lpstr>Table of Contents</vt:lpstr>
      <vt:lpstr>About Telerik</vt:lpstr>
      <vt:lpstr>About Telerik</vt:lpstr>
      <vt:lpstr>Telerik Products</vt:lpstr>
      <vt:lpstr>Why Telerik is Successful?</vt:lpstr>
      <vt:lpstr>PowerPoint Presentation</vt:lpstr>
      <vt:lpstr>About Telerik Academy</vt:lpstr>
      <vt:lpstr>Learning Tracks</vt:lpstr>
      <vt:lpstr>“Telerik Academy" Program</vt:lpstr>
      <vt:lpstr>The Telerik Academy </vt:lpstr>
      <vt:lpstr>First Semester</vt:lpstr>
      <vt:lpstr>Second Semester</vt:lpstr>
      <vt:lpstr>Third Semester</vt:lpstr>
      <vt:lpstr>Fourth Semester</vt:lpstr>
      <vt:lpstr> Fifth Semester</vt:lpstr>
      <vt:lpstr>What is Required of You:</vt:lpstr>
      <vt:lpstr>PowerPoint Presentation</vt:lpstr>
      <vt:lpstr>Full Commitment</vt:lpstr>
      <vt:lpstr>Welcome to Telerik Academy!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Telerik Software Academy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Svetlin Nakov</cp:lastModifiedBy>
  <cp:revision>800</cp:revision>
  <dcterms:created xsi:type="dcterms:W3CDTF">2007-12-08T16:03:35Z</dcterms:created>
  <dcterms:modified xsi:type="dcterms:W3CDTF">2013-10-28T15:59:09Z</dcterms:modified>
  <cp:category>C# Programming Course</cp:category>
</cp:coreProperties>
</file>