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74"/>
  </p:notesMasterIdLst>
  <p:handoutMasterIdLst>
    <p:handoutMasterId r:id="rId75"/>
  </p:handoutMasterIdLst>
  <p:sldIdLst>
    <p:sldId id="320" r:id="rId2"/>
    <p:sldId id="401" r:id="rId3"/>
    <p:sldId id="403" r:id="rId4"/>
    <p:sldId id="404" r:id="rId5"/>
    <p:sldId id="405" r:id="rId6"/>
    <p:sldId id="406" r:id="rId7"/>
    <p:sldId id="407" r:id="rId8"/>
    <p:sldId id="408" r:id="rId9"/>
    <p:sldId id="409" r:id="rId10"/>
    <p:sldId id="410" r:id="rId11"/>
    <p:sldId id="411" r:id="rId12"/>
    <p:sldId id="470" r:id="rId13"/>
    <p:sldId id="413" r:id="rId14"/>
    <p:sldId id="414" r:id="rId15"/>
    <p:sldId id="415" r:id="rId16"/>
    <p:sldId id="417" r:id="rId17"/>
    <p:sldId id="418" r:id="rId18"/>
    <p:sldId id="416" r:id="rId19"/>
    <p:sldId id="471" r:id="rId20"/>
    <p:sldId id="420" r:id="rId21"/>
    <p:sldId id="421" r:id="rId22"/>
    <p:sldId id="422" r:id="rId23"/>
    <p:sldId id="472" r:id="rId24"/>
    <p:sldId id="424" r:id="rId25"/>
    <p:sldId id="425" r:id="rId26"/>
    <p:sldId id="426" r:id="rId27"/>
    <p:sldId id="473" r:id="rId28"/>
    <p:sldId id="428" r:id="rId29"/>
    <p:sldId id="429" r:id="rId30"/>
    <p:sldId id="430" r:id="rId31"/>
    <p:sldId id="474" r:id="rId32"/>
    <p:sldId id="432" r:id="rId33"/>
    <p:sldId id="433" r:id="rId34"/>
    <p:sldId id="434" r:id="rId35"/>
    <p:sldId id="475" r:id="rId36"/>
    <p:sldId id="436" r:id="rId37"/>
    <p:sldId id="437" r:id="rId38"/>
    <p:sldId id="438" r:id="rId39"/>
    <p:sldId id="439" r:id="rId40"/>
    <p:sldId id="440" r:id="rId41"/>
    <p:sldId id="441" r:id="rId42"/>
    <p:sldId id="442" r:id="rId43"/>
    <p:sldId id="443" r:id="rId44"/>
    <p:sldId id="444" r:id="rId45"/>
    <p:sldId id="445" r:id="rId46"/>
    <p:sldId id="446" r:id="rId47"/>
    <p:sldId id="447" r:id="rId48"/>
    <p:sldId id="448" r:id="rId49"/>
    <p:sldId id="476" r:id="rId50"/>
    <p:sldId id="450" r:id="rId51"/>
    <p:sldId id="451" r:id="rId52"/>
    <p:sldId id="452" r:id="rId53"/>
    <p:sldId id="453" r:id="rId54"/>
    <p:sldId id="454" r:id="rId55"/>
    <p:sldId id="455" r:id="rId56"/>
    <p:sldId id="477" r:id="rId57"/>
    <p:sldId id="457" r:id="rId58"/>
    <p:sldId id="458" r:id="rId59"/>
    <p:sldId id="459" r:id="rId60"/>
    <p:sldId id="460" r:id="rId61"/>
    <p:sldId id="461" r:id="rId62"/>
    <p:sldId id="478" r:id="rId63"/>
    <p:sldId id="479" r:id="rId64"/>
    <p:sldId id="480" r:id="rId65"/>
    <p:sldId id="481" r:id="rId66"/>
    <p:sldId id="482" r:id="rId67"/>
    <p:sldId id="469" r:id="rId68"/>
    <p:sldId id="464" r:id="rId69"/>
    <p:sldId id="465" r:id="rId70"/>
    <p:sldId id="466" r:id="rId71"/>
    <p:sldId id="467" r:id="rId72"/>
    <p:sldId id="484" r:id="rId73"/>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7FFE7"/>
    <a:srgbClr val="9F8471"/>
    <a:srgbClr val="AA9282"/>
    <a:srgbClr val="939282"/>
    <a:srgbClr val="AA9699"/>
    <a:srgbClr val="969699"/>
    <a:srgbClr val="82AA99"/>
    <a:srgbClr val="B4AA99"/>
    <a:srgbClr val="C8A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53" autoAdjust="0"/>
    <p:restoredTop sz="94660" autoAdjust="0"/>
  </p:normalViewPr>
  <p:slideViewPr>
    <p:cSldViewPr>
      <p:cViewPr>
        <p:scale>
          <a:sx n="50" d="100"/>
          <a:sy n="50" d="100"/>
        </p:scale>
        <p:origin x="-427" y="-29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98" y="-84"/>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11.11.2011</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33797904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11.11.2011</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26362138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8846813-EC07-463F-88C6-89222FEEFF73}"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E389AB3D-9A8B-4687-9BC4-24CDAE87BF70}" type="slidenum">
              <a:rPr lang="en-US"/>
              <a:pPr/>
              <a:t>39</a:t>
            </a:fld>
            <a:r>
              <a:rPr lang="en-US" dirty="0"/>
              <a:t>##</a:t>
            </a:r>
          </a:p>
        </p:txBody>
      </p:sp>
      <p:sp>
        <p:nvSpPr>
          <p:cNvPr id="524290" name="Rectangle 2"/>
          <p:cNvSpPr>
            <a:spLocks noGrp="1" noRot="1" noChangeAspect="1" noChangeArrowheads="1" noTextEdit="1"/>
          </p:cNvSpPr>
          <p:nvPr>
            <p:ph type="sldImg"/>
          </p:nvPr>
        </p:nvSpPr>
        <p:spPr>
          <a:ln/>
        </p:spPr>
      </p:sp>
      <p:sp>
        <p:nvSpPr>
          <p:cNvPr id="52429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540413E1-0A9A-4AF6-9A3A-1D5C3C4F333C}" type="slidenum">
              <a:rPr lang="en-US"/>
              <a:pPr/>
              <a:t>40</a:t>
            </a:fld>
            <a:r>
              <a:rPr lang="en-US" dirty="0"/>
              <a:t>##</a:t>
            </a:r>
          </a:p>
        </p:txBody>
      </p:sp>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35E5E66-BFE2-4CB5-85A7-5FAE0E767EEE}" type="slidenum">
              <a:rPr lang="en-US"/>
              <a:pPr/>
              <a:t>44</a:t>
            </a:fld>
            <a:r>
              <a:rPr lang="en-US" dirty="0"/>
              <a:t>##</a:t>
            </a:r>
          </a:p>
        </p:txBody>
      </p:sp>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2370C41-6F84-45AF-A780-BAEC8DB01186}" type="slidenum">
              <a:rPr lang="en-US"/>
              <a:pPr/>
              <a:t>50</a:t>
            </a:fld>
            <a:r>
              <a:rPr lang="en-US" dirty="0"/>
              <a:t>##</a:t>
            </a:r>
          </a:p>
        </p:txBody>
      </p:sp>
      <p:sp>
        <p:nvSpPr>
          <p:cNvPr id="529410" name="Rectangle 2"/>
          <p:cNvSpPr>
            <a:spLocks noGrp="1" noRot="1" noChangeAspect="1" noChangeArrowheads="1" noTextEdit="1"/>
          </p:cNvSpPr>
          <p:nvPr>
            <p:ph type="sldImg"/>
          </p:nvPr>
        </p:nvSpPr>
        <p:spPr>
          <a:ln/>
        </p:spPr>
      </p:sp>
      <p:sp>
        <p:nvSpPr>
          <p:cNvPr id="52941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4D49C8F-D4A2-4CFF-84A3-C00F3BBD5BF2}" type="slidenum">
              <a:rPr lang="en-US"/>
              <a:pPr/>
              <a:t>68</a:t>
            </a:fld>
            <a:r>
              <a:rPr lang="en-US" dirty="0"/>
              <a:t>##</a:t>
            </a:r>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111CC5C-B604-4E61-A93F-039A61AE8E7C}" type="slidenum">
              <a:rPr lang="en-US"/>
              <a:pPr/>
              <a:t>3</a:t>
            </a:fld>
            <a:r>
              <a:rPr lang="en-US" dirty="0"/>
              <a:t>##</a:t>
            </a:r>
          </a:p>
        </p:txBody>
      </p:sp>
      <p:sp>
        <p:nvSpPr>
          <p:cNvPr id="502786" name="Rectangle 2"/>
          <p:cNvSpPr>
            <a:spLocks noGrp="1" noRot="1" noChangeAspect="1" noChangeArrowheads="1" noTextEdit="1"/>
          </p:cNvSpPr>
          <p:nvPr>
            <p:ph type="sldImg"/>
          </p:nvPr>
        </p:nvSpPr>
        <p:spPr>
          <a:ln/>
        </p:spPr>
      </p:sp>
      <p:sp>
        <p:nvSpPr>
          <p:cNvPr id="50278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28B77A5-F454-4FD5-A1AA-CCF708A15013}" type="slidenum">
              <a:rPr lang="en-US"/>
              <a:pPr/>
              <a:t>7</a:t>
            </a:fld>
            <a:r>
              <a:rPr lang="en-US" dirty="0"/>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F4F1A45E-3089-4D4E-9F90-A4C64E4B9717}" type="slidenum">
              <a:rPr lang="en-US"/>
              <a:pPr/>
              <a:t>13</a:t>
            </a:fld>
            <a:r>
              <a:rPr lang="en-US" dirty="0"/>
              <a:t>##</a:t>
            </a:r>
          </a:p>
        </p:txBody>
      </p:sp>
      <p:sp>
        <p:nvSpPr>
          <p:cNvPr id="437250" name="Rectangle 2"/>
          <p:cNvSpPr>
            <a:spLocks noGrp="1" noRot="1" noChangeAspect="1" noChangeArrowheads="1" noTextEdit="1"/>
          </p:cNvSpPr>
          <p:nvPr>
            <p:ph type="sldImg"/>
          </p:nvPr>
        </p:nvSpPr>
        <p:spPr>
          <a:ln/>
        </p:spPr>
      </p:sp>
      <p:sp>
        <p:nvSpPr>
          <p:cNvPr id="43725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8E806CC-9FF8-4F65-B784-7AB7A6C0FA35}" type="slidenum">
              <a:rPr lang="en-US"/>
              <a:pPr/>
              <a:t>20</a:t>
            </a:fld>
            <a:r>
              <a:rPr lang="en-US" dirty="0"/>
              <a:t>##</a:t>
            </a:r>
          </a:p>
        </p:txBody>
      </p:sp>
      <p:sp>
        <p:nvSpPr>
          <p:cNvPr id="442370" name="Rectangle 2"/>
          <p:cNvSpPr>
            <a:spLocks noGrp="1" noRot="1" noChangeAspect="1" noChangeArrowheads="1" noTextEdit="1"/>
          </p:cNvSpPr>
          <p:nvPr>
            <p:ph type="sldImg"/>
          </p:nvPr>
        </p:nvSpPr>
        <p:spPr>
          <a:ln/>
        </p:spPr>
      </p:sp>
      <p:sp>
        <p:nvSpPr>
          <p:cNvPr id="44237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030B8EC9-54F1-4A87-854D-1953FCF076C1}" type="slidenum">
              <a:rPr lang="en-US"/>
              <a:pPr/>
              <a:t>24</a:t>
            </a:fld>
            <a:r>
              <a:rPr lang="en-US" dirty="0"/>
              <a:t>##</a:t>
            </a:r>
          </a:p>
        </p:txBody>
      </p:sp>
      <p:sp>
        <p:nvSpPr>
          <p:cNvPr id="446466" name="Rectangle 2"/>
          <p:cNvSpPr>
            <a:spLocks noGrp="1" noRot="1" noChangeAspect="1" noChangeArrowheads="1" noTextEdit="1"/>
          </p:cNvSpPr>
          <p:nvPr>
            <p:ph type="sldImg"/>
          </p:nvPr>
        </p:nvSpPr>
        <p:spPr>
          <a:ln/>
        </p:spPr>
      </p:sp>
      <p:sp>
        <p:nvSpPr>
          <p:cNvPr id="44646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A1EDAE0-F2B7-42C1-A1AC-18180CF9BC8C}" type="slidenum">
              <a:rPr lang="en-US"/>
              <a:pPr/>
              <a:t>28</a:t>
            </a:fld>
            <a:r>
              <a:rPr lang="en-US" dirty="0"/>
              <a:t>##</a:t>
            </a:r>
          </a:p>
        </p:txBody>
      </p:sp>
      <p:sp>
        <p:nvSpPr>
          <p:cNvPr id="450562" name="Rectangle 2"/>
          <p:cNvSpPr>
            <a:spLocks noGrp="1" noRot="1" noChangeAspect="1" noChangeArrowheads="1" noTextEdit="1"/>
          </p:cNvSpPr>
          <p:nvPr>
            <p:ph type="sldImg"/>
          </p:nvPr>
        </p:nvSpPr>
        <p:spPr>
          <a:ln/>
        </p:spPr>
      </p:sp>
      <p:sp>
        <p:nvSpPr>
          <p:cNvPr id="45056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BFEAF6C-D8AC-414A-A6B0-B72E619E9FB0}" type="slidenum">
              <a:rPr lang="en-US"/>
              <a:pPr/>
              <a:t>32</a:t>
            </a:fld>
            <a:r>
              <a:rPr lang="en-US" dirty="0"/>
              <a:t>##</a:t>
            </a:r>
          </a:p>
        </p:txBody>
      </p:sp>
      <p:sp>
        <p:nvSpPr>
          <p:cNvPr id="454658" name="Rectangle 2"/>
          <p:cNvSpPr>
            <a:spLocks noGrp="1" noRot="1" noChangeAspect="1" noChangeArrowheads="1" noTextEdit="1"/>
          </p:cNvSpPr>
          <p:nvPr>
            <p:ph type="sldImg"/>
          </p:nvPr>
        </p:nvSpPr>
        <p:spPr>
          <a:ln/>
        </p:spPr>
      </p:sp>
      <p:sp>
        <p:nvSpPr>
          <p:cNvPr id="45465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A8F7C87-297F-4768-A2F9-56F4DE179C51}" type="slidenum">
              <a:rPr lang="en-US"/>
              <a:pPr/>
              <a:t>36</a:t>
            </a:fld>
            <a:r>
              <a:rPr lang="en-US" dirty="0"/>
              <a:t>##</a:t>
            </a:r>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bg-BG"/>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cxnSp>
        <p:nvCxnSpPr>
          <p:cNvPr id="8" name="Straight Connector 7"/>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0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0" hasCustomPrompt="1"/>
          </p:nvPr>
        </p:nvSpPr>
        <p:spPr>
          <a:xfrm>
            <a:off x="457200" y="1828800"/>
            <a:ext cx="81534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
        <p:nvSpPr>
          <p:cNvPr id="4" name="TextBox 3"/>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282575" indent="-282575">
              <a:lnSpc>
                <a:spcPts val="3800"/>
              </a:lnSpc>
              <a:spcBef>
                <a:spcPts val="600"/>
              </a:spcBef>
              <a:spcAft>
                <a:spcPts val="600"/>
              </a:spcAft>
              <a:buClr>
                <a:schemeClr val="accent5">
                  <a:lumMod val="40000"/>
                  <a:lumOff val="60000"/>
                </a:schemeClr>
              </a:buClr>
              <a:buNone/>
              <a:tabLst>
                <a:tab pos="282575" algn="l"/>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Example description</a:t>
            </a:r>
            <a:endParaRPr lang="en-US" dirty="0"/>
          </a:p>
        </p:txBody>
      </p:sp>
      <p:sp>
        <p:nvSpPr>
          <p:cNvPr id="6" name="Text Placeholder 5"/>
          <p:cNvSpPr>
            <a:spLocks noGrp="1"/>
          </p:cNvSpPr>
          <p:nvPr>
            <p:ph type="body" sz="quarter" idx="10" hasCustomPrompt="1"/>
          </p:nvPr>
        </p:nvSpPr>
        <p:spPr>
          <a:xfrm>
            <a:off x="342900" y="1828800"/>
            <a:ext cx="8382000" cy="452431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18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nSpc>
                <a:spcPts val="4000"/>
              </a:lnSpc>
              <a:defRPr sz="4000"/>
            </a:lvl1pPr>
          </a:lstStyle>
          <a:p>
            <a:r>
              <a:rPr lang="en-US" dirty="0" smtClean="0"/>
              <a:t>Presentation Title</a:t>
            </a:r>
            <a:endParaRPr lang="en-US" dirty="0"/>
          </a:p>
        </p:txBody>
      </p:sp>
      <p:sp>
        <p:nvSpPr>
          <p:cNvPr id="10" name="TextBox 9"/>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8" name="Flowchart: Document 7"/>
          <p:cNvSpPr/>
          <p:nvPr/>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34" name="Picture 10" descr="telerik_logo_new-(white).png"/>
          <p:cNvPicPr>
            <a:picLocks noChangeAspect="1"/>
          </p:cNvPicPr>
          <p:nvPr/>
        </p:nvPicPr>
        <p:blipFill>
          <a:blip r:embed="rId11" cstate="print">
            <a:lum bright="-20000"/>
          </a:blip>
          <a:srcRect/>
          <a:stretch>
            <a:fillRect/>
          </a:stretch>
        </p:blipFill>
        <p:spPr bwMode="auto">
          <a:xfrm>
            <a:off x="152400" y="304800"/>
            <a:ext cx="1600200" cy="389382"/>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
        <p:nvSpPr>
          <p:cNvPr id="6" name="Flowchart: Document 6"/>
          <p:cNvSpPr/>
          <p:nvPr userDrawn="1"/>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9" name="Flowchart: Document 7"/>
          <p:cNvSpPr/>
          <p:nvPr userDrawn="1"/>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 name="Picture 10" descr="telerik_logo_new-(white).png"/>
          <p:cNvPicPr>
            <a:picLocks noChangeAspect="1"/>
          </p:cNvPicPr>
          <p:nvPr userDrawn="1"/>
        </p:nvPicPr>
        <p:blipFill>
          <a:blip r:embed="rId11" cstate="screen">
            <a:lum bright="-20000"/>
          </a:blip>
          <a:srcRect/>
          <a:stretch>
            <a:fillRect/>
          </a:stretch>
        </p:blipFill>
        <p:spPr bwMode="auto">
          <a:xfrm>
            <a:off x="152400" y="304800"/>
            <a:ext cx="1600200" cy="389382"/>
          </a:xfrm>
          <a:prstGeom prst="rect">
            <a:avLst/>
          </a:prstGeom>
          <a:noFill/>
          <a:ln w="9525">
            <a:noFill/>
            <a:miter lim="800000"/>
            <a:headEnd/>
            <a:tailEnd/>
          </a:ln>
        </p:spPr>
      </p:pic>
    </p:spTree>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01" r:id="rId7"/>
    <p:sldLayoutId id="2147483703" r:id="rId8"/>
    <p:sldLayoutId id="2147483702" r:id="rId9"/>
  </p:sldLayoutIdLst>
  <p:timing>
    <p:tnLst>
      <p:par>
        <p:cTn id="1" dur="indefinite" restart="never" nodeType="tmRoot"/>
      </p:par>
    </p:tnLst>
  </p:timing>
  <p:hf hdr="0" ftr="0" dt="0"/>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telerik.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0.jpeg"/></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8.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hyperlink" Target="http://rds.yahoo.com/_ylt=A0WTefRyhQpLuIIBOByjzbkF/SIG=12dkvotsv/EXP=1259067122/**http:/www2.hemsida.net/tripletmom/backgrounds/object.jpg" TargetMode="External"/><Relationship Id="rId1" Type="http://schemas.openxmlformats.org/officeDocument/2006/relationships/slideLayout" Target="../slideLayouts/slideLayout2.xml"/><Relationship Id="rId5" Type="http://schemas.openxmlformats.org/officeDocument/2006/relationships/image" Target="../media/image32.jpeg"/><Relationship Id="rId4" Type="http://schemas.openxmlformats.org/officeDocument/2006/relationships/hyperlink" Target="http://rds.yahoo.com/_ylt=A0WTefTyhApLQ7oA2AmjzbkF/SIG=12jvoq8gd/EXP=1259066994/**http:/www.pinktruth.com/wp-content/uploads/2006/12/pyramid.jpg"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rds.yahoo.com/_ylt=A0WTefZlhgpLqRMA8kKjzbkF/SIG=128oj9t9o/EXP=1259067365/**http:/www.flickr.com/photos/thorsdottir/3346542372/"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jpeg"/></Relationships>
</file>

<file path=ppt/slides/_rels/slide3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hyperlink" Target="http://rds.yahoo.com/_ylt=A0WTefPVhgpL9.QAB_GjzbkF/SIG=1297j1l2d/EXP=1259067477/**http:/www.dyeartist.com/IMAGES/ValueGrad_Palette.JPG"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rds.yahoo.com/_ylt=A0WTefOdiApLocoA2qyjzbkF/SIG=123gpadeg/EXP=1259067933/**http:/users.omskreg.ru/~lanin/pict/eigenf1.jpg"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42.jpeg"/><Relationship Id="rId4" Type="http://schemas.openxmlformats.org/officeDocument/2006/relationships/image" Target="../media/image41.jpeg"/></Relationships>
</file>

<file path=ppt/slides/_rels/slide4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rds.yahoo.com/_ylt=A0WTb_k5eQpLX0oAzU.jzbkF/SIG=12b656ear/EXP=1259063993/**http:/www.radicalvalley.com/Images/PICS/data-entry.jpg"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hyperlink" Target="http://rds.yahoo.com/_ylt=A0WTefemjApLkgYBqCaJzbkF;_ylu=X3oDMTBqaTdkZW1yBHBvcwM2OQRzZWMDc3IEdnRpZAM-/SIG=1fljnmf3p/EXP=1259068966/**http:/images.search.yahoo.com/images/view?back=http://images.search.yahoo.com/search/images?p=integers&amp;b=55&amp;ni=18&amp;ei=utf-8&amp;pstart=1&amp;w=385&amp;h=261&amp;imgurl=integers.eu/images/math/math_385x261.jpg&amp;rurl=http://integers.eu/&amp;size=9k&amp;name=math+385x261+jpg&amp;p=integers&amp;oid=ca709bb4a5eab796&amp;fr2=&amp;no=69&amp;tt=21574&amp;b=55&amp;ni=18&amp;sigr=10j79u6nk&amp;sigi=118co5t93&amp;sigb=12kc6cjm9"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hyperlink" Target="http://rds.yahoo.com/_ylt=A0WTefSdjQpLOx8Ami6jzbkF/SIG=134tf16kk/EXP=1259069213/**http:/www.informatik.uni-leipzig.de/bsv/Hlawit/Glyphs/glyphs/glyphs2-000005.png"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rds.yahoo.com/_ylt=A0WTb_mAeQpLX0oARYOjzbkF/SIG=125k3okcb/EXP=1259064064/**http:/www.kanati.com.ph/images/data_encoding.jpg"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xml"/><Relationship Id="rId4" Type="http://schemas.openxmlformats.org/officeDocument/2006/relationships/image" Target="../media/image5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hyperlink" Target="http://academy.telerik.com/" TargetMode="External"/><Relationship Id="rId2" Type="http://schemas.openxmlformats.org/officeDocument/2006/relationships/image" Target="../media/image59.jpe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1676400"/>
            <a:ext cx="6019800" cy="1524000"/>
          </a:xfrm>
        </p:spPr>
        <p:txBody>
          <a:bodyPr/>
          <a:lstStyle/>
          <a:p>
            <a:r>
              <a:rPr lang="en-US" dirty="0" smtClean="0"/>
              <a:t>Primitive Data Types and Variables</a:t>
            </a:r>
            <a:endParaRPr lang="en-US" dirty="0"/>
          </a:p>
        </p:txBody>
      </p:sp>
      <p:sp>
        <p:nvSpPr>
          <p:cNvPr id="3" name="Subtitle 2"/>
          <p:cNvSpPr>
            <a:spLocks noGrp="1"/>
          </p:cNvSpPr>
          <p:nvPr>
            <p:ph type="subTitle" idx="1"/>
          </p:nvPr>
        </p:nvSpPr>
        <p:spPr>
          <a:xfrm>
            <a:off x="228600" y="3317080"/>
            <a:ext cx="8458200" cy="569120"/>
          </a:xfrm>
        </p:spPr>
        <p:txBody>
          <a:bodyPr/>
          <a:lstStyle/>
          <a:p>
            <a:r>
              <a:rPr lang="en-US" dirty="0" smtClean="0"/>
              <a:t>Integer, Floating-Point, Text Data, Variables, Literals</a:t>
            </a:r>
            <a:endParaRPr lang="en-US" dirty="0"/>
          </a:p>
        </p:txBody>
      </p:sp>
      <p:sp>
        <p:nvSpPr>
          <p:cNvPr id="4" name="Text Placeholder 3"/>
          <p:cNvSpPr>
            <a:spLocks noGrp="1"/>
          </p:cNvSpPr>
          <p:nvPr>
            <p:ph type="body" sz="quarter" idx="10"/>
          </p:nvPr>
        </p:nvSpPr>
        <p:spPr>
          <a:xfrm>
            <a:off x="457200" y="5224046"/>
            <a:ext cx="3352800" cy="954107"/>
          </a:xfrm>
        </p:spPr>
        <p:txBody>
          <a:bodyPr/>
          <a:lstStyle/>
          <a:p>
            <a:r>
              <a:rPr lang="en-US" dirty="0"/>
              <a:t>Svetlin Nakov</a:t>
            </a:r>
          </a:p>
          <a:p>
            <a:endParaRPr lang="en-US" dirty="0"/>
          </a:p>
        </p:txBody>
      </p:sp>
      <p:sp>
        <p:nvSpPr>
          <p:cNvPr id="5" name="Text Placeholder 4"/>
          <p:cNvSpPr>
            <a:spLocks noGrp="1"/>
          </p:cNvSpPr>
          <p:nvPr>
            <p:ph type="body" sz="quarter" idx="11"/>
          </p:nvPr>
        </p:nvSpPr>
        <p:spPr>
          <a:xfrm>
            <a:off x="457200" y="5757446"/>
            <a:ext cx="2090957" cy="646331"/>
          </a:xfrm>
        </p:spPr>
        <p:txBody>
          <a:bodyPr/>
          <a:lstStyle/>
          <a:p>
            <a:r>
              <a:rPr lang="en-US" dirty="0"/>
              <a:t>Telerik Corporation</a:t>
            </a:r>
          </a:p>
          <a:p>
            <a:endParaRPr lang="en-US" dirty="0"/>
          </a:p>
        </p:txBody>
      </p:sp>
      <p:sp>
        <p:nvSpPr>
          <p:cNvPr id="6" name="Text Placeholder 5"/>
          <p:cNvSpPr>
            <a:spLocks noGrp="1"/>
          </p:cNvSpPr>
          <p:nvPr>
            <p:ph type="body" sz="quarter" idx="12"/>
          </p:nvPr>
        </p:nvSpPr>
        <p:spPr/>
        <p:txBody>
          <a:bodyPr/>
          <a:lstStyle/>
          <a:p>
            <a:r>
              <a:rPr lang="en-US" dirty="0" smtClean="0">
                <a:hlinkClick r:id="rId2"/>
              </a:rPr>
              <a:t>www.telerik.com</a:t>
            </a:r>
            <a:endParaRPr lang="en-US" dirty="0"/>
          </a:p>
        </p:txBody>
      </p:sp>
      <p:pic>
        <p:nvPicPr>
          <p:cNvPr id="30722" name="Picture 2" descr="http://educhoices.org/cimages/multimages/1/free_technology_courses.jpg"/>
          <p:cNvPicPr>
            <a:picLocks noChangeAspect="1" noChangeArrowheads="1"/>
          </p:cNvPicPr>
          <p:nvPr/>
        </p:nvPicPr>
        <p:blipFill>
          <a:blip r:embed="rId3" cstate="screen">
            <a:lum bright="-10000"/>
          </a:blip>
          <a:srcRect/>
          <a:stretch>
            <a:fillRect/>
          </a:stretch>
        </p:blipFill>
        <p:spPr bwMode="auto">
          <a:xfrm>
            <a:off x="4876800" y="4367022"/>
            <a:ext cx="3886200" cy="2109978"/>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r>
              <a:rPr lang="en-US"/>
              <a:t>Integer Types (2)</a:t>
            </a:r>
            <a:endParaRPr lang="bg-BG"/>
          </a:p>
        </p:txBody>
      </p:sp>
      <p:sp>
        <p:nvSpPr>
          <p:cNvPr id="563203" name="Rectangle 3"/>
          <p:cNvSpPr>
            <a:spLocks noGrp="1" noChangeArrowheads="1"/>
          </p:cNvSpPr>
          <p:nvPr>
            <p:ph idx="1"/>
          </p:nvPr>
        </p:nvSpPr>
        <p:spPr/>
        <p:txBody>
          <a:bodyPr/>
          <a:lstStyle/>
          <a:p>
            <a:r>
              <a:rPr lang="en-US" dirty="0" smtClean="0"/>
              <a:t>More integer types:</a:t>
            </a:r>
            <a:endParaRPr lang="en-US" dirty="0"/>
          </a:p>
          <a:p>
            <a:pPr lvl="1"/>
            <a:r>
              <a:rPr lang="en-US" dirty="0" smtClean="0">
                <a:solidFill>
                  <a:schemeClr val="accent5">
                    <a:lumMod val="20000"/>
                    <a:lumOff val="80000"/>
                  </a:schemeClr>
                </a:solidFill>
                <a:latin typeface="Consolas" pitchFamily="49" charset="0"/>
                <a:cs typeface="Consolas" pitchFamily="49" charset="0"/>
              </a:rPr>
              <a:t>long</a:t>
            </a:r>
            <a:r>
              <a:rPr lang="en-US" dirty="0" smtClean="0"/>
              <a:t> </a:t>
            </a:r>
            <a:r>
              <a:rPr lang="en-US" dirty="0"/>
              <a:t>(-9,223,372,036,854,775,808 to 9,223,372,036,854,775,807): signed 64-bit</a:t>
            </a:r>
          </a:p>
          <a:p>
            <a:pPr lvl="1"/>
            <a:r>
              <a:rPr lang="en-US" noProof="1">
                <a:solidFill>
                  <a:schemeClr val="accent5">
                    <a:lumMod val="20000"/>
                    <a:lumOff val="80000"/>
                  </a:schemeClr>
                </a:solidFill>
                <a:latin typeface="Consolas" pitchFamily="49" charset="0"/>
                <a:cs typeface="Consolas" pitchFamily="49" charset="0"/>
              </a:rPr>
              <a:t>ulong</a:t>
            </a:r>
            <a:r>
              <a:rPr lang="en-US" dirty="0"/>
              <a:t> (0 to 18,446,744,073,709,551,615): unsigned 64-bit</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pic>
        <p:nvPicPr>
          <p:cNvPr id="71682" name="Picture 2" descr="Binary Design by LPF Systems."/>
          <p:cNvPicPr>
            <a:picLocks noChangeAspect="1" noChangeArrowheads="1"/>
          </p:cNvPicPr>
          <p:nvPr/>
        </p:nvPicPr>
        <p:blipFill>
          <a:blip r:embed="rId2" cstate="screen">
            <a:lum bright="20000" contrast="30000"/>
          </a:blip>
          <a:srcRect/>
          <a:stretch>
            <a:fillRect/>
          </a:stretch>
        </p:blipFill>
        <p:spPr bwMode="auto">
          <a:xfrm>
            <a:off x="4953000" y="4038600"/>
            <a:ext cx="3733800" cy="2377440"/>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p:nvPr>
        </p:nvSpPr>
        <p:spPr/>
        <p:txBody>
          <a:bodyPr/>
          <a:lstStyle/>
          <a:p>
            <a:r>
              <a:rPr lang="en-US" sz="3600"/>
              <a:t>Measuring Time – Example</a:t>
            </a:r>
            <a:endParaRPr lang="bg-BG" sz="3600"/>
          </a:p>
        </p:txBody>
      </p:sp>
      <p:sp>
        <p:nvSpPr>
          <p:cNvPr id="512003" name="Rectangle 3"/>
          <p:cNvSpPr>
            <a:spLocks noGrp="1" noChangeArrowheads="1"/>
          </p:cNvSpPr>
          <p:nvPr>
            <p:ph idx="1"/>
          </p:nvPr>
        </p:nvSpPr>
        <p:spPr/>
        <p:txBody>
          <a:bodyPr/>
          <a:lstStyle/>
          <a:p>
            <a:r>
              <a:rPr lang="en-US" dirty="0"/>
              <a:t>Depending on the unit of measure we may use different data types:</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
        <p:nvSpPr>
          <p:cNvPr id="512004" name="Rectangle 4"/>
          <p:cNvSpPr>
            <a:spLocks noChangeArrowheads="1"/>
          </p:cNvSpPr>
          <p:nvPr/>
        </p:nvSpPr>
        <p:spPr bwMode="auto">
          <a:xfrm>
            <a:off x="609600" y="2705100"/>
            <a:ext cx="7924800" cy="253300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600"/>
              </a:spcBef>
              <a:buClr>
                <a:schemeClr val="accent5">
                  <a:lumMod val="40000"/>
                  <a:lumOff val="60000"/>
                </a:schemeClr>
              </a:buClr>
              <a:buSzPct val="70000"/>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byte centuries = 20;    // Usually a small number</a:t>
            </a:r>
          </a:p>
          <a:p>
            <a:pPr eaLnBrk="0" hangingPunct="0">
              <a:lnSpc>
                <a:spcPct val="110000"/>
              </a:lnSpc>
              <a:spcBef>
                <a:spcPts val="600"/>
              </a:spcBef>
              <a:buClr>
                <a:schemeClr val="accent5">
                  <a:lumMod val="40000"/>
                  <a:lumOff val="60000"/>
                </a:schemeClr>
              </a:buClr>
              <a:buSzPct val="70000"/>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ushort years = 2000;</a:t>
            </a:r>
          </a:p>
          <a:p>
            <a:pPr eaLnBrk="0" hangingPunct="0">
              <a:lnSpc>
                <a:spcPct val="110000"/>
              </a:lnSpc>
              <a:spcBef>
                <a:spcPts val="600"/>
              </a:spcBef>
              <a:buClr>
                <a:schemeClr val="accent5">
                  <a:lumMod val="40000"/>
                  <a:lumOff val="60000"/>
                </a:schemeClr>
              </a:buClr>
              <a:buSzPct val="70000"/>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uint days = 730480;</a:t>
            </a:r>
          </a:p>
          <a:p>
            <a:pPr eaLnBrk="0" hangingPunct="0">
              <a:lnSpc>
                <a:spcPct val="110000"/>
              </a:lnSpc>
              <a:spcBef>
                <a:spcPts val="600"/>
              </a:spcBef>
              <a:buClr>
                <a:schemeClr val="accent5">
                  <a:lumMod val="40000"/>
                  <a:lumOff val="60000"/>
                </a:schemeClr>
              </a:buClr>
              <a:buSzPct val="70000"/>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ulong hours = 17531520; // May be a very big number</a:t>
            </a:r>
          </a:p>
          <a:p>
            <a:pPr eaLnBrk="0" hangingPunct="0">
              <a:lnSpc>
                <a:spcPct val="110000"/>
              </a:lnSpc>
              <a:spcBef>
                <a:spcPts val="600"/>
              </a:spcBef>
              <a:buClr>
                <a:schemeClr val="accent5">
                  <a:lumMod val="40000"/>
                  <a:lumOff val="60000"/>
                </a:schemeClr>
              </a:buClr>
              <a:buSzPct val="70000"/>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Console.WriteLine("{0} centuries is {1} years, or {2} days, or {3} hours.", centuries, years, days, hours);</a:t>
            </a:r>
            <a:endPar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2514601"/>
            <a:ext cx="8229600" cy="685800"/>
          </a:xfrm>
        </p:spPr>
        <p:txBody>
          <a:bodyPr/>
          <a:lstStyle/>
          <a:p>
            <a:r>
              <a:rPr lang="en-US" dirty="0" smtClean="0"/>
              <a:t>Integer Types</a:t>
            </a:r>
            <a:endParaRPr lang="en-US" dirty="0"/>
          </a:p>
        </p:txBody>
      </p:sp>
      <p:sp>
        <p:nvSpPr>
          <p:cNvPr id="6" name="Subtitle 5"/>
          <p:cNvSpPr>
            <a:spLocks noGrp="1"/>
          </p:cNvSpPr>
          <p:nvPr>
            <p:ph type="subTitle" idx="1"/>
          </p:nvPr>
        </p:nvSpPr>
        <p:spPr>
          <a:xfrm>
            <a:off x="457200" y="3240880"/>
            <a:ext cx="8229600" cy="569120"/>
          </a:xfrm>
        </p:spPr>
        <p:txBody>
          <a:bodyPr/>
          <a:lstStyle/>
          <a:p>
            <a:r>
              <a:rPr lang="en-US" smtClean="0"/>
              <a:t>Live Demo</a:t>
            </a:r>
            <a:endParaRPr lang="en-US" dirty="0"/>
          </a:p>
        </p:txBody>
      </p:sp>
      <p:pic>
        <p:nvPicPr>
          <p:cNvPr id="69634" name="Picture 2" descr="http://rds.yahoo.com/_ylt=A0WTefVhfApLJGoAK7yjzbkF/SIG=1281pab8j/EXP=1259064801/**http%3A/www.gridagents.com/images/accent-red-wave.jpg"/>
          <p:cNvPicPr>
            <a:picLocks noChangeAspect="1" noChangeArrowheads="1"/>
          </p:cNvPicPr>
          <p:nvPr/>
        </p:nvPicPr>
        <p:blipFill>
          <a:blip r:embed="rId2" cstate="screen">
            <a:clrChange>
              <a:clrFrom>
                <a:srgbClr val="000000"/>
              </a:clrFrom>
              <a:clrTo>
                <a:srgbClr val="000000">
                  <a:alpha val="0"/>
                </a:srgbClr>
              </a:clrTo>
            </a:clrChange>
          </a:blip>
          <a:srcRect/>
          <a:stretch>
            <a:fillRect/>
          </a:stretch>
        </p:blipFill>
        <p:spPr bwMode="auto">
          <a:xfrm>
            <a:off x="5638800" y="3545711"/>
            <a:ext cx="3181350" cy="2969389"/>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ctrTitle"/>
          </p:nvPr>
        </p:nvSpPr>
        <p:spPr>
          <a:xfrm>
            <a:off x="530226" y="1651000"/>
            <a:ext cx="8004174" cy="1473200"/>
          </a:xfrm>
        </p:spPr>
        <p:txBody>
          <a:bodyPr/>
          <a:lstStyle/>
          <a:p>
            <a:pPr>
              <a:lnSpc>
                <a:spcPts val="6000"/>
              </a:lnSpc>
            </a:pPr>
            <a:r>
              <a:rPr lang="en-US" dirty="0" smtClean="0"/>
              <a:t>Floating-Point and Decimal Floating-Point Types</a:t>
            </a:r>
            <a:endParaRPr lang="en-US" dirty="0"/>
          </a:p>
        </p:txBody>
      </p:sp>
      <p:pic>
        <p:nvPicPr>
          <p:cNvPr id="3" name="Picture 2" descr="CB101868 by charlyxbox."/>
          <p:cNvPicPr>
            <a:picLocks noChangeAspect="1" noChangeArrowheads="1"/>
          </p:cNvPicPr>
          <p:nvPr/>
        </p:nvPicPr>
        <p:blipFill>
          <a:blip r:embed="rId3" cstate="screen"/>
          <a:srcRect/>
          <a:stretch>
            <a:fillRect/>
          </a:stretch>
        </p:blipFill>
        <p:spPr bwMode="auto">
          <a:xfrm>
            <a:off x="2514600" y="3581400"/>
            <a:ext cx="4076014" cy="2714626"/>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r>
              <a:rPr lang="en-US" sz="3600"/>
              <a:t>What are Floating-Point Types?</a:t>
            </a:r>
            <a:endParaRPr lang="bg-BG" sz="3600"/>
          </a:p>
        </p:txBody>
      </p:sp>
      <p:sp>
        <p:nvSpPr>
          <p:cNvPr id="438275" name="Rectangle 3"/>
          <p:cNvSpPr>
            <a:spLocks noGrp="1" noChangeArrowheads="1"/>
          </p:cNvSpPr>
          <p:nvPr>
            <p:ph idx="1"/>
          </p:nvPr>
        </p:nvSpPr>
        <p:spPr/>
        <p:txBody>
          <a:bodyPr/>
          <a:lstStyle/>
          <a:p>
            <a:pPr>
              <a:spcBef>
                <a:spcPts val="1200"/>
              </a:spcBef>
            </a:pPr>
            <a:r>
              <a:rPr lang="en-US" dirty="0"/>
              <a:t>Floating-point types:</a:t>
            </a:r>
          </a:p>
          <a:p>
            <a:pPr lvl="1">
              <a:spcBef>
                <a:spcPts val="1200"/>
              </a:spcBef>
            </a:pPr>
            <a:r>
              <a:rPr lang="en-US" dirty="0"/>
              <a:t>Represent real numbers</a:t>
            </a:r>
          </a:p>
          <a:p>
            <a:pPr lvl="1">
              <a:spcBef>
                <a:spcPts val="1200"/>
              </a:spcBef>
            </a:pPr>
            <a:r>
              <a:rPr lang="en-US" dirty="0"/>
              <a:t>May be signed or unsigned</a:t>
            </a:r>
          </a:p>
          <a:p>
            <a:pPr lvl="1">
              <a:spcBef>
                <a:spcPts val="1200"/>
              </a:spcBef>
            </a:pPr>
            <a:r>
              <a:rPr lang="en-US" dirty="0"/>
              <a:t>Have range of values and different precision depending on the used memory</a:t>
            </a:r>
          </a:p>
          <a:p>
            <a:pPr lvl="1">
              <a:spcBef>
                <a:spcPts val="1200"/>
              </a:spcBef>
            </a:pPr>
            <a:r>
              <a:rPr lang="en-US" dirty="0"/>
              <a:t>Can behave abnormally in the calculations</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pic>
        <p:nvPicPr>
          <p:cNvPr id="66562" name="Picture 2" descr="Numbers by inconspicuous_bostonian."/>
          <p:cNvPicPr>
            <a:picLocks noChangeAspect="1" noChangeArrowheads="1"/>
          </p:cNvPicPr>
          <p:nvPr/>
        </p:nvPicPr>
        <p:blipFill>
          <a:blip r:embed="rId2" cstate="screen"/>
          <a:srcRect/>
          <a:stretch>
            <a:fillRect/>
          </a:stretch>
        </p:blipFill>
        <p:spPr bwMode="auto">
          <a:xfrm>
            <a:off x="1066800" y="5105400"/>
            <a:ext cx="6781800" cy="1385529"/>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p:txBody>
          <a:bodyPr/>
          <a:lstStyle/>
          <a:p>
            <a:r>
              <a:rPr lang="en-US"/>
              <a:t>Floating-Point Types</a:t>
            </a:r>
            <a:endParaRPr lang="bg-BG"/>
          </a:p>
        </p:txBody>
      </p:sp>
      <p:sp>
        <p:nvSpPr>
          <p:cNvPr id="576515" name="Rectangle 3"/>
          <p:cNvSpPr>
            <a:spLocks noGrp="1" noChangeArrowheads="1"/>
          </p:cNvSpPr>
          <p:nvPr>
            <p:ph idx="1"/>
          </p:nvPr>
        </p:nvSpPr>
        <p:spPr/>
        <p:txBody>
          <a:bodyPr/>
          <a:lstStyle/>
          <a:p>
            <a:r>
              <a:rPr lang="en-US" dirty="0"/>
              <a:t>Floating-point types are:</a:t>
            </a:r>
          </a:p>
          <a:p>
            <a:pPr lvl="1"/>
            <a:r>
              <a:rPr lang="en-US" dirty="0">
                <a:solidFill>
                  <a:schemeClr val="accent5">
                    <a:lumMod val="20000"/>
                    <a:lumOff val="80000"/>
                  </a:schemeClr>
                </a:solidFill>
                <a:latin typeface="Consolas" pitchFamily="49" charset="0"/>
                <a:cs typeface="Consolas" pitchFamily="49" charset="0"/>
              </a:rPr>
              <a:t>float </a:t>
            </a:r>
            <a:r>
              <a:rPr lang="en-US" dirty="0"/>
              <a:t>(±1.5 × 10</a:t>
            </a:r>
            <a:r>
              <a:rPr lang="en-US" baseline="30000" dirty="0"/>
              <a:t>−45</a:t>
            </a:r>
            <a:r>
              <a:rPr lang="en-US" dirty="0"/>
              <a:t> to ±3.4 × 10</a:t>
            </a:r>
            <a:r>
              <a:rPr lang="en-US" baseline="30000" dirty="0"/>
              <a:t>38</a:t>
            </a:r>
            <a:r>
              <a:rPr lang="en-US" dirty="0"/>
              <a:t>): 32-bits, precision of 7 digits</a:t>
            </a:r>
          </a:p>
          <a:p>
            <a:pPr lvl="1"/>
            <a:r>
              <a:rPr lang="en-US" dirty="0">
                <a:solidFill>
                  <a:schemeClr val="accent5">
                    <a:lumMod val="20000"/>
                    <a:lumOff val="80000"/>
                  </a:schemeClr>
                </a:solidFill>
                <a:latin typeface="Consolas" pitchFamily="49" charset="0"/>
                <a:cs typeface="Consolas" pitchFamily="49" charset="0"/>
              </a:rPr>
              <a:t>double </a:t>
            </a:r>
            <a:r>
              <a:rPr lang="en-US" dirty="0"/>
              <a:t>(±5.0 × 10</a:t>
            </a:r>
            <a:r>
              <a:rPr lang="en-US" baseline="30000" dirty="0"/>
              <a:t>−324</a:t>
            </a:r>
            <a:r>
              <a:rPr lang="en-US" dirty="0"/>
              <a:t> to ±1.7 × 10</a:t>
            </a:r>
            <a:r>
              <a:rPr lang="en-US" baseline="30000" dirty="0"/>
              <a:t>308</a:t>
            </a:r>
            <a:r>
              <a:rPr lang="en-US" dirty="0"/>
              <a:t>): 64-bits, precision of 15-16 digits</a:t>
            </a:r>
          </a:p>
          <a:p>
            <a:r>
              <a:rPr lang="en-US" dirty="0"/>
              <a:t>The default value of floating-point types:</a:t>
            </a:r>
          </a:p>
          <a:p>
            <a:pPr lvl="1"/>
            <a:r>
              <a:rPr lang="en-US" dirty="0"/>
              <a:t>Is </a:t>
            </a:r>
            <a:r>
              <a:rPr lang="en-US" dirty="0">
                <a:solidFill>
                  <a:schemeClr val="accent5">
                    <a:lumMod val="20000"/>
                    <a:lumOff val="80000"/>
                  </a:schemeClr>
                </a:solidFill>
                <a:latin typeface="Consolas" pitchFamily="49" charset="0"/>
                <a:cs typeface="Consolas" pitchFamily="49" charset="0"/>
              </a:rPr>
              <a:t>0.0F</a:t>
            </a:r>
            <a:r>
              <a:rPr lang="en-US" dirty="0"/>
              <a:t> for the </a:t>
            </a:r>
            <a:r>
              <a:rPr lang="en-US" dirty="0">
                <a:solidFill>
                  <a:schemeClr val="accent5">
                    <a:lumMod val="20000"/>
                    <a:lumOff val="80000"/>
                  </a:schemeClr>
                </a:solidFill>
                <a:latin typeface="Consolas" pitchFamily="49" charset="0"/>
                <a:cs typeface="Consolas" pitchFamily="49" charset="0"/>
              </a:rPr>
              <a:t>float</a:t>
            </a:r>
            <a:r>
              <a:rPr lang="en-US" dirty="0">
                <a:solidFill>
                  <a:schemeClr val="accent5">
                    <a:lumMod val="20000"/>
                    <a:lumOff val="80000"/>
                  </a:schemeClr>
                </a:solidFill>
                <a:cs typeface="Consolas" pitchFamily="49" charset="0"/>
              </a:rPr>
              <a:t> </a:t>
            </a:r>
            <a:r>
              <a:rPr lang="en-US" dirty="0"/>
              <a:t>type</a:t>
            </a:r>
          </a:p>
          <a:p>
            <a:pPr lvl="1"/>
            <a:r>
              <a:rPr lang="en-US" dirty="0"/>
              <a:t>Is </a:t>
            </a:r>
            <a:r>
              <a:rPr lang="en-US" dirty="0">
                <a:solidFill>
                  <a:schemeClr val="accent5">
                    <a:lumMod val="20000"/>
                    <a:lumOff val="80000"/>
                  </a:schemeClr>
                </a:solidFill>
                <a:latin typeface="Consolas" pitchFamily="49" charset="0"/>
                <a:cs typeface="Consolas" pitchFamily="49" charset="0"/>
              </a:rPr>
              <a:t>0.0D</a:t>
            </a:r>
            <a:r>
              <a:rPr lang="en-US" dirty="0"/>
              <a:t> for the </a:t>
            </a:r>
            <a:r>
              <a:rPr lang="en-US" dirty="0">
                <a:solidFill>
                  <a:schemeClr val="accent5">
                    <a:lumMod val="20000"/>
                    <a:lumOff val="80000"/>
                  </a:schemeClr>
                </a:solidFill>
                <a:latin typeface="Consolas" pitchFamily="49" charset="0"/>
                <a:cs typeface="Consolas" pitchFamily="49" charset="0"/>
              </a:rPr>
              <a:t>double</a:t>
            </a:r>
            <a:r>
              <a:rPr lang="en-US" dirty="0">
                <a:solidFill>
                  <a:schemeClr val="accent5">
                    <a:lumMod val="20000"/>
                    <a:lumOff val="80000"/>
                  </a:schemeClr>
                </a:solidFill>
                <a:cs typeface="Consolas" pitchFamily="49" charset="0"/>
              </a:rPr>
              <a:t> </a:t>
            </a:r>
            <a:r>
              <a:rPr lang="en-US" dirty="0"/>
              <a:t>type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a:lstStyle/>
          <a:p>
            <a:r>
              <a:rPr lang="en-US"/>
              <a:t>PI Precision – Example</a:t>
            </a:r>
            <a:endParaRPr lang="bg-BG"/>
          </a:p>
        </p:txBody>
      </p:sp>
      <p:sp>
        <p:nvSpPr>
          <p:cNvPr id="433155" name="Rectangle 3"/>
          <p:cNvSpPr>
            <a:spLocks noGrp="1" noChangeArrowheads="1"/>
          </p:cNvSpPr>
          <p:nvPr>
            <p:ph idx="1"/>
          </p:nvPr>
        </p:nvSpPr>
        <p:spPr/>
        <p:txBody>
          <a:bodyPr/>
          <a:lstStyle/>
          <a:p>
            <a:r>
              <a:rPr lang="en-US" sz="2800" dirty="0" smtClean="0"/>
              <a:t>See below the </a:t>
            </a:r>
            <a:r>
              <a:rPr lang="en-US" sz="2800" dirty="0"/>
              <a:t>difference in precision when using </a:t>
            </a:r>
            <a:r>
              <a:rPr lang="en-US" sz="2800" dirty="0">
                <a:solidFill>
                  <a:schemeClr val="accent5">
                    <a:lumMod val="20000"/>
                    <a:lumOff val="80000"/>
                  </a:schemeClr>
                </a:solidFill>
                <a:latin typeface="Consolas" pitchFamily="49" charset="0"/>
                <a:cs typeface="Consolas" pitchFamily="49" charset="0"/>
              </a:rPr>
              <a:t>float</a:t>
            </a:r>
            <a:r>
              <a:rPr lang="en-US" sz="2800" dirty="0"/>
              <a:t> and </a:t>
            </a:r>
            <a:r>
              <a:rPr lang="en-US" sz="2800" dirty="0" smtClean="0">
                <a:solidFill>
                  <a:schemeClr val="accent5">
                    <a:lumMod val="20000"/>
                    <a:lumOff val="80000"/>
                  </a:schemeClr>
                </a:solidFill>
                <a:latin typeface="Consolas" pitchFamily="49" charset="0"/>
                <a:cs typeface="Consolas" pitchFamily="49" charset="0"/>
              </a:rPr>
              <a:t>double</a:t>
            </a:r>
            <a:r>
              <a:rPr lang="en-US" sz="2800" dirty="0" smtClean="0"/>
              <a:t>:</a:t>
            </a:r>
            <a:endParaRPr lang="en-US" sz="2800" dirty="0"/>
          </a:p>
          <a:p>
            <a:endParaRPr lang="en-US" sz="2800" dirty="0"/>
          </a:p>
          <a:p>
            <a:endParaRPr lang="en-US" sz="2800" dirty="0"/>
          </a:p>
          <a:p>
            <a:endParaRPr lang="en-US" sz="2800" dirty="0"/>
          </a:p>
          <a:p>
            <a:endParaRPr lang="en-US" sz="2800" dirty="0"/>
          </a:p>
          <a:p>
            <a:r>
              <a:rPr lang="en-US" sz="2800" dirty="0"/>
              <a:t>NOTE: The </a:t>
            </a:r>
            <a:r>
              <a:rPr lang="en-US" sz="2800" dirty="0" smtClean="0"/>
              <a:t>“</a:t>
            </a:r>
            <a:r>
              <a:rPr lang="en-US" sz="2800" dirty="0" smtClean="0">
                <a:solidFill>
                  <a:schemeClr val="accent5">
                    <a:lumMod val="20000"/>
                    <a:lumOff val="80000"/>
                  </a:schemeClr>
                </a:solidFill>
                <a:latin typeface="Consolas" pitchFamily="49" charset="0"/>
                <a:cs typeface="Consolas" pitchFamily="49" charset="0"/>
              </a:rPr>
              <a:t>f</a:t>
            </a:r>
            <a:r>
              <a:rPr lang="en-US" sz="2800" dirty="0" smtClean="0"/>
              <a:t>” </a:t>
            </a:r>
            <a:r>
              <a:rPr lang="en-US" sz="2800" dirty="0"/>
              <a:t>suffix in the first statement!</a:t>
            </a:r>
          </a:p>
          <a:p>
            <a:pPr lvl="1"/>
            <a:r>
              <a:rPr lang="en-US" sz="2600" dirty="0"/>
              <a:t>Real numbers are by default interpreted as </a:t>
            </a:r>
            <a:r>
              <a:rPr lang="en-US" sz="2600" dirty="0">
                <a:solidFill>
                  <a:schemeClr val="accent5">
                    <a:lumMod val="20000"/>
                    <a:lumOff val="80000"/>
                  </a:schemeClr>
                </a:solidFill>
                <a:latin typeface="Consolas" pitchFamily="49" charset="0"/>
                <a:cs typeface="Consolas" pitchFamily="49" charset="0"/>
              </a:rPr>
              <a:t>double</a:t>
            </a:r>
            <a:r>
              <a:rPr lang="en-US" sz="2600" dirty="0"/>
              <a:t>!</a:t>
            </a:r>
          </a:p>
          <a:p>
            <a:pPr lvl="1"/>
            <a:r>
              <a:rPr lang="en-US" sz="2600" dirty="0"/>
              <a:t>One should </a:t>
            </a:r>
            <a:r>
              <a:rPr lang="en-US" sz="2600" dirty="0">
                <a:solidFill>
                  <a:schemeClr val="accent5">
                    <a:lumMod val="20000"/>
                    <a:lumOff val="80000"/>
                  </a:schemeClr>
                </a:solidFill>
              </a:rPr>
              <a:t>explicitly</a:t>
            </a:r>
            <a:r>
              <a:rPr lang="en-US" sz="2600" dirty="0"/>
              <a:t> convert them to </a:t>
            </a:r>
            <a:r>
              <a:rPr lang="en-US" sz="2600" dirty="0">
                <a:solidFill>
                  <a:schemeClr val="accent5">
                    <a:lumMod val="20000"/>
                    <a:lumOff val="80000"/>
                  </a:schemeClr>
                </a:solidFill>
                <a:latin typeface="Consolas" pitchFamily="49" charset="0"/>
                <a:cs typeface="Consolas" pitchFamily="49" charset="0"/>
              </a:rPr>
              <a:t>float</a:t>
            </a:r>
            <a:endParaRPr lang="bg-BG" sz="2600" dirty="0">
              <a:solidFill>
                <a:schemeClr val="accent5">
                  <a:lumMod val="20000"/>
                  <a:lumOff val="80000"/>
                </a:schemeClr>
              </a:solidFill>
              <a:latin typeface="Consolas" pitchFamily="49" charset="0"/>
              <a:cs typeface="Consolas"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
        <p:nvSpPr>
          <p:cNvPr id="433156" name="Rectangle 4"/>
          <p:cNvSpPr>
            <a:spLocks noChangeArrowheads="1"/>
          </p:cNvSpPr>
          <p:nvPr/>
        </p:nvSpPr>
        <p:spPr bwMode="auto">
          <a:xfrm>
            <a:off x="611188" y="2349500"/>
            <a:ext cx="7848600" cy="156138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float floatPI = 3.141592653589793238f;</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doublePI = 3.141592653589793238;</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Console.WriteLine("Float PI is: {0}", floatPI);</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Console.WriteLine("Double PI is: {0}", doublePI);</a:t>
            </a:r>
          </a:p>
        </p:txBody>
      </p:sp>
      <p:pic>
        <p:nvPicPr>
          <p:cNvPr id="110593" name="Picture 1"/>
          <p:cNvPicPr>
            <a:picLocks noChangeAspect="1" noChangeArrowheads="1"/>
          </p:cNvPicPr>
          <p:nvPr/>
        </p:nvPicPr>
        <p:blipFill>
          <a:blip r:embed="rId2" cstate="screen"/>
          <a:srcRect/>
          <a:stretch>
            <a:fillRect/>
          </a:stretch>
        </p:blipFill>
        <p:spPr bwMode="auto">
          <a:xfrm>
            <a:off x="2057400" y="3886200"/>
            <a:ext cx="3629025" cy="762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a:xfrm>
            <a:off x="3048000" y="76200"/>
            <a:ext cx="5867400" cy="914400"/>
          </a:xfrm>
        </p:spPr>
        <p:txBody>
          <a:bodyPr/>
          <a:lstStyle/>
          <a:p>
            <a:r>
              <a:rPr lang="en-US" sz="3600" dirty="0"/>
              <a:t>Abnormalities in the Floating-Point Calculations</a:t>
            </a:r>
            <a:endParaRPr lang="bg-BG" sz="3600" dirty="0"/>
          </a:p>
        </p:txBody>
      </p:sp>
      <p:sp>
        <p:nvSpPr>
          <p:cNvPr id="575491" name="Rectangle 3"/>
          <p:cNvSpPr>
            <a:spLocks noGrp="1" noChangeArrowheads="1"/>
          </p:cNvSpPr>
          <p:nvPr>
            <p:ph idx="1"/>
          </p:nvPr>
        </p:nvSpPr>
        <p:spPr>
          <a:xfrm>
            <a:off x="228600" y="1143000"/>
            <a:ext cx="8686800" cy="5562600"/>
          </a:xfrm>
        </p:spPr>
        <p:txBody>
          <a:bodyPr/>
          <a:lstStyle/>
          <a:p>
            <a:r>
              <a:rPr lang="en-US" dirty="0"/>
              <a:t>Sometimes abnormalities </a:t>
            </a:r>
            <a:r>
              <a:rPr lang="en-US" dirty="0" smtClean="0"/>
              <a:t>can be observed </a:t>
            </a:r>
            <a:r>
              <a:rPr lang="en-US" dirty="0"/>
              <a:t>when using floating-point numbers</a:t>
            </a:r>
          </a:p>
          <a:p>
            <a:pPr lvl="1"/>
            <a:r>
              <a:rPr lang="en-US" dirty="0"/>
              <a:t>Comparing floating-point numbers can not be </a:t>
            </a:r>
            <a:r>
              <a:rPr lang="en-US" dirty="0" smtClean="0"/>
              <a:t>performed directly </a:t>
            </a:r>
            <a:r>
              <a:rPr lang="en-US" dirty="0"/>
              <a:t>with </a:t>
            </a:r>
            <a:r>
              <a:rPr lang="en-US" dirty="0" smtClean="0"/>
              <a:t>the </a:t>
            </a:r>
            <a:r>
              <a:rPr lang="en-US" dirty="0" smtClean="0">
                <a:solidFill>
                  <a:schemeClr val="accent5">
                    <a:lumMod val="20000"/>
                    <a:lumOff val="80000"/>
                  </a:schemeClr>
                </a:solidFill>
                <a:latin typeface="Consolas" pitchFamily="49" charset="0"/>
                <a:cs typeface="Consolas" pitchFamily="49" charset="0"/>
              </a:rPr>
              <a:t>==</a:t>
            </a:r>
            <a:r>
              <a:rPr lang="en-US" dirty="0" smtClean="0"/>
              <a:t> </a:t>
            </a:r>
            <a:r>
              <a:rPr lang="en-US" dirty="0"/>
              <a:t>operator</a:t>
            </a:r>
          </a:p>
          <a:p>
            <a:r>
              <a:rPr lang="en-US" dirty="0"/>
              <a:t>Example:</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
        <p:nvSpPr>
          <p:cNvPr id="575492" name="Rectangle 4"/>
          <p:cNvSpPr>
            <a:spLocks noChangeArrowheads="1"/>
          </p:cNvSpPr>
          <p:nvPr/>
        </p:nvSpPr>
        <p:spPr bwMode="auto">
          <a:xfrm>
            <a:off x="755650" y="4114800"/>
            <a:ext cx="7632700" cy="232679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a = 1.0f;</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b = 0.33f;</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sum = 1.33f;</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bool equal = (a+b == sum); // False!!!</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Console.WriteLine("a+b={0}  sum={1}  equal={2}",</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a+b, sum, equal);</a:t>
            </a:r>
          </a:p>
        </p:txBody>
      </p:sp>
      <p:pic>
        <p:nvPicPr>
          <p:cNvPr id="62466" name="Picture 2" descr="http://rds.yahoo.com/_ylt=A0WTefeqfQpLnuoA13ajzbkF/SIG=12dsa8g6n/EXP=1259065130/**http%3A/www2.hiren.info/desktopwallpapers/3d/alien-web.jpg"/>
          <p:cNvPicPr>
            <a:picLocks noChangeAspect="1" noChangeArrowheads="1"/>
          </p:cNvPicPr>
          <p:nvPr/>
        </p:nvPicPr>
        <p:blipFill>
          <a:blip r:embed="rId2" cstate="screen"/>
          <a:srcRect/>
          <a:stretch>
            <a:fillRect/>
          </a:stretch>
        </p:blipFill>
        <p:spPr bwMode="auto">
          <a:xfrm>
            <a:off x="6781800" y="3505200"/>
            <a:ext cx="1905000" cy="1524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overrideClrMapping bg1="dk1" tx1="lt1" bg2="dk2" tx2="lt2" accent1="accent1" accent2="accent2" accent3="accent3" accent4="accent4" accent5="accent5" accent6="accent6" hlink="hlink" folHlink="folHlink"/>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r>
              <a:rPr lang="en-US" dirty="0" smtClean="0"/>
              <a:t>Decimal Floating-Point </a:t>
            </a:r>
            <a:r>
              <a:rPr lang="en-US" dirty="0"/>
              <a:t>Types</a:t>
            </a:r>
            <a:endParaRPr lang="bg-BG" dirty="0"/>
          </a:p>
        </p:txBody>
      </p:sp>
      <p:sp>
        <p:nvSpPr>
          <p:cNvPr id="439299" name="Rectangle 3"/>
          <p:cNvSpPr>
            <a:spLocks noGrp="1" noChangeArrowheads="1"/>
          </p:cNvSpPr>
          <p:nvPr>
            <p:ph idx="1"/>
          </p:nvPr>
        </p:nvSpPr>
        <p:spPr>
          <a:xfrm>
            <a:off x="323850" y="1066801"/>
            <a:ext cx="8496300" cy="5530850"/>
          </a:xfrm>
        </p:spPr>
        <p:txBody>
          <a:bodyPr/>
          <a:lstStyle/>
          <a:p>
            <a:r>
              <a:rPr lang="en-US" dirty="0"/>
              <a:t>There is a special </a:t>
            </a:r>
            <a:r>
              <a:rPr lang="en-US" dirty="0" smtClean="0"/>
              <a:t>decimal floating-point		 real </a:t>
            </a:r>
            <a:r>
              <a:rPr lang="en-US" dirty="0"/>
              <a:t>number </a:t>
            </a:r>
            <a:r>
              <a:rPr lang="en-US" dirty="0" smtClean="0"/>
              <a:t>type in C#:</a:t>
            </a:r>
            <a:endParaRPr lang="en-US" dirty="0"/>
          </a:p>
          <a:p>
            <a:pPr lvl="1"/>
            <a:r>
              <a:rPr lang="en-US" dirty="0">
                <a:solidFill>
                  <a:schemeClr val="accent5">
                    <a:lumMod val="20000"/>
                    <a:lumOff val="80000"/>
                  </a:schemeClr>
                </a:solidFill>
                <a:latin typeface="Consolas" pitchFamily="49" charset="0"/>
                <a:cs typeface="Consolas" pitchFamily="49" charset="0"/>
              </a:rPr>
              <a:t>decimal</a:t>
            </a:r>
            <a:r>
              <a:rPr lang="en-US" dirty="0">
                <a:solidFill>
                  <a:schemeClr val="accent5">
                    <a:lumMod val="20000"/>
                    <a:lumOff val="80000"/>
                  </a:schemeClr>
                </a:solidFill>
                <a:cs typeface="Consolas" pitchFamily="49" charset="0"/>
              </a:rPr>
              <a:t> </a:t>
            </a:r>
            <a:r>
              <a:rPr lang="en-US" dirty="0"/>
              <a:t>(±1,0 × 10</a:t>
            </a:r>
            <a:r>
              <a:rPr lang="en-US" baseline="30000" dirty="0"/>
              <a:t>-28</a:t>
            </a:r>
            <a:r>
              <a:rPr lang="en-US" dirty="0"/>
              <a:t> to ±7,9 × 10</a:t>
            </a:r>
            <a:r>
              <a:rPr lang="en-US" baseline="30000" dirty="0"/>
              <a:t>28</a:t>
            </a:r>
            <a:r>
              <a:rPr lang="en-US" dirty="0"/>
              <a:t>): 128-bits, precision of 28-29 digits</a:t>
            </a:r>
          </a:p>
          <a:p>
            <a:pPr lvl="1"/>
            <a:r>
              <a:rPr lang="en-US" dirty="0"/>
              <a:t>Used for financial </a:t>
            </a:r>
            <a:r>
              <a:rPr lang="en-US" dirty="0" smtClean="0"/>
              <a:t>calculations</a:t>
            </a:r>
            <a:endParaRPr lang="en-US" dirty="0"/>
          </a:p>
          <a:p>
            <a:pPr lvl="1"/>
            <a:r>
              <a:rPr lang="en-US" dirty="0"/>
              <a:t>No round-off </a:t>
            </a:r>
            <a:r>
              <a:rPr lang="en-US" dirty="0" smtClean="0"/>
              <a:t>errors</a:t>
            </a:r>
          </a:p>
          <a:p>
            <a:pPr lvl="1"/>
            <a:r>
              <a:rPr lang="en-US" dirty="0" smtClean="0"/>
              <a:t>Almost no loss of precision</a:t>
            </a:r>
            <a:endParaRPr lang="en-US" dirty="0"/>
          </a:p>
          <a:p>
            <a:r>
              <a:rPr lang="en-US" dirty="0"/>
              <a:t>The default value of </a:t>
            </a:r>
            <a:r>
              <a:rPr lang="en-US" dirty="0">
                <a:solidFill>
                  <a:schemeClr val="accent5">
                    <a:lumMod val="20000"/>
                    <a:lumOff val="80000"/>
                  </a:schemeClr>
                </a:solidFill>
                <a:latin typeface="Consolas" pitchFamily="49" charset="0"/>
                <a:cs typeface="Consolas" pitchFamily="49" charset="0"/>
              </a:rPr>
              <a:t>decimal</a:t>
            </a:r>
            <a:r>
              <a:rPr lang="en-US" dirty="0">
                <a:solidFill>
                  <a:schemeClr val="accent5">
                    <a:lumMod val="20000"/>
                    <a:lumOff val="80000"/>
                  </a:schemeClr>
                </a:solidFill>
                <a:cs typeface="Consolas" pitchFamily="49" charset="0"/>
              </a:rPr>
              <a:t> </a:t>
            </a:r>
            <a:r>
              <a:rPr lang="en-US" dirty="0"/>
              <a:t>type is:</a:t>
            </a:r>
          </a:p>
          <a:p>
            <a:pPr lvl="1"/>
            <a:r>
              <a:rPr lang="bg-BG" dirty="0">
                <a:solidFill>
                  <a:schemeClr val="accent5">
                    <a:lumMod val="20000"/>
                    <a:lumOff val="80000"/>
                  </a:schemeClr>
                </a:solidFill>
                <a:latin typeface="Consolas" pitchFamily="49" charset="0"/>
                <a:cs typeface="Consolas" pitchFamily="49" charset="0"/>
              </a:rPr>
              <a:t>0.0</a:t>
            </a:r>
            <a:r>
              <a:rPr lang="en-US" dirty="0">
                <a:solidFill>
                  <a:schemeClr val="accent5">
                    <a:lumMod val="20000"/>
                    <a:lumOff val="80000"/>
                  </a:schemeClr>
                </a:solidFill>
                <a:latin typeface="Consolas" pitchFamily="49" charset="0"/>
                <a:cs typeface="Consolas" pitchFamily="49" charset="0"/>
              </a:rPr>
              <a:t>M</a:t>
            </a:r>
            <a:r>
              <a:rPr lang="en-US" dirty="0"/>
              <a:t> (</a:t>
            </a:r>
            <a:r>
              <a:rPr lang="en-US" dirty="0">
                <a:solidFill>
                  <a:schemeClr val="accent5">
                    <a:lumMod val="20000"/>
                    <a:lumOff val="80000"/>
                  </a:schemeClr>
                </a:solidFill>
                <a:latin typeface="Consolas" pitchFamily="49" charset="0"/>
                <a:cs typeface="Consolas" pitchFamily="49" charset="0"/>
              </a:rPr>
              <a:t>M</a:t>
            </a:r>
            <a:r>
              <a:rPr lang="en-US" dirty="0"/>
              <a:t> is the suffix for decimal numbers)</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pic>
        <p:nvPicPr>
          <p:cNvPr id="65538" name="Picture 2" descr="http://www.techno-archery.com/Archery%20copy.jpg"/>
          <p:cNvPicPr>
            <a:picLocks noChangeAspect="1" noChangeArrowheads="1"/>
          </p:cNvPicPr>
          <p:nvPr/>
        </p:nvPicPr>
        <p:blipFill>
          <a:blip r:embed="rId2" cstate="screen"/>
          <a:srcRect/>
          <a:stretch>
            <a:fillRect/>
          </a:stretch>
        </p:blipFill>
        <p:spPr bwMode="auto">
          <a:xfrm>
            <a:off x="7772400" y="1181100"/>
            <a:ext cx="952500" cy="952500"/>
          </a:xfrm>
          <a:prstGeom prst="ellipse">
            <a:avLst/>
          </a:prstGeom>
          <a:noFill/>
        </p:spPr>
      </p:pic>
      <p:pic>
        <p:nvPicPr>
          <p:cNvPr id="65540" name="Picture 4" descr="http://support2.dundas.com/OnlineDocumentation/WinChart2003/images/Formulas_Williams.png"/>
          <p:cNvPicPr>
            <a:picLocks noChangeAspect="1" noChangeArrowheads="1"/>
          </p:cNvPicPr>
          <p:nvPr/>
        </p:nvPicPr>
        <p:blipFill>
          <a:blip r:embed="rId3" cstate="screen"/>
          <a:srcRect t="-1311"/>
          <a:stretch>
            <a:fillRect/>
          </a:stretch>
        </p:blipFill>
        <p:spPr bwMode="auto">
          <a:xfrm>
            <a:off x="6248400" y="3157870"/>
            <a:ext cx="2387600" cy="1814180"/>
          </a:xfrm>
          <a:prstGeom prst="roundRect">
            <a:avLst>
              <a:gd name="adj" fmla="val 5770"/>
            </a:avLst>
          </a:prstGeom>
          <a:noFill/>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733800"/>
            <a:ext cx="8077200" cy="1447800"/>
          </a:xfrm>
        </p:spPr>
        <p:txBody>
          <a:bodyPr/>
          <a:lstStyle/>
          <a:p>
            <a:pPr>
              <a:lnSpc>
                <a:spcPts val="5400"/>
              </a:lnSpc>
            </a:pPr>
            <a:r>
              <a:rPr lang="en-US" dirty="0" smtClean="0"/>
              <a:t>Floating-Point and Decimal Floating-Point Types</a:t>
            </a:r>
            <a:endParaRPr lang="en-US" dirty="0"/>
          </a:p>
        </p:txBody>
      </p:sp>
      <p:sp>
        <p:nvSpPr>
          <p:cNvPr id="3" name="Subtitle 2"/>
          <p:cNvSpPr>
            <a:spLocks noGrp="1"/>
          </p:cNvSpPr>
          <p:nvPr>
            <p:ph type="subTitle" idx="1"/>
          </p:nvPr>
        </p:nvSpPr>
        <p:spPr>
          <a:xfrm>
            <a:off x="304800" y="5298280"/>
            <a:ext cx="8229600" cy="569120"/>
          </a:xfrm>
        </p:spPr>
        <p:txBody>
          <a:bodyPr/>
          <a:lstStyle/>
          <a:p>
            <a:r>
              <a:rPr lang="en-US" dirty="0" smtClean="0"/>
              <a:t>Live Demo</a:t>
            </a:r>
            <a:endParaRPr lang="en-US" dirty="0"/>
          </a:p>
        </p:txBody>
      </p:sp>
      <p:pic>
        <p:nvPicPr>
          <p:cNvPr id="61442" name="Picture 2" descr="Imagination.vg by sub.site."/>
          <p:cNvPicPr>
            <a:picLocks noChangeAspect="1" noChangeArrowheads="1"/>
          </p:cNvPicPr>
          <p:nvPr/>
        </p:nvPicPr>
        <p:blipFill>
          <a:blip r:embed="rId2" cstate="screen"/>
          <a:srcRect/>
          <a:stretch>
            <a:fillRect/>
          </a:stretch>
        </p:blipFill>
        <p:spPr bwMode="auto">
          <a:xfrm>
            <a:off x="2438400" y="609600"/>
            <a:ext cx="5981700" cy="2657475"/>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dirty="0" smtClean="0"/>
              <a:t>Table of Contents</a:t>
            </a:r>
            <a:endParaRPr lang="bg-BG" dirty="0"/>
          </a:p>
        </p:txBody>
      </p:sp>
      <p:sp>
        <p:nvSpPr>
          <p:cNvPr id="423939" name="Rectangle 3"/>
          <p:cNvSpPr>
            <a:spLocks noGrp="1" noChangeArrowheads="1"/>
          </p:cNvSpPr>
          <p:nvPr>
            <p:ph idx="1"/>
          </p:nvPr>
        </p:nvSpPr>
        <p:spPr>
          <a:xfrm>
            <a:off x="228600" y="914400"/>
            <a:ext cx="8686800" cy="5715000"/>
          </a:xfrm>
        </p:spPr>
        <p:txBody>
          <a:bodyPr/>
          <a:lstStyle/>
          <a:p>
            <a:pPr marL="511175" indent="-511175">
              <a:lnSpc>
                <a:spcPct val="114000"/>
              </a:lnSpc>
              <a:spcBef>
                <a:spcPts val="0"/>
              </a:spcBef>
              <a:spcAft>
                <a:spcPts val="0"/>
              </a:spcAft>
              <a:buFontTx/>
              <a:buAutoNum type="arabicPeriod"/>
            </a:pPr>
            <a:r>
              <a:rPr lang="en-US" sz="2800" dirty="0"/>
              <a:t>Primitive Data Types</a:t>
            </a:r>
          </a:p>
          <a:p>
            <a:pPr marL="1077913" lvl="1" indent="-366713">
              <a:lnSpc>
                <a:spcPct val="114000"/>
              </a:lnSpc>
              <a:spcBef>
                <a:spcPts val="0"/>
              </a:spcBef>
              <a:spcAft>
                <a:spcPts val="0"/>
              </a:spcAft>
            </a:pPr>
            <a:r>
              <a:rPr lang="en-US" sz="2600" dirty="0"/>
              <a:t>Integer </a:t>
            </a:r>
          </a:p>
          <a:p>
            <a:pPr marL="1077913" lvl="1" indent="-366713">
              <a:lnSpc>
                <a:spcPct val="114000"/>
              </a:lnSpc>
              <a:spcBef>
                <a:spcPts val="0"/>
              </a:spcBef>
              <a:spcAft>
                <a:spcPts val="0"/>
              </a:spcAft>
            </a:pPr>
            <a:r>
              <a:rPr lang="en-US" sz="2600" dirty="0" smtClean="0"/>
              <a:t>Floating-Point / Decimal Floating-Point</a:t>
            </a:r>
            <a:endParaRPr lang="en-US" sz="2600" dirty="0"/>
          </a:p>
          <a:p>
            <a:pPr marL="1077913" lvl="1" indent="-366713">
              <a:lnSpc>
                <a:spcPct val="114000"/>
              </a:lnSpc>
              <a:spcBef>
                <a:spcPts val="0"/>
              </a:spcBef>
              <a:spcAft>
                <a:spcPts val="0"/>
              </a:spcAft>
            </a:pPr>
            <a:r>
              <a:rPr lang="en-US" sz="2600" dirty="0"/>
              <a:t>Boolean</a:t>
            </a:r>
          </a:p>
          <a:p>
            <a:pPr marL="1077913" lvl="1" indent="-366713">
              <a:lnSpc>
                <a:spcPct val="114000"/>
              </a:lnSpc>
              <a:spcBef>
                <a:spcPts val="0"/>
              </a:spcBef>
              <a:spcAft>
                <a:spcPts val="0"/>
              </a:spcAft>
            </a:pPr>
            <a:r>
              <a:rPr lang="en-US" sz="2600" dirty="0"/>
              <a:t>Character</a:t>
            </a:r>
          </a:p>
          <a:p>
            <a:pPr marL="1077913" lvl="1" indent="-366713">
              <a:lnSpc>
                <a:spcPct val="114000"/>
              </a:lnSpc>
              <a:spcBef>
                <a:spcPts val="0"/>
              </a:spcBef>
              <a:spcAft>
                <a:spcPts val="0"/>
              </a:spcAft>
            </a:pPr>
            <a:r>
              <a:rPr lang="en-US" sz="2600" dirty="0"/>
              <a:t>String</a:t>
            </a:r>
          </a:p>
          <a:p>
            <a:pPr marL="1077913" lvl="1" indent="-366713">
              <a:lnSpc>
                <a:spcPct val="114000"/>
              </a:lnSpc>
              <a:spcBef>
                <a:spcPts val="0"/>
              </a:spcBef>
              <a:spcAft>
                <a:spcPts val="0"/>
              </a:spcAft>
            </a:pPr>
            <a:r>
              <a:rPr lang="en-US" sz="2600" dirty="0" smtClean="0"/>
              <a:t>Object</a:t>
            </a:r>
          </a:p>
          <a:p>
            <a:pPr marL="511175" indent="-511175">
              <a:lnSpc>
                <a:spcPct val="114000"/>
              </a:lnSpc>
              <a:spcBef>
                <a:spcPts val="0"/>
              </a:spcBef>
              <a:spcAft>
                <a:spcPts val="0"/>
              </a:spcAft>
              <a:buFont typeface="+mj-lt"/>
              <a:buAutoNum type="arabicPeriod"/>
            </a:pPr>
            <a:r>
              <a:rPr lang="en-US" sz="2800" dirty="0" smtClean="0"/>
              <a:t>Declaring and Using Variables</a:t>
            </a:r>
          </a:p>
          <a:p>
            <a:pPr marL="1077913" lvl="1" indent="-366713">
              <a:lnSpc>
                <a:spcPct val="114000"/>
              </a:lnSpc>
              <a:spcBef>
                <a:spcPts val="0"/>
              </a:spcBef>
              <a:spcAft>
                <a:spcPts val="0"/>
              </a:spcAft>
            </a:pPr>
            <a:r>
              <a:rPr lang="en-US" sz="2600" dirty="0" smtClean="0"/>
              <a:t>Identifiers</a:t>
            </a:r>
          </a:p>
          <a:p>
            <a:pPr marL="1077913" lvl="1" indent="-366713">
              <a:lnSpc>
                <a:spcPct val="114000"/>
              </a:lnSpc>
              <a:spcBef>
                <a:spcPts val="0"/>
              </a:spcBef>
              <a:spcAft>
                <a:spcPts val="0"/>
              </a:spcAft>
            </a:pPr>
            <a:r>
              <a:rPr lang="en-US" sz="2600" dirty="0" smtClean="0"/>
              <a:t>Declaring Variables and Assigning Values</a:t>
            </a:r>
          </a:p>
          <a:p>
            <a:pPr marL="1077913" lvl="1" indent="-366713">
              <a:lnSpc>
                <a:spcPct val="114000"/>
              </a:lnSpc>
              <a:spcBef>
                <a:spcPts val="0"/>
              </a:spcBef>
              <a:spcAft>
                <a:spcPts val="0"/>
              </a:spcAft>
            </a:pPr>
            <a:r>
              <a:rPr lang="en-US" sz="2600" dirty="0" smtClean="0"/>
              <a:t>Literals</a:t>
            </a:r>
          </a:p>
          <a:p>
            <a:pPr marL="511175" indent="-511175">
              <a:lnSpc>
                <a:spcPct val="114000"/>
              </a:lnSpc>
              <a:spcBef>
                <a:spcPts val="0"/>
              </a:spcBef>
              <a:spcAft>
                <a:spcPts val="0"/>
              </a:spcAft>
              <a:buFont typeface="+mj-lt"/>
              <a:buAutoNum type="arabicPeriod"/>
            </a:pPr>
            <a:r>
              <a:rPr lang="en-US" sz="2800" dirty="0" smtClean="0">
                <a:solidFill>
                  <a:schemeClr val="accent5">
                    <a:lumMod val="20000"/>
                    <a:lumOff val="80000"/>
                  </a:schemeClr>
                </a:solidFill>
              </a:rPr>
              <a:t>Nullable</a:t>
            </a:r>
            <a:r>
              <a:rPr lang="en-US" sz="2800" dirty="0" smtClean="0"/>
              <a:t> types</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82948" name="Picture 4" descr="http://rds.yahoo.com/_ylt=A0WTbx4gcgpLskoAd.CjzbkF/SIG=11u4jlgvp/EXP=1259062176/**http%3A/www.regejepress.com/1books5-med.jpg"/>
          <p:cNvPicPr>
            <a:picLocks noChangeAspect="1" noChangeArrowheads="1"/>
          </p:cNvPicPr>
          <p:nvPr/>
        </p:nvPicPr>
        <p:blipFill>
          <a:blip r:embed="rId3" cstate="screen"/>
          <a:srcRect/>
          <a:stretch>
            <a:fillRect/>
          </a:stretch>
        </p:blipFill>
        <p:spPr bwMode="auto">
          <a:xfrm>
            <a:off x="5765800" y="2667000"/>
            <a:ext cx="2844800" cy="2133600"/>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ctrTitle"/>
          </p:nvPr>
        </p:nvSpPr>
        <p:spPr>
          <a:xfrm>
            <a:off x="1258888" y="2133600"/>
            <a:ext cx="6480175" cy="736600"/>
          </a:xfrm>
        </p:spPr>
        <p:txBody>
          <a:bodyPr/>
          <a:lstStyle/>
          <a:p>
            <a:pPr>
              <a:lnSpc>
                <a:spcPct val="110000"/>
              </a:lnSpc>
            </a:pPr>
            <a:r>
              <a:rPr lang="en-US" dirty="0" smtClean="0"/>
              <a:t>Boolean Type</a:t>
            </a:r>
            <a:endParaRPr lang="en-US" dirty="0"/>
          </a:p>
        </p:txBody>
      </p:sp>
      <p:pic>
        <p:nvPicPr>
          <p:cNvPr id="60418" name="Picture 2" descr="Tumbling Dice by r o s e n d a h l."/>
          <p:cNvPicPr>
            <a:picLocks noChangeAspect="1" noChangeArrowheads="1"/>
          </p:cNvPicPr>
          <p:nvPr/>
        </p:nvPicPr>
        <p:blipFill>
          <a:blip r:embed="rId3" cstate="screen">
            <a:clrChange>
              <a:clrFrom>
                <a:srgbClr val="060606"/>
              </a:clrFrom>
              <a:clrTo>
                <a:srgbClr val="060606">
                  <a:alpha val="0"/>
                </a:srgbClr>
              </a:clrTo>
            </a:clrChange>
          </a:blip>
          <a:srcRect/>
          <a:stretch>
            <a:fillRect/>
          </a:stretch>
        </p:blipFill>
        <p:spPr bwMode="auto">
          <a:xfrm>
            <a:off x="4343400" y="3657600"/>
            <a:ext cx="4038601" cy="2409827"/>
          </a:xfrm>
          <a:prstGeom prst="rect">
            <a:avLst/>
          </a:prstGeom>
          <a:noFill/>
        </p:spPr>
      </p:pic>
      <p:pic>
        <p:nvPicPr>
          <p:cNvPr id="61442" name="Picture 2" descr="http://www.filmfestivalworld.com/fileadmin/media/festival/True_False_Film_Festival/True_False_Documentary_Festival_10_orig.jpg"/>
          <p:cNvPicPr>
            <a:picLocks noChangeAspect="1" noChangeArrowheads="1"/>
          </p:cNvPicPr>
          <p:nvPr/>
        </p:nvPicPr>
        <p:blipFill>
          <a:blip r:embed="rId4" cstate="screen"/>
          <a:srcRect/>
          <a:stretch>
            <a:fillRect/>
          </a:stretch>
        </p:blipFill>
        <p:spPr bwMode="auto">
          <a:xfrm>
            <a:off x="1143000" y="3657600"/>
            <a:ext cx="2133600" cy="2433638"/>
          </a:xfrm>
          <a:prstGeom prst="roundRect">
            <a:avLst>
              <a:gd name="adj" fmla="val 10417"/>
            </a:avLst>
          </a:prstGeom>
          <a:ln>
            <a:noFill/>
          </a:ln>
          <a:effectLst>
            <a:softEdge rad="112500"/>
          </a:effec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p:txBody>
          <a:bodyPr/>
          <a:lstStyle/>
          <a:p>
            <a:r>
              <a:rPr lang="en-US" dirty="0"/>
              <a:t>The Boolean Data Type</a:t>
            </a:r>
            <a:endParaRPr lang="bg-BG" dirty="0"/>
          </a:p>
        </p:txBody>
      </p:sp>
      <p:sp>
        <p:nvSpPr>
          <p:cNvPr id="516099" name="Rectangle 3"/>
          <p:cNvSpPr>
            <a:spLocks noGrp="1" noChangeArrowheads="1"/>
          </p:cNvSpPr>
          <p:nvPr>
            <p:ph idx="1"/>
          </p:nvPr>
        </p:nvSpPr>
        <p:spPr/>
        <p:txBody>
          <a:bodyPr/>
          <a:lstStyle/>
          <a:p>
            <a:r>
              <a:rPr lang="en-US" dirty="0"/>
              <a:t>The </a:t>
            </a:r>
            <a:r>
              <a:rPr lang="en-US" dirty="0">
                <a:solidFill>
                  <a:schemeClr val="accent5">
                    <a:lumMod val="20000"/>
                    <a:lumOff val="80000"/>
                  </a:schemeClr>
                </a:solidFill>
              </a:rPr>
              <a:t>Boolean </a:t>
            </a:r>
            <a:r>
              <a:rPr lang="en-US" dirty="0" smtClean="0">
                <a:solidFill>
                  <a:schemeClr val="accent5">
                    <a:lumMod val="20000"/>
                    <a:lumOff val="80000"/>
                  </a:schemeClr>
                </a:solidFill>
              </a:rPr>
              <a:t>data type</a:t>
            </a:r>
            <a:r>
              <a:rPr lang="en-US" dirty="0"/>
              <a:t>:</a:t>
            </a:r>
          </a:p>
          <a:p>
            <a:pPr lvl="1"/>
            <a:r>
              <a:rPr lang="en-US" dirty="0"/>
              <a:t>Is declared </a:t>
            </a:r>
            <a:r>
              <a:rPr lang="en-US" dirty="0" smtClean="0"/>
              <a:t>by </a:t>
            </a:r>
            <a:r>
              <a:rPr lang="en-US" dirty="0"/>
              <a:t>the </a:t>
            </a:r>
            <a:r>
              <a:rPr lang="en-US" noProof="1">
                <a:solidFill>
                  <a:schemeClr val="accent5">
                    <a:lumMod val="20000"/>
                    <a:lumOff val="80000"/>
                  </a:schemeClr>
                </a:solidFill>
                <a:latin typeface="Consolas" pitchFamily="49" charset="0"/>
                <a:cs typeface="Consolas" pitchFamily="49" charset="0"/>
              </a:rPr>
              <a:t>bool</a:t>
            </a:r>
            <a:r>
              <a:rPr lang="en-US" dirty="0"/>
              <a:t> keyword</a:t>
            </a:r>
          </a:p>
          <a:p>
            <a:pPr lvl="1"/>
            <a:r>
              <a:rPr lang="en-US" dirty="0"/>
              <a:t>Has two possible values</a:t>
            </a:r>
            <a:r>
              <a:rPr lang="en-US" dirty="0" smtClean="0"/>
              <a:t>: </a:t>
            </a:r>
            <a:r>
              <a:rPr lang="en-US" dirty="0">
                <a:solidFill>
                  <a:schemeClr val="accent5">
                    <a:lumMod val="20000"/>
                    <a:lumOff val="80000"/>
                  </a:schemeClr>
                </a:solidFill>
                <a:latin typeface="Consolas" pitchFamily="49" charset="0"/>
                <a:cs typeface="Consolas" pitchFamily="49" charset="0"/>
              </a:rPr>
              <a:t>true</a:t>
            </a:r>
            <a:r>
              <a:rPr lang="en-US" dirty="0"/>
              <a:t> and </a:t>
            </a:r>
            <a:r>
              <a:rPr lang="en-US" dirty="0">
                <a:solidFill>
                  <a:schemeClr val="accent5">
                    <a:lumMod val="20000"/>
                    <a:lumOff val="80000"/>
                  </a:schemeClr>
                </a:solidFill>
                <a:latin typeface="Consolas" pitchFamily="49" charset="0"/>
                <a:cs typeface="Consolas" pitchFamily="49" charset="0"/>
              </a:rPr>
              <a:t>false</a:t>
            </a:r>
          </a:p>
          <a:p>
            <a:pPr lvl="1"/>
            <a:r>
              <a:rPr lang="en-US" dirty="0"/>
              <a:t>Is useful in logical expressions</a:t>
            </a:r>
          </a:p>
          <a:p>
            <a:r>
              <a:rPr lang="en-US" dirty="0"/>
              <a:t>The default value is </a:t>
            </a:r>
            <a:r>
              <a:rPr lang="en-US" sz="3000" dirty="0">
                <a:solidFill>
                  <a:schemeClr val="accent5">
                    <a:lumMod val="20000"/>
                    <a:lumOff val="80000"/>
                  </a:schemeClr>
                </a:solidFill>
                <a:latin typeface="Consolas" pitchFamily="49" charset="0"/>
                <a:cs typeface="Consolas" pitchFamily="49" charset="0"/>
              </a:rPr>
              <a:t>false</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pic>
        <p:nvPicPr>
          <p:cNvPr id="58370" name="Picture 2" descr="digital infinity by Mr.  Mark."/>
          <p:cNvPicPr>
            <a:picLocks noChangeAspect="1" noChangeArrowheads="1"/>
          </p:cNvPicPr>
          <p:nvPr/>
        </p:nvPicPr>
        <p:blipFill>
          <a:blip r:embed="rId2" cstate="screen"/>
          <a:srcRect/>
          <a:stretch>
            <a:fillRect/>
          </a:stretch>
        </p:blipFill>
        <p:spPr bwMode="auto">
          <a:xfrm>
            <a:off x="5715000" y="3733800"/>
            <a:ext cx="3000375" cy="2744985"/>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r>
              <a:rPr lang="en-US" dirty="0"/>
              <a:t>Boolean Values – Example</a:t>
            </a:r>
            <a:endParaRPr lang="bg-BG" dirty="0"/>
          </a:p>
        </p:txBody>
      </p:sp>
      <p:sp>
        <p:nvSpPr>
          <p:cNvPr id="514051" name="Rectangle 3"/>
          <p:cNvSpPr>
            <a:spLocks noGrp="1" noChangeArrowheads="1"/>
          </p:cNvSpPr>
          <p:nvPr>
            <p:ph idx="1"/>
          </p:nvPr>
        </p:nvSpPr>
        <p:spPr/>
        <p:txBody>
          <a:bodyPr/>
          <a:lstStyle/>
          <a:p>
            <a:r>
              <a:rPr lang="en-US" dirty="0" smtClean="0"/>
              <a:t>Example of boolean </a:t>
            </a:r>
            <a:r>
              <a:rPr lang="en-US" dirty="0"/>
              <a:t>variables </a:t>
            </a:r>
            <a:r>
              <a:rPr lang="en-US" dirty="0" smtClean="0"/>
              <a:t>taking </a:t>
            </a:r>
            <a:r>
              <a:rPr lang="en-US" dirty="0"/>
              <a:t>values of </a:t>
            </a:r>
            <a:r>
              <a:rPr lang="en-US" dirty="0" smtClean="0">
                <a:solidFill>
                  <a:schemeClr val="accent5">
                    <a:lumMod val="20000"/>
                    <a:lumOff val="80000"/>
                  </a:schemeClr>
                </a:solidFill>
                <a:latin typeface="Consolas" pitchFamily="49" charset="0"/>
                <a:cs typeface="Consolas" pitchFamily="49" charset="0"/>
              </a:rPr>
              <a:t>true</a:t>
            </a:r>
            <a:r>
              <a:rPr lang="en-US" dirty="0" smtClean="0"/>
              <a:t> </a:t>
            </a:r>
            <a:r>
              <a:rPr lang="en-US" dirty="0"/>
              <a:t>or </a:t>
            </a:r>
            <a:r>
              <a:rPr lang="en-US" dirty="0" smtClean="0">
                <a:solidFill>
                  <a:schemeClr val="accent5">
                    <a:lumMod val="20000"/>
                    <a:lumOff val="80000"/>
                  </a:schemeClr>
                </a:solidFill>
                <a:latin typeface="Consolas" pitchFamily="49" charset="0"/>
                <a:cs typeface="Consolas" pitchFamily="49" charset="0"/>
              </a:rPr>
              <a:t>false</a:t>
            </a:r>
            <a:r>
              <a:rPr lang="en-US" dirty="0"/>
              <a:t>:</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
        <p:nvSpPr>
          <p:cNvPr id="514052" name="Rectangle 4"/>
          <p:cNvSpPr>
            <a:spLocks noChangeArrowheads="1"/>
          </p:cNvSpPr>
          <p:nvPr/>
        </p:nvSpPr>
        <p:spPr bwMode="auto">
          <a:xfrm>
            <a:off x="755650" y="2514600"/>
            <a:ext cx="7632700" cy="294234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 = 1;</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b = 2;</a:t>
            </a:r>
          </a:p>
          <a:p>
            <a:pPr eaLnBrk="0" hangingPunct="0">
              <a:lnSpc>
                <a:spcPct val="110000"/>
              </a:lnSpc>
              <a:spcBef>
                <a:spcPts val="12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bool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greaterAB = (a &gt; b);</a:t>
            </a:r>
          </a:p>
          <a:p>
            <a:pPr eaLnBrk="0" hangingPunct="0">
              <a:lnSpc>
                <a:spcPct val="110000"/>
              </a:lnSpc>
              <a:spcBef>
                <a:spcPts val="12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Console.WriteLine(greaterAB);  // False</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12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bool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equalA1 = (a == 1);</a:t>
            </a:r>
          </a:p>
          <a:p>
            <a:pPr eaLnBrk="0" hangingPunct="0">
              <a:lnSpc>
                <a:spcPct val="110000"/>
              </a:lnSpc>
              <a:spcBef>
                <a:spcPts val="12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Console.WriteLine(equalA1);    // True</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343401"/>
            <a:ext cx="8229600" cy="685800"/>
          </a:xfrm>
        </p:spPr>
        <p:txBody>
          <a:bodyPr/>
          <a:lstStyle/>
          <a:p>
            <a:r>
              <a:rPr lang="en-US" dirty="0" smtClean="0"/>
              <a:t>Boolean Type</a:t>
            </a:r>
            <a:endParaRPr lang="en-US" dirty="0"/>
          </a:p>
        </p:txBody>
      </p:sp>
      <p:sp>
        <p:nvSpPr>
          <p:cNvPr id="3" name="Subtitle 2"/>
          <p:cNvSpPr>
            <a:spLocks noGrp="1"/>
          </p:cNvSpPr>
          <p:nvPr>
            <p:ph type="subTitle" idx="1"/>
          </p:nvPr>
        </p:nvSpPr>
        <p:spPr>
          <a:xfrm>
            <a:off x="457200" y="5069680"/>
            <a:ext cx="8229600" cy="569120"/>
          </a:xfrm>
        </p:spPr>
        <p:txBody>
          <a:bodyPr/>
          <a:lstStyle/>
          <a:p>
            <a:r>
              <a:rPr lang="en-US" dirty="0" smtClean="0"/>
              <a:t>Live Demo</a:t>
            </a:r>
            <a:endParaRPr lang="en-US" dirty="0"/>
          </a:p>
        </p:txBody>
      </p:sp>
      <p:pic>
        <p:nvPicPr>
          <p:cNvPr id="8194" name="Picture 2" descr="Mastermind by Harri_1970."/>
          <p:cNvPicPr>
            <a:picLocks noChangeAspect="1" noChangeArrowheads="1"/>
          </p:cNvPicPr>
          <p:nvPr/>
        </p:nvPicPr>
        <p:blipFill>
          <a:blip r:embed="rId2" cstate="screen"/>
          <a:srcRect/>
          <a:stretch>
            <a:fillRect/>
          </a:stretch>
        </p:blipFill>
        <p:spPr bwMode="auto">
          <a:xfrm>
            <a:off x="3352800" y="533399"/>
            <a:ext cx="5270003" cy="3133039"/>
          </a:xfrm>
          <a:prstGeom prst="roundRect">
            <a:avLst>
              <a:gd name="adj" fmla="val 11803"/>
            </a:avLst>
          </a:prstGeom>
          <a:ln>
            <a:noFill/>
          </a:ln>
          <a:effectLst>
            <a:softEdge rad="112500"/>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ctrTitle"/>
          </p:nvPr>
        </p:nvSpPr>
        <p:spPr>
          <a:xfrm>
            <a:off x="1258888" y="2463800"/>
            <a:ext cx="6480175" cy="736600"/>
          </a:xfrm>
        </p:spPr>
        <p:txBody>
          <a:bodyPr/>
          <a:lstStyle/>
          <a:p>
            <a:pPr>
              <a:lnSpc>
                <a:spcPct val="110000"/>
              </a:lnSpc>
            </a:pPr>
            <a:r>
              <a:rPr lang="en-US" dirty="0" smtClean="0"/>
              <a:t>Character Type</a:t>
            </a:r>
            <a:endParaRPr lang="en-US" dirty="0"/>
          </a:p>
        </p:txBody>
      </p:sp>
      <p:pic>
        <p:nvPicPr>
          <p:cNvPr id="56324" name="Picture 4" descr="http://rds.yahoo.com/_ylt=A0WTefY9gApLzNsAoMKjzbkF/SIG=1342dk0vc/EXP=1259065789/**http%3A/www.flashbackj.com/red_giant/text_anarchy/images/rg_main_text_anarchy.jpg"/>
          <p:cNvPicPr>
            <a:picLocks noChangeAspect="1" noChangeArrowheads="1"/>
          </p:cNvPicPr>
          <p:nvPr/>
        </p:nvPicPr>
        <p:blipFill>
          <a:blip r:embed="rId3" cstate="screen">
            <a:clrChange>
              <a:clrFrom>
                <a:srgbClr val="FFFFFF"/>
              </a:clrFrom>
              <a:clrTo>
                <a:srgbClr val="FFFFFF">
                  <a:alpha val="0"/>
                </a:srgbClr>
              </a:clrTo>
            </a:clrChange>
          </a:blip>
          <a:srcRect/>
          <a:stretch>
            <a:fillRect/>
          </a:stretch>
        </p:blipFill>
        <p:spPr bwMode="auto">
          <a:xfrm>
            <a:off x="762000" y="3657600"/>
            <a:ext cx="7543800" cy="2590800"/>
          </a:xfrm>
          <a:prstGeom prst="rect">
            <a:avLst/>
          </a:prstGeom>
          <a:ln>
            <a:noFill/>
          </a:ln>
          <a:effectLst>
            <a:softEdge rad="112500"/>
          </a:effectLst>
        </p:spPr>
      </p:pic>
      <p:pic>
        <p:nvPicPr>
          <p:cNvPr id="56323" name="Picture 3"/>
          <p:cNvPicPr>
            <a:picLocks noChangeAspect="1" noChangeArrowheads="1"/>
          </p:cNvPicPr>
          <p:nvPr/>
        </p:nvPicPr>
        <p:blipFill>
          <a:blip r:embed="rId4" cstate="screen">
            <a:duotone>
              <a:schemeClr val="accent4">
                <a:shade val="45000"/>
                <a:satMod val="135000"/>
              </a:schemeClr>
              <a:prstClr val="white"/>
            </a:duotone>
          </a:blip>
          <a:srcRect l="-882" t="-5632" r="-705" b="-9839"/>
          <a:stretch>
            <a:fillRect/>
          </a:stretch>
        </p:blipFill>
        <p:spPr bwMode="auto">
          <a:xfrm>
            <a:off x="3581400" y="814785"/>
            <a:ext cx="4724400" cy="1008856"/>
          </a:xfrm>
          <a:prstGeom prst="rect">
            <a:avLst/>
          </a:prstGeom>
          <a:solidFill>
            <a:srgbClr val="FFFFFF"/>
          </a:solidFill>
          <a:ln>
            <a:noFill/>
          </a:ln>
          <a:effectLst>
            <a:reflection blurRad="12700" stA="30000" endPos="30000" dist="5000" dir="5400000" sy="-100000" algn="bl" rotWithShape="0"/>
          </a:effectLst>
          <a:scene3d>
            <a:camera prst="perspectiveContrastingLeftFacing">
              <a:rot lat="828729" lon="640971" rev="198426"/>
            </a:camera>
            <a:lightRig rig="threePt" dir="t">
              <a:rot lat="0" lon="0" rev="2700000"/>
            </a:lightRig>
          </a:scene3d>
          <a:sp3d>
            <a:bevelT w="63500" h="50800"/>
          </a:sp3d>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a:xfrm>
            <a:off x="2411413" y="115888"/>
            <a:ext cx="6553200" cy="909637"/>
          </a:xfrm>
        </p:spPr>
        <p:txBody>
          <a:bodyPr/>
          <a:lstStyle/>
          <a:p>
            <a:r>
              <a:rPr lang="en-US" dirty="0"/>
              <a:t>The Character Data Type</a:t>
            </a:r>
            <a:endParaRPr lang="bg-BG" dirty="0"/>
          </a:p>
        </p:txBody>
      </p:sp>
      <p:sp>
        <p:nvSpPr>
          <p:cNvPr id="517123" name="Rectangle 3"/>
          <p:cNvSpPr>
            <a:spLocks noGrp="1" noChangeArrowheads="1"/>
          </p:cNvSpPr>
          <p:nvPr>
            <p:ph idx="1"/>
          </p:nvPr>
        </p:nvSpPr>
        <p:spPr/>
        <p:txBody>
          <a:bodyPr/>
          <a:lstStyle/>
          <a:p>
            <a:r>
              <a:rPr lang="en-US" dirty="0"/>
              <a:t>The </a:t>
            </a:r>
            <a:r>
              <a:rPr lang="en-US" dirty="0" smtClean="0">
                <a:solidFill>
                  <a:schemeClr val="accent5">
                    <a:lumMod val="20000"/>
                    <a:lumOff val="80000"/>
                  </a:schemeClr>
                </a:solidFill>
              </a:rPr>
              <a:t>character data type</a:t>
            </a:r>
            <a:r>
              <a:rPr lang="en-US" dirty="0"/>
              <a:t>:</a:t>
            </a:r>
          </a:p>
          <a:p>
            <a:pPr lvl="1"/>
            <a:r>
              <a:rPr lang="en-US" dirty="0"/>
              <a:t>Represents symbolic information</a:t>
            </a:r>
          </a:p>
          <a:p>
            <a:pPr lvl="1"/>
            <a:r>
              <a:rPr lang="en-US" dirty="0"/>
              <a:t>Is declared by the </a:t>
            </a:r>
            <a:r>
              <a:rPr lang="en-US" dirty="0">
                <a:solidFill>
                  <a:schemeClr val="accent5">
                    <a:lumMod val="20000"/>
                    <a:lumOff val="80000"/>
                  </a:schemeClr>
                </a:solidFill>
                <a:latin typeface="Consolas" pitchFamily="49" charset="0"/>
                <a:cs typeface="Consolas" pitchFamily="49" charset="0"/>
              </a:rPr>
              <a:t>char</a:t>
            </a:r>
            <a:r>
              <a:rPr lang="en-US" dirty="0"/>
              <a:t> keyword</a:t>
            </a:r>
          </a:p>
          <a:p>
            <a:pPr lvl="1"/>
            <a:r>
              <a:rPr lang="en-US" dirty="0"/>
              <a:t>Gives each symbol a corresponding integer code</a:t>
            </a:r>
          </a:p>
          <a:p>
            <a:pPr lvl="1"/>
            <a:r>
              <a:rPr lang="en-US" dirty="0"/>
              <a:t>Has a </a:t>
            </a:r>
            <a:r>
              <a:rPr lang="en-US" dirty="0">
                <a:solidFill>
                  <a:schemeClr val="accent5">
                    <a:lumMod val="20000"/>
                    <a:lumOff val="80000"/>
                  </a:schemeClr>
                </a:solidFill>
                <a:latin typeface="Consolas" pitchFamily="49" charset="0"/>
                <a:cs typeface="Consolas" pitchFamily="49" charset="0"/>
              </a:rPr>
              <a:t>'\0'</a:t>
            </a:r>
            <a:r>
              <a:rPr lang="en-US" dirty="0"/>
              <a:t> default value</a:t>
            </a:r>
          </a:p>
          <a:p>
            <a:pPr lvl="1"/>
            <a:r>
              <a:rPr lang="en-US" dirty="0"/>
              <a:t>Takes 16 bits of memory (from </a:t>
            </a:r>
            <a:r>
              <a:rPr lang="en-US" dirty="0">
                <a:solidFill>
                  <a:schemeClr val="accent5">
                    <a:lumMod val="20000"/>
                    <a:lumOff val="80000"/>
                  </a:schemeClr>
                </a:solidFill>
                <a:latin typeface="Consolas" pitchFamily="49" charset="0"/>
                <a:cs typeface="Consolas" pitchFamily="49" charset="0"/>
              </a:rPr>
              <a:t>U+0000</a:t>
            </a:r>
            <a:r>
              <a:rPr lang="en-US" dirty="0"/>
              <a:t> to </a:t>
            </a:r>
            <a:r>
              <a:rPr lang="en-US" dirty="0">
                <a:solidFill>
                  <a:schemeClr val="accent5">
                    <a:lumMod val="20000"/>
                    <a:lumOff val="80000"/>
                  </a:schemeClr>
                </a:solidFill>
                <a:latin typeface="Consolas" pitchFamily="49" charset="0"/>
                <a:cs typeface="Consolas" pitchFamily="49" charset="0"/>
              </a:rPr>
              <a:t>U+FFFF</a:t>
            </a:r>
            <a:r>
              <a:rPr lang="en-US" dirty="0"/>
              <a: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pic>
        <p:nvPicPr>
          <p:cNvPr id="4" name="Picture 6" descr="http://www.ascendercorp.com/graphics/Ascender-Unicode-graphic.gif"/>
          <p:cNvPicPr>
            <a:picLocks noChangeAspect="1" noChangeArrowheads="1"/>
          </p:cNvPicPr>
          <p:nvPr/>
        </p:nvPicPr>
        <p:blipFill>
          <a:blip r:embed="rId2" cstate="screen">
            <a:lum bright="-10000"/>
          </a:blip>
          <a:srcRect/>
          <a:stretch>
            <a:fillRect/>
          </a:stretch>
        </p:blipFill>
        <p:spPr bwMode="auto">
          <a:xfrm>
            <a:off x="5257800" y="5235944"/>
            <a:ext cx="3429000" cy="1204480"/>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p:txBody>
          <a:bodyPr/>
          <a:lstStyle/>
          <a:p>
            <a:r>
              <a:rPr lang="en-US" dirty="0"/>
              <a:t>Characters </a:t>
            </a:r>
            <a:r>
              <a:rPr lang="en-US" dirty="0" smtClean="0"/>
              <a:t>and </a:t>
            </a:r>
            <a:r>
              <a:rPr lang="en-US" dirty="0"/>
              <a:t>Codes</a:t>
            </a:r>
            <a:endParaRPr lang="bg-BG" dirty="0"/>
          </a:p>
        </p:txBody>
      </p:sp>
      <p:sp>
        <p:nvSpPr>
          <p:cNvPr id="513027" name="Rectangle 3"/>
          <p:cNvSpPr>
            <a:spLocks noGrp="1" noChangeArrowheads="1"/>
          </p:cNvSpPr>
          <p:nvPr>
            <p:ph idx="1"/>
          </p:nvPr>
        </p:nvSpPr>
        <p:spPr/>
        <p:txBody>
          <a:bodyPr/>
          <a:lstStyle/>
          <a:p>
            <a:r>
              <a:rPr lang="en-US" dirty="0" smtClean="0"/>
              <a:t>The example below shows that every </a:t>
            </a:r>
            <a:r>
              <a:rPr lang="en-US" dirty="0"/>
              <a:t>symbol has an </a:t>
            </a:r>
            <a:r>
              <a:rPr lang="en-US" dirty="0" smtClean="0"/>
              <a:t>its unique Unicode code</a:t>
            </a:r>
            <a:r>
              <a:rPr lang="en-US" dirty="0"/>
              <a:t>:</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sp>
        <p:nvSpPr>
          <p:cNvPr id="513028" name="Rectangle 4"/>
          <p:cNvSpPr>
            <a:spLocks noChangeArrowheads="1"/>
          </p:cNvSpPr>
          <p:nvPr/>
        </p:nvSpPr>
        <p:spPr bwMode="auto">
          <a:xfrm>
            <a:off x="755650" y="2420404"/>
            <a:ext cx="7632700" cy="37517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char symbol = 'a';</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Console.WriteLine("The code of '{0}' is: {1}",</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symbol,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symbol</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spcBef>
                <a:spcPts val="12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Console.WriteLine("The code of '{0}' is: {1}",</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symbol,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symbol);</a:t>
            </a:r>
          </a:p>
          <a:p>
            <a:pPr eaLnBrk="0" hangingPunct="0">
              <a:lnSpc>
                <a:spcPct val="110000"/>
              </a:lnSpc>
              <a:spcBef>
                <a:spcPts val="12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Console.WriteLine("The code of '{0}' is: {1}",</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symbol,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symbol</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495801"/>
            <a:ext cx="8229600" cy="685800"/>
          </a:xfrm>
        </p:spPr>
        <p:txBody>
          <a:bodyPr/>
          <a:lstStyle/>
          <a:p>
            <a:r>
              <a:rPr lang="en-US" dirty="0" smtClean="0"/>
              <a:t>Character Type</a:t>
            </a:r>
            <a:endParaRPr lang="en-US" dirty="0"/>
          </a:p>
        </p:txBody>
      </p:sp>
      <p:sp>
        <p:nvSpPr>
          <p:cNvPr id="3" name="Subtitle 2"/>
          <p:cNvSpPr>
            <a:spLocks noGrp="1"/>
          </p:cNvSpPr>
          <p:nvPr>
            <p:ph type="subTitle" idx="1"/>
          </p:nvPr>
        </p:nvSpPr>
        <p:spPr>
          <a:xfrm>
            <a:off x="457200" y="5222080"/>
            <a:ext cx="8229600" cy="569120"/>
          </a:xfrm>
        </p:spPr>
        <p:txBody>
          <a:bodyPr/>
          <a:lstStyle/>
          <a:p>
            <a:r>
              <a:rPr lang="en-US" dirty="0" smtClean="0"/>
              <a:t>Live Demo</a:t>
            </a:r>
            <a:endParaRPr lang="en-US" dirty="0"/>
          </a:p>
        </p:txBody>
      </p:sp>
      <p:pic>
        <p:nvPicPr>
          <p:cNvPr id="52226" name="Picture 2" descr="http://www.identifont.com/samples/fontsite/CombiSymbols.gif"/>
          <p:cNvPicPr>
            <a:picLocks noChangeAspect="1" noChangeArrowheads="1"/>
          </p:cNvPicPr>
          <p:nvPr/>
        </p:nvPicPr>
        <p:blipFill>
          <a:blip r:embed="rId2" cstate="screen"/>
          <a:srcRect/>
          <a:stretch>
            <a:fillRect/>
          </a:stretch>
        </p:blipFill>
        <p:spPr bwMode="auto">
          <a:xfrm>
            <a:off x="2514600" y="1143000"/>
            <a:ext cx="4114800" cy="2743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ctrTitle"/>
          </p:nvPr>
        </p:nvSpPr>
        <p:spPr>
          <a:xfrm>
            <a:off x="1219200" y="2272110"/>
            <a:ext cx="6480175" cy="736600"/>
          </a:xfrm>
        </p:spPr>
        <p:txBody>
          <a:bodyPr/>
          <a:lstStyle/>
          <a:p>
            <a:pPr>
              <a:lnSpc>
                <a:spcPct val="110000"/>
              </a:lnSpc>
            </a:pPr>
            <a:r>
              <a:rPr lang="en-US" dirty="0" smtClean="0"/>
              <a:t>String Type</a:t>
            </a:r>
            <a:endParaRPr lang="en-US" dirty="0"/>
          </a:p>
        </p:txBody>
      </p:sp>
      <p:pic>
        <p:nvPicPr>
          <p:cNvPr id="3" name="Picture 2" descr="http://guindo.pntic.mec.es/~jmag0042/alphabetum.png"/>
          <p:cNvPicPr>
            <a:picLocks noChangeAspect="1" noChangeArrowheads="1"/>
          </p:cNvPicPr>
          <p:nvPr/>
        </p:nvPicPr>
        <p:blipFill>
          <a:blip r:embed="rId3" cstate="screen"/>
          <a:srcRect/>
          <a:stretch>
            <a:fillRect/>
          </a:stretch>
        </p:blipFill>
        <p:spPr bwMode="auto">
          <a:xfrm>
            <a:off x="1981200" y="3389710"/>
            <a:ext cx="4800600" cy="2858690"/>
          </a:xfrm>
          <a:prstGeom prst="rect">
            <a:avLst/>
          </a:prstGeom>
          <a:ln>
            <a:noFill/>
          </a:ln>
          <a:effectLst>
            <a:softEdge rad="112500"/>
          </a:effectLst>
        </p:spPr>
      </p:pic>
      <p:pic>
        <p:nvPicPr>
          <p:cNvPr id="51202" name="Picture 2" descr="http://www.nitt.edu/sym/tachyons/Tachyons/normal_Super-String_Theory1600.jpg"/>
          <p:cNvPicPr>
            <a:picLocks noChangeAspect="1" noChangeArrowheads="1"/>
          </p:cNvPicPr>
          <p:nvPr/>
        </p:nvPicPr>
        <p:blipFill>
          <a:blip r:embed="rId4" cstate="screen">
            <a:clrChange>
              <a:clrFrom>
                <a:srgbClr val="000000"/>
              </a:clrFrom>
              <a:clrTo>
                <a:srgbClr val="000000">
                  <a:alpha val="0"/>
                </a:srgbClr>
              </a:clrTo>
            </a:clrChange>
          </a:blip>
          <a:srcRect/>
          <a:stretch>
            <a:fillRect/>
          </a:stretch>
        </p:blipFill>
        <p:spPr bwMode="auto">
          <a:xfrm>
            <a:off x="2133600" y="417910"/>
            <a:ext cx="6477000" cy="1600200"/>
          </a:xfrm>
          <a:prstGeom prst="roundRect">
            <a:avLst/>
          </a:prstGeom>
          <a:noFill/>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a:xfrm>
            <a:off x="2411413" y="115888"/>
            <a:ext cx="6553200" cy="909637"/>
          </a:xfrm>
        </p:spPr>
        <p:txBody>
          <a:bodyPr/>
          <a:lstStyle/>
          <a:p>
            <a:r>
              <a:rPr lang="en-US" dirty="0"/>
              <a:t>The String Data Type</a:t>
            </a:r>
            <a:endParaRPr lang="bg-BG" dirty="0"/>
          </a:p>
        </p:txBody>
      </p:sp>
      <p:sp>
        <p:nvSpPr>
          <p:cNvPr id="519171" name="Rectangle 3"/>
          <p:cNvSpPr>
            <a:spLocks noGrp="1" noChangeArrowheads="1"/>
          </p:cNvSpPr>
          <p:nvPr>
            <p:ph idx="1"/>
          </p:nvPr>
        </p:nvSpPr>
        <p:spPr/>
        <p:txBody>
          <a:bodyPr/>
          <a:lstStyle/>
          <a:p>
            <a:r>
              <a:rPr lang="en-US" dirty="0"/>
              <a:t>The </a:t>
            </a:r>
            <a:r>
              <a:rPr lang="en-US" dirty="0" smtClean="0">
                <a:solidFill>
                  <a:schemeClr val="accent5">
                    <a:lumMod val="20000"/>
                    <a:lumOff val="80000"/>
                  </a:schemeClr>
                </a:solidFill>
              </a:rPr>
              <a:t>string data type</a:t>
            </a:r>
            <a:r>
              <a:rPr lang="en-US" dirty="0"/>
              <a:t>:</a:t>
            </a:r>
          </a:p>
          <a:p>
            <a:pPr lvl="1"/>
            <a:r>
              <a:rPr lang="en-US" dirty="0"/>
              <a:t>Represents a sequence of characters</a:t>
            </a:r>
          </a:p>
          <a:p>
            <a:pPr lvl="1"/>
            <a:r>
              <a:rPr lang="en-US" dirty="0"/>
              <a:t>Is declared by the </a:t>
            </a:r>
            <a:r>
              <a:rPr lang="en-US" dirty="0">
                <a:solidFill>
                  <a:schemeClr val="accent5">
                    <a:lumMod val="20000"/>
                    <a:lumOff val="80000"/>
                  </a:schemeClr>
                </a:solidFill>
                <a:latin typeface="Consolas" pitchFamily="49" charset="0"/>
                <a:cs typeface="Consolas" pitchFamily="49" charset="0"/>
              </a:rPr>
              <a:t>string</a:t>
            </a:r>
            <a:r>
              <a:rPr lang="en-US" dirty="0"/>
              <a:t> keyword</a:t>
            </a:r>
          </a:p>
          <a:p>
            <a:pPr lvl="1"/>
            <a:r>
              <a:rPr lang="en-US" dirty="0"/>
              <a:t>Has a default value </a:t>
            </a:r>
            <a:r>
              <a:rPr lang="en-US" dirty="0">
                <a:solidFill>
                  <a:schemeClr val="accent5">
                    <a:lumMod val="20000"/>
                    <a:lumOff val="80000"/>
                  </a:schemeClr>
                </a:solidFill>
                <a:latin typeface="Consolas" pitchFamily="49" charset="0"/>
                <a:cs typeface="Consolas" pitchFamily="49" charset="0"/>
              </a:rPr>
              <a:t>null</a:t>
            </a:r>
            <a:r>
              <a:rPr lang="en-US" dirty="0"/>
              <a:t> (no value)</a:t>
            </a:r>
          </a:p>
          <a:p>
            <a:pPr>
              <a:spcBef>
                <a:spcPts val="1800"/>
              </a:spcBef>
            </a:pPr>
            <a:r>
              <a:rPr lang="en-US" dirty="0"/>
              <a:t>Strings are enclosed in quotes:</a:t>
            </a:r>
          </a:p>
          <a:p>
            <a:endParaRPr lang="en-US" dirty="0"/>
          </a:p>
          <a:p>
            <a:r>
              <a:rPr lang="en-US" dirty="0"/>
              <a:t>Strings can be </a:t>
            </a:r>
            <a:r>
              <a:rPr lang="en-US" dirty="0" smtClean="0"/>
              <a:t>concatenated</a:t>
            </a:r>
          </a:p>
          <a:p>
            <a:pPr lvl="1"/>
            <a:r>
              <a:rPr lang="en-US" dirty="0" smtClean="0"/>
              <a:t>Using the </a:t>
            </a:r>
            <a:r>
              <a:rPr lang="en-US" dirty="0" smtClean="0">
                <a:solidFill>
                  <a:schemeClr val="accent5">
                    <a:lumMod val="20000"/>
                    <a:lumOff val="80000"/>
                  </a:schemeClr>
                </a:solidFill>
                <a:latin typeface="Consolas" pitchFamily="49" charset="0"/>
                <a:cs typeface="Consolas" pitchFamily="49" charset="0"/>
              </a:rPr>
              <a:t>+</a:t>
            </a:r>
            <a:r>
              <a:rPr lang="en-US" dirty="0" smtClean="0"/>
              <a:t> operator</a:t>
            </a:r>
            <a:endParaRPr lang="en-US"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
        <p:nvSpPr>
          <p:cNvPr id="519172" name="Rectangle 4"/>
          <p:cNvSpPr>
            <a:spLocks noChangeArrowheads="1"/>
          </p:cNvSpPr>
          <p:nvPr/>
        </p:nvSpPr>
        <p:spPr bwMode="auto">
          <a:xfrm>
            <a:off x="755650" y="4495800"/>
            <a:ext cx="7489825" cy="4647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"Microsoft .NET Framework";</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ctrTitle"/>
          </p:nvPr>
        </p:nvSpPr>
        <p:spPr>
          <a:xfrm>
            <a:off x="1260475" y="2057400"/>
            <a:ext cx="6480175" cy="736600"/>
          </a:xfrm>
        </p:spPr>
        <p:txBody>
          <a:bodyPr/>
          <a:lstStyle/>
          <a:p>
            <a:pPr>
              <a:lnSpc>
                <a:spcPct val="110000"/>
              </a:lnSpc>
            </a:pPr>
            <a:r>
              <a:rPr lang="en-US" dirty="0"/>
              <a:t>Primitive Data Types</a:t>
            </a:r>
            <a:endParaRPr lang="bg-BG" dirty="0"/>
          </a:p>
        </p:txBody>
      </p:sp>
      <p:pic>
        <p:nvPicPr>
          <p:cNvPr id="80898" name="Picture 2" descr="http://rds.yahoo.com/_ylt=A0WTb_4YeQpLi1UAAJqjzbkF/SIG=123oh4419/EXP=1259063960/**http%3A/www.usernomics.com/images/site/data2.jpg"/>
          <p:cNvPicPr>
            <a:picLocks noChangeAspect="1" noChangeArrowheads="1"/>
          </p:cNvPicPr>
          <p:nvPr/>
        </p:nvPicPr>
        <p:blipFill>
          <a:blip r:embed="rId3" cstate="screen"/>
          <a:srcRect/>
          <a:stretch>
            <a:fillRect/>
          </a:stretch>
        </p:blipFill>
        <p:spPr bwMode="auto">
          <a:xfrm>
            <a:off x="5465134" y="3551237"/>
            <a:ext cx="3060700" cy="2295525"/>
          </a:xfrm>
          <a:prstGeom prst="rect">
            <a:avLst/>
          </a:prstGeom>
          <a:ln>
            <a:noFill/>
          </a:ln>
          <a:effectLst>
            <a:softEdge rad="112500"/>
          </a:effectLst>
        </p:spPr>
      </p:pic>
      <p:pic>
        <p:nvPicPr>
          <p:cNvPr id="1026" name="Picture 2" descr="C:\Trash\binary-data-abstract.png"/>
          <p:cNvPicPr>
            <a:picLocks noChangeAspect="1" noChangeArrowheads="1"/>
          </p:cNvPicPr>
          <p:nvPr/>
        </p:nvPicPr>
        <p:blipFill>
          <a:blip r:embed="rId4" cstate="screen"/>
          <a:srcRect/>
          <a:stretch>
            <a:fillRect/>
          </a:stretch>
        </p:blipFill>
        <p:spPr bwMode="auto">
          <a:xfrm>
            <a:off x="588334" y="3551237"/>
            <a:ext cx="4495800" cy="2286000"/>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dirty="0"/>
              <a:t>Saying </a:t>
            </a:r>
            <a:r>
              <a:rPr lang="en-US" dirty="0" smtClean="0"/>
              <a:t>Hello – Example</a:t>
            </a:r>
            <a:endParaRPr lang="bg-BG" dirty="0"/>
          </a:p>
        </p:txBody>
      </p:sp>
      <p:sp>
        <p:nvSpPr>
          <p:cNvPr id="518147" name="Rectangle 3"/>
          <p:cNvSpPr>
            <a:spLocks noGrp="1" noChangeArrowheads="1"/>
          </p:cNvSpPr>
          <p:nvPr>
            <p:ph idx="1"/>
          </p:nvPr>
        </p:nvSpPr>
        <p:spPr/>
        <p:txBody>
          <a:bodyPr/>
          <a:lstStyle/>
          <a:p>
            <a:r>
              <a:rPr lang="en-US" dirty="0" smtClean="0"/>
              <a:t>Concatenating </a:t>
            </a:r>
            <a:r>
              <a:rPr lang="en-US" dirty="0"/>
              <a:t>the two names of a person to </a:t>
            </a:r>
            <a:r>
              <a:rPr lang="en-US" dirty="0" smtClean="0"/>
              <a:t>obtain </a:t>
            </a:r>
            <a:r>
              <a:rPr lang="en-US" dirty="0"/>
              <a:t>his full name:</a:t>
            </a:r>
          </a:p>
          <a:p>
            <a:endParaRPr lang="en-US" dirty="0"/>
          </a:p>
          <a:p>
            <a:endParaRPr lang="en-US" dirty="0"/>
          </a:p>
          <a:p>
            <a:endParaRPr lang="en-US" dirty="0"/>
          </a:p>
          <a:p>
            <a:endParaRPr lang="en-US" dirty="0" smtClean="0"/>
          </a:p>
          <a:p>
            <a:endParaRPr lang="en-US" dirty="0"/>
          </a:p>
          <a:p>
            <a:pPr lvl="1"/>
            <a:r>
              <a:rPr lang="en-US" dirty="0"/>
              <a:t>NOTE: a space is missing between the two names! We have to add it manually</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sp>
        <p:nvSpPr>
          <p:cNvPr id="518148" name="Rectangle 4"/>
          <p:cNvSpPr>
            <a:spLocks noChangeArrowheads="1"/>
          </p:cNvSpPr>
          <p:nvPr/>
        </p:nvSpPr>
        <p:spPr bwMode="auto">
          <a:xfrm>
            <a:off x="827088" y="2406200"/>
            <a:ext cx="7489825" cy="26992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firstName = "Ivan";</a:t>
            </a: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lastName = "Ivanov";</a:t>
            </a: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Console.WriteLine("Hello, {0</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firstName);</a:t>
            </a:r>
          </a:p>
          <a:p>
            <a:pPr eaLnBrk="0" hangingPunct="0">
              <a:lnSpc>
                <a:spcPct val="110000"/>
              </a:lnSpc>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fullName = firstName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 lastName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Console.WriteLine("Your full name is {0</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fullName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524000"/>
            <a:ext cx="4572000" cy="685800"/>
          </a:xfrm>
        </p:spPr>
        <p:txBody>
          <a:bodyPr/>
          <a:lstStyle/>
          <a:p>
            <a:r>
              <a:rPr lang="en-US" dirty="0" smtClean="0"/>
              <a:t>String Type</a:t>
            </a:r>
            <a:endParaRPr lang="en-US" dirty="0"/>
          </a:p>
        </p:txBody>
      </p:sp>
      <p:sp>
        <p:nvSpPr>
          <p:cNvPr id="3" name="Subtitle 2"/>
          <p:cNvSpPr>
            <a:spLocks noGrp="1"/>
          </p:cNvSpPr>
          <p:nvPr>
            <p:ph type="subTitle" idx="1"/>
          </p:nvPr>
        </p:nvSpPr>
        <p:spPr>
          <a:xfrm>
            <a:off x="1143000" y="2250279"/>
            <a:ext cx="4572000" cy="569120"/>
          </a:xfrm>
        </p:spPr>
        <p:txBody>
          <a:bodyPr/>
          <a:lstStyle/>
          <a:p>
            <a:r>
              <a:rPr lang="en-US" dirty="0" smtClean="0"/>
              <a:t>Live Demo</a:t>
            </a:r>
            <a:endParaRPr lang="en-US" dirty="0"/>
          </a:p>
        </p:txBody>
      </p:sp>
      <p:pic>
        <p:nvPicPr>
          <p:cNvPr id="6146" name="Picture 2" descr="http://rds.yahoo.com/_ylt=A0WTefWqgwpLa3UA4zejzbkF/SIG=12da60fkg/EXP=1259066666/**http%3A/www.sxc.hu/pic/m/f/fr/freedee/132971_newspaper.jpg"/>
          <p:cNvPicPr>
            <a:picLocks noChangeAspect="1" noChangeArrowheads="1"/>
          </p:cNvPicPr>
          <p:nvPr/>
        </p:nvPicPr>
        <p:blipFill>
          <a:blip r:embed="rId2" cstate="screen"/>
          <a:srcRect/>
          <a:stretch>
            <a:fillRect/>
          </a:stretch>
        </p:blipFill>
        <p:spPr bwMode="auto">
          <a:xfrm>
            <a:off x="3276600" y="3486150"/>
            <a:ext cx="5524500" cy="3000375"/>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1" name="Picture 1" descr="C:\Trash\applces.jpg"/>
          <p:cNvPicPr>
            <a:picLocks noChangeAspect="1" noChangeArrowheads="1"/>
          </p:cNvPicPr>
          <p:nvPr/>
        </p:nvPicPr>
        <p:blipFill>
          <a:blip r:embed="rId3" cstate="screen"/>
          <a:srcRect/>
          <a:stretch>
            <a:fillRect/>
          </a:stretch>
        </p:blipFill>
        <p:spPr bwMode="auto">
          <a:xfrm>
            <a:off x="1905000" y="1404850"/>
            <a:ext cx="5181600" cy="3046154"/>
          </a:xfrm>
          <a:prstGeom prst="roundRect">
            <a:avLst>
              <a:gd name="adj" fmla="val 12346"/>
            </a:avLst>
          </a:prstGeom>
          <a:solidFill>
            <a:srgbClr val="FFFFFF">
              <a:shade val="85000"/>
            </a:srgbClr>
          </a:solidFill>
          <a:ln>
            <a:noFill/>
          </a:ln>
          <a:effectLst>
            <a:reflection blurRad="12700" stA="38000" endPos="28000" dist="5000" dir="5400000" sy="-100000" algn="bl" rotWithShape="0"/>
          </a:effectLst>
        </p:spPr>
      </p:pic>
      <p:sp>
        <p:nvSpPr>
          <p:cNvPr id="453634" name="Rectangle 2"/>
          <p:cNvSpPr>
            <a:spLocks noGrp="1" noChangeArrowheads="1"/>
          </p:cNvSpPr>
          <p:nvPr>
            <p:ph type="ctrTitle"/>
          </p:nvPr>
        </p:nvSpPr>
        <p:spPr>
          <a:xfrm>
            <a:off x="1258888" y="4978400"/>
            <a:ext cx="6480175" cy="736600"/>
          </a:xfrm>
        </p:spPr>
        <p:txBody>
          <a:bodyPr/>
          <a:lstStyle/>
          <a:p>
            <a:pPr>
              <a:lnSpc>
                <a:spcPct val="110000"/>
              </a:lnSpc>
            </a:pPr>
            <a:r>
              <a:rPr lang="en-US" dirty="0" smtClean="0"/>
              <a:t>Object Type</a:t>
            </a:r>
            <a:endParaRPr lang="en-US"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p:txBody>
          <a:bodyPr/>
          <a:lstStyle/>
          <a:p>
            <a:r>
              <a:rPr lang="en-US" dirty="0"/>
              <a:t>The Object Type</a:t>
            </a:r>
            <a:endParaRPr lang="bg-BG" dirty="0"/>
          </a:p>
        </p:txBody>
      </p:sp>
      <p:sp>
        <p:nvSpPr>
          <p:cNvPr id="455683" name="Rectangle 3"/>
          <p:cNvSpPr>
            <a:spLocks noGrp="1" noChangeArrowheads="1"/>
          </p:cNvSpPr>
          <p:nvPr>
            <p:ph idx="1"/>
          </p:nvPr>
        </p:nvSpPr>
        <p:spPr/>
        <p:txBody>
          <a:bodyPr/>
          <a:lstStyle/>
          <a:p>
            <a:r>
              <a:rPr lang="en-US" dirty="0"/>
              <a:t>The object type:</a:t>
            </a:r>
          </a:p>
          <a:p>
            <a:pPr lvl="1"/>
            <a:r>
              <a:rPr lang="en-US" dirty="0"/>
              <a:t>Is declared by the </a:t>
            </a:r>
            <a:r>
              <a:rPr lang="en-US" dirty="0">
                <a:solidFill>
                  <a:schemeClr val="accent5">
                    <a:lumMod val="20000"/>
                    <a:lumOff val="80000"/>
                  </a:schemeClr>
                </a:solidFill>
                <a:latin typeface="Consolas" pitchFamily="49" charset="0"/>
                <a:cs typeface="Consolas" pitchFamily="49" charset="0"/>
              </a:rPr>
              <a:t>object</a:t>
            </a:r>
            <a:r>
              <a:rPr lang="en-US" dirty="0"/>
              <a:t> keyword</a:t>
            </a:r>
          </a:p>
          <a:p>
            <a:pPr lvl="1"/>
            <a:r>
              <a:rPr lang="en-US" dirty="0"/>
              <a:t>Is the </a:t>
            </a:r>
            <a:r>
              <a:rPr lang="en-US" dirty="0" smtClean="0"/>
              <a:t>base type </a:t>
            </a:r>
            <a:r>
              <a:rPr lang="en-US" dirty="0"/>
              <a:t>of all other types</a:t>
            </a:r>
          </a:p>
          <a:p>
            <a:pPr lvl="1"/>
            <a:r>
              <a:rPr lang="en-US" dirty="0"/>
              <a:t>Can </a:t>
            </a:r>
            <a:r>
              <a:rPr lang="en-US" dirty="0" smtClean="0"/>
              <a:t>hold values of any type</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pic>
        <p:nvPicPr>
          <p:cNvPr id="46082" name="Picture 2" descr="View Image">
            <a:hlinkClick r:id="rId2"/>
          </p:cNvPr>
          <p:cNvPicPr>
            <a:picLocks noChangeAspect="1" noChangeArrowheads="1"/>
          </p:cNvPicPr>
          <p:nvPr/>
        </p:nvPicPr>
        <p:blipFill>
          <a:blip r:embed="rId3" cstate="screen"/>
          <a:srcRect/>
          <a:stretch>
            <a:fillRect/>
          </a:stretch>
        </p:blipFill>
        <p:spPr bwMode="auto">
          <a:xfrm>
            <a:off x="5994670" y="4495800"/>
            <a:ext cx="2482580" cy="1866901"/>
          </a:xfrm>
          <a:prstGeom prst="roundRect">
            <a:avLst>
              <a:gd name="adj" fmla="val 29433"/>
            </a:avLst>
          </a:prstGeom>
          <a:ln>
            <a:noFill/>
          </a:ln>
          <a:effectLst>
            <a:softEdge rad="112500"/>
          </a:effectLst>
        </p:spPr>
      </p:pic>
      <p:pic>
        <p:nvPicPr>
          <p:cNvPr id="5" name="Picture 6" descr="View Image">
            <a:hlinkClick r:id="rId4"/>
          </p:cNvPr>
          <p:cNvPicPr>
            <a:picLocks noChangeAspect="1" noChangeArrowheads="1"/>
          </p:cNvPicPr>
          <p:nvPr/>
        </p:nvPicPr>
        <p:blipFill>
          <a:blip r:embed="rId5" cstate="screen">
            <a:clrChange>
              <a:clrFrom>
                <a:srgbClr val="FFFFFF"/>
              </a:clrFrom>
              <a:clrTo>
                <a:srgbClr val="FFFFFF">
                  <a:alpha val="0"/>
                </a:srgbClr>
              </a:clrTo>
            </a:clrChange>
          </a:blip>
          <a:srcRect/>
          <a:stretch>
            <a:fillRect/>
          </a:stretch>
        </p:blipFill>
        <p:spPr bwMode="auto">
          <a:xfrm>
            <a:off x="2286000" y="4419600"/>
            <a:ext cx="2971800" cy="1985162"/>
          </a:xfrm>
          <a:prstGeom prst="rect">
            <a:avLst/>
          </a:prstGeom>
          <a:ln>
            <a:noFill/>
          </a:ln>
          <a:effectLst>
            <a:softEdge rad="63500"/>
          </a:effectLst>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p:txBody>
          <a:bodyPr/>
          <a:lstStyle/>
          <a:p>
            <a:r>
              <a:rPr lang="en-US" dirty="0"/>
              <a:t>Using Objects</a:t>
            </a:r>
            <a:endParaRPr lang="bg-BG" dirty="0"/>
          </a:p>
        </p:txBody>
      </p:sp>
      <p:sp>
        <p:nvSpPr>
          <p:cNvPr id="520195" name="Rectangle 3"/>
          <p:cNvSpPr>
            <a:spLocks noGrp="1" noChangeArrowheads="1"/>
          </p:cNvSpPr>
          <p:nvPr>
            <p:ph idx="1"/>
          </p:nvPr>
        </p:nvSpPr>
        <p:spPr/>
        <p:txBody>
          <a:bodyPr/>
          <a:lstStyle/>
          <a:p>
            <a:r>
              <a:rPr lang="en-US" dirty="0" smtClean="0"/>
              <a:t>Example </a:t>
            </a:r>
            <a:r>
              <a:rPr lang="en-US" dirty="0"/>
              <a:t>of an object variable taking different types of data:</a:t>
            </a:r>
          </a:p>
          <a:p>
            <a:endParaRPr lang="en-US" dirty="0"/>
          </a:p>
          <a:p>
            <a:endParaRPr lang="en-US" dirty="0"/>
          </a:p>
          <a:p>
            <a:endParaRPr lang="en-US" dirty="0"/>
          </a:p>
          <a:p>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
        <p:nvSpPr>
          <p:cNvPr id="520196" name="Rectangle 4"/>
          <p:cNvSpPr>
            <a:spLocks noChangeArrowheads="1"/>
          </p:cNvSpPr>
          <p:nvPr/>
        </p:nvSpPr>
        <p:spPr bwMode="auto">
          <a:xfrm>
            <a:off x="612775" y="2253800"/>
            <a:ext cx="7920038" cy="26992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object dataContainer = 5;</a:t>
            </a: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Console.Write("The value of dataContainer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 ");</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Console.WriteLine(dataContainer);</a:t>
            </a:r>
          </a:p>
          <a:p>
            <a:pPr eaLnBrk="0" hangingPunct="0">
              <a:lnSpc>
                <a:spcPct val="110000"/>
              </a:lnSpc>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dataContainer = "Five";</a:t>
            </a:r>
          </a:p>
          <a:p>
            <a:pPr eaLnBrk="0" hangingPunct="0">
              <a:lnSpc>
                <a:spcPct val="110000"/>
              </a:lnSpc>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 value of dataContainer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 ");</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Console.WriteLine(dataContainer);</a:t>
            </a:r>
          </a:p>
        </p:txBody>
      </p:sp>
      <p:pic>
        <p:nvPicPr>
          <p:cNvPr id="1026" name="Picture 2"/>
          <p:cNvPicPr>
            <a:picLocks noChangeAspect="1" noChangeArrowheads="1"/>
          </p:cNvPicPr>
          <p:nvPr/>
        </p:nvPicPr>
        <p:blipFill>
          <a:blip r:embed="rId2" cstate="screen"/>
          <a:srcRect/>
          <a:stretch>
            <a:fillRect/>
          </a:stretch>
        </p:blipFill>
        <p:spPr bwMode="auto">
          <a:xfrm>
            <a:off x="2581275" y="5181600"/>
            <a:ext cx="3971925" cy="12477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590801"/>
            <a:ext cx="3810000" cy="685800"/>
          </a:xfrm>
        </p:spPr>
        <p:txBody>
          <a:bodyPr/>
          <a:lstStyle/>
          <a:p>
            <a:r>
              <a:rPr lang="en-US" dirty="0" smtClean="0"/>
              <a:t>Objects</a:t>
            </a:r>
            <a:endParaRPr lang="en-US" dirty="0"/>
          </a:p>
        </p:txBody>
      </p:sp>
      <p:sp>
        <p:nvSpPr>
          <p:cNvPr id="3" name="Subtitle 2"/>
          <p:cNvSpPr>
            <a:spLocks noGrp="1"/>
          </p:cNvSpPr>
          <p:nvPr>
            <p:ph type="subTitle" idx="1"/>
          </p:nvPr>
        </p:nvSpPr>
        <p:spPr>
          <a:xfrm>
            <a:off x="304800" y="3317080"/>
            <a:ext cx="3810000" cy="569120"/>
          </a:xfrm>
        </p:spPr>
        <p:txBody>
          <a:bodyPr/>
          <a:lstStyle/>
          <a:p>
            <a:r>
              <a:rPr lang="en-US" dirty="0" smtClean="0"/>
              <a:t>Live Demo</a:t>
            </a:r>
            <a:endParaRPr lang="en-US" dirty="0"/>
          </a:p>
        </p:txBody>
      </p:sp>
      <p:pic>
        <p:nvPicPr>
          <p:cNvPr id="5122" name="Picture 2" descr="http://images.iop.org/objects/physicsweb/world/22/6/35/image2.jpg"/>
          <p:cNvPicPr>
            <a:picLocks noChangeAspect="1" noChangeArrowheads="1"/>
          </p:cNvPicPr>
          <p:nvPr/>
        </p:nvPicPr>
        <p:blipFill>
          <a:blip r:embed="rId2" cstate="screen"/>
          <a:srcRect/>
          <a:stretch>
            <a:fillRect/>
          </a:stretch>
        </p:blipFill>
        <p:spPr bwMode="auto">
          <a:xfrm>
            <a:off x="4114800" y="819150"/>
            <a:ext cx="4762500" cy="527685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ctrTitle"/>
          </p:nvPr>
        </p:nvSpPr>
        <p:spPr>
          <a:xfrm>
            <a:off x="1447800" y="2362200"/>
            <a:ext cx="6130925" cy="1422400"/>
          </a:xfrm>
        </p:spPr>
        <p:txBody>
          <a:bodyPr/>
          <a:lstStyle/>
          <a:p>
            <a:pPr>
              <a:lnSpc>
                <a:spcPct val="110000"/>
              </a:lnSpc>
            </a:pPr>
            <a:r>
              <a:rPr lang="en-US" dirty="0"/>
              <a:t>Introducing Variables</a:t>
            </a:r>
            <a:endParaRPr lang="bg-BG" dirty="0"/>
          </a:p>
        </p:txBody>
      </p:sp>
      <p:pic>
        <p:nvPicPr>
          <p:cNvPr id="45064" name="Picture 8" descr="View Image">
            <a:hlinkClick r:id="rId3"/>
          </p:cNvPr>
          <p:cNvPicPr>
            <a:picLocks noChangeAspect="1" noChangeArrowheads="1"/>
          </p:cNvPicPr>
          <p:nvPr/>
        </p:nvPicPr>
        <p:blipFill>
          <a:blip r:embed="rId4" cstate="screen">
            <a:clrChange>
              <a:clrFrom>
                <a:srgbClr val="000000"/>
              </a:clrFrom>
              <a:clrTo>
                <a:srgbClr val="000000">
                  <a:alpha val="0"/>
                </a:srgbClr>
              </a:clrTo>
            </a:clrChange>
          </a:blip>
          <a:srcRect/>
          <a:stretch>
            <a:fillRect/>
          </a:stretch>
        </p:blipFill>
        <p:spPr bwMode="auto">
          <a:xfrm>
            <a:off x="3048000" y="3733800"/>
            <a:ext cx="3352800" cy="2306726"/>
          </a:xfrm>
          <a:prstGeom prst="rect">
            <a:avLst/>
          </a:prstGeom>
          <a:noFill/>
        </p:spPr>
      </p:pic>
      <p:grpSp>
        <p:nvGrpSpPr>
          <p:cNvPr id="9" name="Group 8"/>
          <p:cNvGrpSpPr/>
          <p:nvPr/>
        </p:nvGrpSpPr>
        <p:grpSpPr>
          <a:xfrm>
            <a:off x="6629400" y="609600"/>
            <a:ext cx="1938883" cy="1635125"/>
            <a:chOff x="6629400" y="609600"/>
            <a:chExt cx="1938883" cy="1635125"/>
          </a:xfrm>
        </p:grpSpPr>
        <p:pic>
          <p:nvPicPr>
            <p:cNvPr id="40962" name="Picture 2" descr="http://www.clker.com/cliparts/e/4/3/7/1194985850869704712package_frederic_moser_01.svg.hi.png"/>
            <p:cNvPicPr>
              <a:picLocks noChangeAspect="1" noChangeArrowheads="1"/>
            </p:cNvPicPr>
            <p:nvPr/>
          </p:nvPicPr>
          <p:blipFill>
            <a:blip r:embed="rId5" cstate="screen">
              <a:lum bright="20000" contrast="20000"/>
            </a:blip>
            <a:srcRect/>
            <a:stretch>
              <a:fillRect/>
            </a:stretch>
          </p:blipFill>
          <p:spPr bwMode="auto">
            <a:xfrm>
              <a:off x="6629400" y="609600"/>
              <a:ext cx="1938883" cy="1635125"/>
            </a:xfrm>
            <a:prstGeom prst="rect">
              <a:avLst/>
            </a:prstGeom>
            <a:noFill/>
          </p:spPr>
        </p:pic>
        <p:sp>
          <p:nvSpPr>
            <p:cNvPr id="5" name="TextBox 4"/>
            <p:cNvSpPr txBox="1"/>
            <p:nvPr/>
          </p:nvSpPr>
          <p:spPr>
            <a:xfrm rot="20324634">
              <a:off x="7256785" y="1050530"/>
              <a:ext cx="360996" cy="477054"/>
            </a:xfrm>
            <a:prstGeom prst="rect">
              <a:avLst/>
            </a:prstGeom>
            <a:noFill/>
          </p:spPr>
          <p:txBody>
            <a:bodyPr wrap="none" rtlCol="0">
              <a:spAutoFit/>
            </a:bodyPr>
            <a:lstStyle/>
            <a:p>
              <a:r>
                <a:rPr lang="en-US" b="1" dirty="0" smtClean="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rPr>
                <a:t>p</a:t>
              </a:r>
              <a:endParaRPr lang="en-US" b="1" dirty="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TextBox 6"/>
            <p:cNvSpPr txBox="1"/>
            <p:nvPr/>
          </p:nvSpPr>
          <p:spPr>
            <a:xfrm rot="1768578">
              <a:off x="7675907" y="1010442"/>
              <a:ext cx="360996" cy="477054"/>
            </a:xfrm>
            <a:prstGeom prst="rect">
              <a:avLst/>
            </a:prstGeom>
            <a:noFill/>
          </p:spPr>
          <p:txBody>
            <a:bodyPr wrap="none" rtlCol="0">
              <a:spAutoFit/>
            </a:bodyPr>
            <a:lstStyle/>
            <a:p>
              <a:r>
                <a:rPr lang="en-US" b="1" dirty="0" smtClean="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rPr>
                <a:t>q</a:t>
              </a:r>
              <a:endParaRPr lang="en-US" b="1" dirty="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TextBox 7"/>
            <p:cNvSpPr txBox="1"/>
            <p:nvPr/>
          </p:nvSpPr>
          <p:spPr>
            <a:xfrm rot="19981374">
              <a:off x="7441170" y="1441380"/>
              <a:ext cx="296876" cy="338554"/>
            </a:xfrm>
            <a:prstGeom prst="rect">
              <a:avLst/>
            </a:prstGeom>
            <a:noFill/>
          </p:spPr>
          <p:txBody>
            <a:bodyPr wrap="none" rtlCol="0">
              <a:spAutoFit/>
            </a:bodyPr>
            <a:lstStyle/>
            <a:p>
              <a:r>
                <a:rPr lang="en-US" sz="1600" b="1" dirty="0" smtClean="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rPr>
                <a:t>i</a:t>
              </a:r>
              <a:endParaRPr lang="en-US" sz="1600" b="1" dirty="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endParaRPr>
            </a:p>
          </p:txBody>
        </p:sp>
      </p:gr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lstStyle/>
          <a:p>
            <a:r>
              <a:rPr lang="en-US"/>
              <a:t>What Is a Variable?</a:t>
            </a:r>
            <a:endParaRPr lang="bg-BG"/>
          </a:p>
        </p:txBody>
      </p:sp>
      <p:sp>
        <p:nvSpPr>
          <p:cNvPr id="558083" name="Rectangle 3"/>
          <p:cNvSpPr>
            <a:spLocks noGrp="1" noChangeArrowheads="1"/>
          </p:cNvSpPr>
          <p:nvPr>
            <p:ph idx="1"/>
          </p:nvPr>
        </p:nvSpPr>
        <p:spPr/>
        <p:txBody>
          <a:bodyPr/>
          <a:lstStyle/>
          <a:p>
            <a:r>
              <a:rPr lang="en-US" dirty="0"/>
              <a:t>A variable is a:</a:t>
            </a:r>
          </a:p>
          <a:p>
            <a:pPr lvl="1"/>
            <a:r>
              <a:rPr lang="en-US" dirty="0"/>
              <a:t>Placeholder of information that can usually </a:t>
            </a:r>
            <a:r>
              <a:rPr lang="en-US" dirty="0" smtClean="0"/>
              <a:t>be changed </a:t>
            </a:r>
            <a:r>
              <a:rPr lang="en-US" dirty="0"/>
              <a:t>at run-time</a:t>
            </a:r>
          </a:p>
          <a:p>
            <a:r>
              <a:rPr lang="en-US" dirty="0"/>
              <a:t>Variables allow you to:</a:t>
            </a:r>
          </a:p>
          <a:p>
            <a:pPr lvl="1"/>
            <a:r>
              <a:rPr lang="en-US" dirty="0"/>
              <a:t>Store information</a:t>
            </a:r>
          </a:p>
          <a:p>
            <a:pPr lvl="1"/>
            <a:r>
              <a:rPr lang="en-US" dirty="0"/>
              <a:t>Retrieve the stored information</a:t>
            </a:r>
          </a:p>
          <a:p>
            <a:pPr lvl="1"/>
            <a:r>
              <a:rPr lang="en-US" dirty="0"/>
              <a:t>Manipulate the stored information</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pic>
        <p:nvPicPr>
          <p:cNvPr id="43010" name="Picture 2" descr="View Image">
            <a:hlinkClick r:id="rId2"/>
          </p:cNvPr>
          <p:cNvPicPr>
            <a:picLocks noChangeAspect="1" noChangeArrowheads="1"/>
          </p:cNvPicPr>
          <p:nvPr/>
        </p:nvPicPr>
        <p:blipFill>
          <a:blip r:embed="rId3" cstate="screen">
            <a:clrChange>
              <a:clrFrom>
                <a:srgbClr val="FFFFFF"/>
              </a:clrFrom>
              <a:clrTo>
                <a:srgbClr val="FFFFFF">
                  <a:alpha val="0"/>
                </a:srgbClr>
              </a:clrTo>
            </a:clrChange>
          </a:blip>
          <a:srcRect/>
          <a:stretch>
            <a:fillRect/>
          </a:stretch>
        </p:blipFill>
        <p:spPr bwMode="auto">
          <a:xfrm>
            <a:off x="5943600" y="2514600"/>
            <a:ext cx="2810654" cy="2057400"/>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en-US"/>
              <a:t>Variable Characteristics</a:t>
            </a:r>
          </a:p>
        </p:txBody>
      </p:sp>
      <p:sp>
        <p:nvSpPr>
          <p:cNvPr id="559107" name="Rectangle 3"/>
          <p:cNvSpPr>
            <a:spLocks noGrp="1" noChangeArrowheads="1"/>
          </p:cNvSpPr>
          <p:nvPr>
            <p:ph idx="1"/>
          </p:nvPr>
        </p:nvSpPr>
        <p:spPr/>
        <p:txBody>
          <a:bodyPr/>
          <a:lstStyle/>
          <a:p>
            <a:pPr>
              <a:spcBef>
                <a:spcPts val="300"/>
              </a:spcBef>
            </a:pPr>
            <a:r>
              <a:rPr lang="en-US" dirty="0"/>
              <a:t>A variable has:</a:t>
            </a:r>
          </a:p>
          <a:p>
            <a:pPr lvl="1">
              <a:spcBef>
                <a:spcPts val="300"/>
              </a:spcBef>
            </a:pPr>
            <a:r>
              <a:rPr lang="en-US" dirty="0"/>
              <a:t>Name</a:t>
            </a:r>
          </a:p>
          <a:p>
            <a:pPr lvl="1">
              <a:spcBef>
                <a:spcPts val="300"/>
              </a:spcBef>
            </a:pPr>
            <a:r>
              <a:rPr lang="en-US" dirty="0"/>
              <a:t>Type (of stored data)</a:t>
            </a:r>
          </a:p>
          <a:p>
            <a:pPr lvl="1">
              <a:spcBef>
                <a:spcPts val="300"/>
              </a:spcBef>
            </a:pPr>
            <a:r>
              <a:rPr lang="en-US" dirty="0" smtClean="0"/>
              <a:t>Value</a:t>
            </a:r>
          </a:p>
          <a:p>
            <a:pPr>
              <a:spcBef>
                <a:spcPts val="300"/>
              </a:spcBef>
            </a:pPr>
            <a:r>
              <a:rPr lang="en-US" dirty="0" smtClean="0"/>
              <a:t>Example:</a:t>
            </a:r>
          </a:p>
          <a:p>
            <a:pPr lvl="1">
              <a:spcBef>
                <a:spcPts val="300"/>
              </a:spcBef>
            </a:pPr>
            <a:endParaRPr lang="en-US" dirty="0" smtClean="0"/>
          </a:p>
          <a:p>
            <a:pPr lvl="1">
              <a:spcBef>
                <a:spcPts val="300"/>
              </a:spcBef>
            </a:pPr>
            <a:r>
              <a:rPr lang="en-US" dirty="0" smtClean="0"/>
              <a:t>Name: </a:t>
            </a:r>
            <a:r>
              <a:rPr lang="en-US" noProof="1" smtClean="0">
                <a:solidFill>
                  <a:schemeClr val="accent5">
                    <a:lumMod val="20000"/>
                    <a:lumOff val="80000"/>
                  </a:schemeClr>
                </a:solidFill>
                <a:latin typeface="Consolas" pitchFamily="49" charset="0"/>
                <a:cs typeface="Consolas" pitchFamily="49" charset="0"/>
              </a:rPr>
              <a:t>counter</a:t>
            </a:r>
          </a:p>
          <a:p>
            <a:pPr lvl="1">
              <a:spcBef>
                <a:spcPts val="300"/>
              </a:spcBef>
            </a:pPr>
            <a:r>
              <a:rPr lang="en-US" dirty="0" smtClean="0"/>
              <a:t>Type: </a:t>
            </a:r>
            <a:r>
              <a:rPr lang="en-US" noProof="1" smtClean="0">
                <a:solidFill>
                  <a:schemeClr val="accent5">
                    <a:lumMod val="20000"/>
                    <a:lumOff val="80000"/>
                  </a:schemeClr>
                </a:solidFill>
                <a:latin typeface="Consolas" pitchFamily="49" charset="0"/>
                <a:cs typeface="Consolas" pitchFamily="49" charset="0"/>
              </a:rPr>
              <a:t>int</a:t>
            </a:r>
          </a:p>
          <a:p>
            <a:pPr lvl="1">
              <a:spcBef>
                <a:spcPts val="300"/>
              </a:spcBef>
            </a:pPr>
            <a:r>
              <a:rPr lang="en-US" dirty="0" smtClean="0"/>
              <a:t>Value: </a:t>
            </a:r>
            <a:r>
              <a:rPr lang="en-US" noProof="1" smtClean="0">
                <a:solidFill>
                  <a:schemeClr val="accent5">
                    <a:lumMod val="20000"/>
                    <a:lumOff val="80000"/>
                  </a:schemeClr>
                </a:solidFill>
                <a:latin typeface="Consolas" pitchFamily="49" charset="0"/>
                <a:cs typeface="Consolas" pitchFamily="49" charset="0"/>
              </a:rPr>
              <a:t>5</a:t>
            </a:r>
            <a:endParaRPr lang="en-US" noProof="1">
              <a:solidFill>
                <a:schemeClr val="accent5">
                  <a:lumMod val="20000"/>
                  <a:lumOff val="80000"/>
                </a:schemeClr>
              </a:solidFill>
              <a:latin typeface="Consolas" pitchFamily="49" charset="0"/>
              <a:cs typeface="Consolas"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
        <p:nvSpPr>
          <p:cNvPr id="4" name="Rectangle 4"/>
          <p:cNvSpPr>
            <a:spLocks noChangeArrowheads="1"/>
          </p:cNvSpPr>
          <p:nvPr/>
        </p:nvSpPr>
        <p:spPr bwMode="auto">
          <a:xfrm>
            <a:off x="990600" y="4114800"/>
            <a:ext cx="7162800" cy="44416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counter = 5;</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37890" name="Picture 2" descr="http://www.jerrysartarama.com/IMAGES/LUKAS/Lukas-Studio-Oil-Colors.jpg"/>
          <p:cNvPicPr>
            <a:picLocks noChangeAspect="1" noChangeArrowheads="1"/>
          </p:cNvPicPr>
          <p:nvPr/>
        </p:nvPicPr>
        <p:blipFill>
          <a:blip r:embed="rId2" cstate="screen"/>
          <a:srcRect/>
          <a:stretch>
            <a:fillRect/>
          </a:stretch>
        </p:blipFill>
        <p:spPr bwMode="auto">
          <a:xfrm>
            <a:off x="5486400" y="1219201"/>
            <a:ext cx="3057053" cy="2315718"/>
          </a:xfrm>
          <a:prstGeom prst="rect">
            <a:avLst/>
          </a:prstGeom>
          <a:noFill/>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ctrTitle"/>
          </p:nvPr>
        </p:nvSpPr>
        <p:spPr>
          <a:xfrm>
            <a:off x="1143000" y="1955800"/>
            <a:ext cx="6480175" cy="1473200"/>
          </a:xfrm>
        </p:spPr>
        <p:txBody>
          <a:bodyPr/>
          <a:lstStyle/>
          <a:p>
            <a:pPr algn="l">
              <a:lnSpc>
                <a:spcPct val="110000"/>
              </a:lnSpc>
            </a:pPr>
            <a:r>
              <a:rPr lang="en-US" dirty="0"/>
              <a:t>Declaring And Using Variables</a:t>
            </a:r>
            <a:endParaRPr lang="bg-BG" dirty="0"/>
          </a:p>
        </p:txBody>
      </p:sp>
      <p:pic>
        <p:nvPicPr>
          <p:cNvPr id="40961" name="Picture 1" descr="C:\Temp\math.png"/>
          <p:cNvPicPr>
            <a:picLocks noChangeAspect="1" noChangeArrowheads="1"/>
          </p:cNvPicPr>
          <p:nvPr/>
        </p:nvPicPr>
        <p:blipFill>
          <a:blip r:embed="rId3" cstate="screen"/>
          <a:srcRect/>
          <a:stretch>
            <a:fillRect/>
          </a:stretch>
        </p:blipFill>
        <p:spPr bwMode="auto">
          <a:xfrm>
            <a:off x="4114800" y="3276600"/>
            <a:ext cx="4771875" cy="3320321"/>
          </a:xfrm>
          <a:prstGeom prst="roundRect">
            <a:avLst>
              <a:gd name="adj" fmla="val 37321"/>
            </a:avLst>
          </a:prstGeom>
          <a:ln>
            <a:noFill/>
          </a:ln>
          <a:effectLst>
            <a:softEdge rad="112500"/>
          </a:effec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r>
              <a:rPr lang="en-US"/>
              <a:t>How Computing Works?</a:t>
            </a:r>
            <a:endParaRPr lang="bg-BG"/>
          </a:p>
        </p:txBody>
      </p:sp>
      <p:sp>
        <p:nvSpPr>
          <p:cNvPr id="560131" name="Rectangle 3"/>
          <p:cNvSpPr>
            <a:spLocks noGrp="1" noChangeArrowheads="1"/>
          </p:cNvSpPr>
          <p:nvPr>
            <p:ph idx="1"/>
          </p:nvPr>
        </p:nvSpPr>
        <p:spPr>
          <a:xfrm>
            <a:off x="323850" y="1268413"/>
            <a:ext cx="8351838" cy="5329237"/>
          </a:xfrm>
        </p:spPr>
        <p:txBody>
          <a:bodyPr/>
          <a:lstStyle/>
          <a:p>
            <a:r>
              <a:rPr lang="en-US" sz="3000" dirty="0"/>
              <a:t>Computers are machines that process data</a:t>
            </a:r>
          </a:p>
          <a:p>
            <a:pPr lvl="1"/>
            <a:r>
              <a:rPr lang="en-US" sz="2800" dirty="0"/>
              <a:t>Data is stored in the computer memory in </a:t>
            </a:r>
            <a:r>
              <a:rPr lang="en-US" sz="2800" dirty="0">
                <a:solidFill>
                  <a:schemeClr val="accent5">
                    <a:lumMod val="20000"/>
                    <a:lumOff val="80000"/>
                  </a:schemeClr>
                </a:solidFill>
              </a:rPr>
              <a:t>variables</a:t>
            </a:r>
          </a:p>
          <a:p>
            <a:pPr lvl="1"/>
            <a:r>
              <a:rPr lang="en-US" sz="2800" dirty="0"/>
              <a:t>Variables have </a:t>
            </a:r>
            <a:r>
              <a:rPr lang="en-US" sz="2800" dirty="0">
                <a:solidFill>
                  <a:schemeClr val="accent5">
                    <a:lumMod val="20000"/>
                    <a:lumOff val="80000"/>
                  </a:schemeClr>
                </a:solidFill>
              </a:rPr>
              <a:t>name</a:t>
            </a:r>
            <a:r>
              <a:rPr lang="en-US" sz="2800" dirty="0"/>
              <a:t>, </a:t>
            </a:r>
            <a:r>
              <a:rPr lang="en-US" sz="2800" dirty="0">
                <a:solidFill>
                  <a:schemeClr val="accent5">
                    <a:lumMod val="20000"/>
                    <a:lumOff val="80000"/>
                  </a:schemeClr>
                </a:solidFill>
              </a:rPr>
              <a:t>data type </a:t>
            </a:r>
            <a:r>
              <a:rPr lang="en-US" sz="2800" dirty="0"/>
              <a:t>and </a:t>
            </a:r>
            <a:r>
              <a:rPr lang="en-US" sz="2800" dirty="0">
                <a:solidFill>
                  <a:schemeClr val="accent5">
                    <a:lumMod val="20000"/>
                    <a:lumOff val="80000"/>
                  </a:schemeClr>
                </a:solidFill>
              </a:rPr>
              <a:t>value</a:t>
            </a:r>
          </a:p>
          <a:p>
            <a:r>
              <a:rPr lang="en-US" sz="3000" dirty="0"/>
              <a:t>Example of variable definition and assignment in C#</a:t>
            </a:r>
            <a:endParaRPr lang="bg-BG" sz="3000"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
        <p:nvSpPr>
          <p:cNvPr id="560132" name="Rectangle 4"/>
          <p:cNvSpPr>
            <a:spLocks noChangeArrowheads="1"/>
          </p:cNvSpPr>
          <p:nvPr/>
        </p:nvSpPr>
        <p:spPr bwMode="auto">
          <a:xfrm>
            <a:off x="2743200" y="5257800"/>
            <a:ext cx="3675062" cy="3970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count = 5;</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60133" name="AutoShape 5"/>
          <p:cNvSpPr>
            <a:spLocks noChangeArrowheads="1"/>
          </p:cNvSpPr>
          <p:nvPr/>
        </p:nvSpPr>
        <p:spPr bwMode="auto">
          <a:xfrm>
            <a:off x="478466" y="5029200"/>
            <a:ext cx="1904999" cy="527804"/>
          </a:xfrm>
          <a:prstGeom prst="wedgeRoundRectCallout">
            <a:avLst>
              <a:gd name="adj1" fmla="val 72797"/>
              <a:gd name="adj2" fmla="val 31163"/>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Data type</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560134" name="AutoShape 6"/>
          <p:cNvSpPr>
            <a:spLocks noChangeArrowheads="1"/>
          </p:cNvSpPr>
          <p:nvPr/>
        </p:nvSpPr>
        <p:spPr bwMode="auto">
          <a:xfrm>
            <a:off x="3429000" y="4419600"/>
            <a:ext cx="3352800" cy="527804"/>
          </a:xfrm>
          <a:prstGeom prst="wedgeRoundRectCallout">
            <a:avLst>
              <a:gd name="adj1" fmla="val -41311"/>
              <a:gd name="adj2" fmla="val 126029"/>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Variable name</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560135" name="AutoShape 7"/>
          <p:cNvSpPr>
            <a:spLocks noChangeArrowheads="1"/>
          </p:cNvSpPr>
          <p:nvPr/>
        </p:nvSpPr>
        <p:spPr bwMode="auto">
          <a:xfrm>
            <a:off x="2895600" y="5949196"/>
            <a:ext cx="3048000" cy="527804"/>
          </a:xfrm>
          <a:prstGeom prst="wedgeRoundRectCallout">
            <a:avLst>
              <a:gd name="adj1" fmla="val -2299"/>
              <a:gd name="adj2" fmla="val -124285"/>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Variable value</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01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01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0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3" grpId="0" animBg="1"/>
      <p:bldP spid="560134" grpId="0" animBg="1"/>
      <p:bldP spid="56013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r>
              <a:rPr lang="en-US"/>
              <a:t>Declaring Variables</a:t>
            </a:r>
            <a:endParaRPr lang="bg-BG"/>
          </a:p>
        </p:txBody>
      </p:sp>
      <p:sp>
        <p:nvSpPr>
          <p:cNvPr id="460803" name="Rectangle 3"/>
          <p:cNvSpPr>
            <a:spLocks noGrp="1" noChangeArrowheads="1"/>
          </p:cNvSpPr>
          <p:nvPr>
            <p:ph idx="1"/>
          </p:nvPr>
        </p:nvSpPr>
        <p:spPr/>
        <p:txBody>
          <a:bodyPr/>
          <a:lstStyle/>
          <a:p>
            <a:pPr>
              <a:spcBef>
                <a:spcPts val="1200"/>
              </a:spcBef>
            </a:pPr>
            <a:r>
              <a:rPr lang="en-US" dirty="0"/>
              <a:t>When declaring a variable we:</a:t>
            </a:r>
          </a:p>
          <a:p>
            <a:pPr lvl="1">
              <a:spcBef>
                <a:spcPts val="1200"/>
              </a:spcBef>
            </a:pPr>
            <a:r>
              <a:rPr lang="en-US" dirty="0"/>
              <a:t>Specify its type</a:t>
            </a:r>
          </a:p>
          <a:p>
            <a:pPr lvl="1">
              <a:spcBef>
                <a:spcPts val="1200"/>
              </a:spcBef>
            </a:pPr>
            <a:r>
              <a:rPr lang="en-US" dirty="0"/>
              <a:t>Specify its name (called identifier)</a:t>
            </a:r>
          </a:p>
          <a:p>
            <a:pPr lvl="1">
              <a:spcBef>
                <a:spcPts val="1200"/>
              </a:spcBef>
            </a:pPr>
            <a:r>
              <a:rPr lang="en-US" dirty="0"/>
              <a:t>May give it an initial value</a:t>
            </a:r>
          </a:p>
          <a:p>
            <a:pPr>
              <a:spcBef>
                <a:spcPts val="1200"/>
              </a:spcBef>
            </a:pPr>
            <a:r>
              <a:rPr lang="en-US" dirty="0"/>
              <a:t>The syntax is the following:</a:t>
            </a:r>
          </a:p>
          <a:p>
            <a:pPr>
              <a:spcBef>
                <a:spcPts val="0"/>
              </a:spcBef>
            </a:pPr>
            <a:endParaRPr lang="en-US" dirty="0"/>
          </a:p>
          <a:p>
            <a:pPr>
              <a:spcBef>
                <a:spcPts val="1200"/>
              </a:spcBef>
            </a:pPr>
            <a:r>
              <a:rPr lang="en-US" dirty="0" smtClean="0"/>
              <a:t>Example:</a:t>
            </a:r>
            <a:endParaRPr lang="en-US"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sp>
        <p:nvSpPr>
          <p:cNvPr id="460804" name="Rectangle 4"/>
          <p:cNvSpPr>
            <a:spLocks noChangeArrowheads="1"/>
          </p:cNvSpPr>
          <p:nvPr/>
        </p:nvSpPr>
        <p:spPr bwMode="auto">
          <a:xfrm>
            <a:off x="685800" y="4648200"/>
            <a:ext cx="7772400" cy="3970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&lt;data_type&gt; &lt;identifier&gt; [= &lt;initialization&gt;];</a:t>
            </a:r>
          </a:p>
        </p:txBody>
      </p:sp>
      <p:sp>
        <p:nvSpPr>
          <p:cNvPr id="460805" name="Rectangle 5"/>
          <p:cNvSpPr>
            <a:spLocks noChangeArrowheads="1"/>
          </p:cNvSpPr>
          <p:nvPr/>
        </p:nvSpPr>
        <p:spPr bwMode="auto">
          <a:xfrm>
            <a:off x="685800" y="5927568"/>
            <a:ext cx="7772400" cy="3970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height = 200;</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a:t>Identifiers</a:t>
            </a:r>
            <a:endParaRPr lang="bg-BG"/>
          </a:p>
        </p:txBody>
      </p:sp>
      <p:sp>
        <p:nvSpPr>
          <p:cNvPr id="486403" name="Rectangle 3"/>
          <p:cNvSpPr>
            <a:spLocks noGrp="1" noChangeArrowheads="1"/>
          </p:cNvSpPr>
          <p:nvPr>
            <p:ph idx="1"/>
          </p:nvPr>
        </p:nvSpPr>
        <p:spPr/>
        <p:txBody>
          <a:bodyPr/>
          <a:lstStyle/>
          <a:p>
            <a:r>
              <a:rPr lang="en-US" dirty="0"/>
              <a:t>Identifiers may consist of:</a:t>
            </a:r>
          </a:p>
          <a:p>
            <a:pPr lvl="1"/>
            <a:r>
              <a:rPr lang="en-US" dirty="0"/>
              <a:t>Letters (Unicode) </a:t>
            </a:r>
          </a:p>
          <a:p>
            <a:pPr lvl="1"/>
            <a:r>
              <a:rPr lang="en-US" dirty="0"/>
              <a:t>Digits [0-9]</a:t>
            </a:r>
          </a:p>
          <a:p>
            <a:pPr lvl="1"/>
            <a:r>
              <a:rPr lang="en-US" dirty="0"/>
              <a:t>Underscore "_"</a:t>
            </a:r>
          </a:p>
          <a:p>
            <a:r>
              <a:rPr lang="en-US" dirty="0"/>
              <a:t>Identifiers</a:t>
            </a:r>
          </a:p>
          <a:p>
            <a:pPr lvl="1"/>
            <a:r>
              <a:rPr lang="en-US" dirty="0"/>
              <a:t>Can begin only with a letter or an underscore</a:t>
            </a:r>
          </a:p>
          <a:p>
            <a:pPr lvl="1"/>
            <a:r>
              <a:rPr lang="en-US" dirty="0"/>
              <a:t>Cannot be a C# keyword</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pic>
        <p:nvPicPr>
          <p:cNvPr id="36868" name="Picture 4" descr="Old Fashioned Ampersand by Mykl Roventine."/>
          <p:cNvPicPr>
            <a:picLocks noChangeAspect="1" noChangeArrowheads="1"/>
          </p:cNvPicPr>
          <p:nvPr/>
        </p:nvPicPr>
        <p:blipFill>
          <a:blip r:embed="rId2" cstate="screen"/>
          <a:srcRect/>
          <a:stretch>
            <a:fillRect/>
          </a:stretch>
        </p:blipFill>
        <p:spPr bwMode="auto">
          <a:xfrm>
            <a:off x="5486400" y="1676400"/>
            <a:ext cx="3124200" cy="2286915"/>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p:txBody>
          <a:bodyPr/>
          <a:lstStyle/>
          <a:p>
            <a:r>
              <a:rPr lang="en-US" dirty="0"/>
              <a:t>Identifiers (2)</a:t>
            </a:r>
            <a:endParaRPr lang="bg-BG" dirty="0"/>
          </a:p>
        </p:txBody>
      </p:sp>
      <p:sp>
        <p:nvSpPr>
          <p:cNvPr id="487427" name="Rectangle 3"/>
          <p:cNvSpPr>
            <a:spLocks noGrp="1" noChangeArrowheads="1"/>
          </p:cNvSpPr>
          <p:nvPr>
            <p:ph idx="1"/>
          </p:nvPr>
        </p:nvSpPr>
        <p:spPr/>
        <p:txBody>
          <a:bodyPr/>
          <a:lstStyle/>
          <a:p>
            <a:r>
              <a:rPr lang="en-US" dirty="0"/>
              <a:t>Identifiers</a:t>
            </a:r>
          </a:p>
          <a:p>
            <a:pPr lvl="1"/>
            <a:r>
              <a:rPr lang="en-US" dirty="0"/>
              <a:t>Should </a:t>
            </a:r>
            <a:r>
              <a:rPr lang="en-US" dirty="0" smtClean="0"/>
              <a:t>have a </a:t>
            </a:r>
            <a:r>
              <a:rPr lang="en-US" dirty="0"/>
              <a:t>descriptive name</a:t>
            </a:r>
          </a:p>
          <a:p>
            <a:pPr lvl="1"/>
            <a:r>
              <a:rPr lang="en-US" dirty="0"/>
              <a:t>It is recommended to use only Latin letters</a:t>
            </a:r>
          </a:p>
          <a:p>
            <a:pPr lvl="1"/>
            <a:r>
              <a:rPr lang="en-US" dirty="0"/>
              <a:t>Should be neither too long nor too short</a:t>
            </a:r>
          </a:p>
          <a:p>
            <a:r>
              <a:rPr lang="en-US" dirty="0" smtClean="0"/>
              <a:t>Note:</a:t>
            </a:r>
            <a:endParaRPr lang="en-US" dirty="0"/>
          </a:p>
          <a:p>
            <a:pPr lvl="1"/>
            <a:r>
              <a:rPr lang="en-US" dirty="0" smtClean="0"/>
              <a:t>In C# small </a:t>
            </a:r>
            <a:r>
              <a:rPr lang="en-US" dirty="0"/>
              <a:t>letters are considered different than </a:t>
            </a:r>
            <a:r>
              <a:rPr lang="en-US" dirty="0" smtClean="0"/>
              <a:t>the capital </a:t>
            </a:r>
            <a:r>
              <a:rPr lang="en-US" dirty="0"/>
              <a:t>letters (case sensitivity)</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42</a:t>
            </a:fld>
            <a:endParaRPr 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p:txBody>
          <a:bodyPr/>
          <a:lstStyle/>
          <a:p>
            <a:r>
              <a:rPr lang="en-US"/>
              <a:t>Identifiers – Examples</a:t>
            </a:r>
          </a:p>
        </p:txBody>
      </p:sp>
      <p:sp>
        <p:nvSpPr>
          <p:cNvPr id="521219" name="Rectangle 3"/>
          <p:cNvSpPr>
            <a:spLocks noGrp="1" noChangeArrowheads="1"/>
          </p:cNvSpPr>
          <p:nvPr>
            <p:ph idx="1"/>
          </p:nvPr>
        </p:nvSpPr>
        <p:spPr>
          <a:xfrm>
            <a:off x="323850" y="990600"/>
            <a:ext cx="8496300" cy="5486400"/>
          </a:xfrm>
        </p:spPr>
        <p:txBody>
          <a:bodyPr/>
          <a:lstStyle/>
          <a:p>
            <a:r>
              <a:rPr lang="en-US" sz="3000" dirty="0" smtClean="0"/>
              <a:t>Examples of </a:t>
            </a:r>
            <a:r>
              <a:rPr lang="en-US" sz="3000" dirty="0"/>
              <a:t>correct identifiers</a:t>
            </a:r>
            <a:r>
              <a:rPr lang="en-US" sz="3000" dirty="0" smtClean="0"/>
              <a:t>:</a:t>
            </a:r>
          </a:p>
          <a:p>
            <a:endParaRPr lang="en-US" sz="3000" dirty="0" smtClean="0"/>
          </a:p>
          <a:p>
            <a:endParaRPr lang="en-US" sz="3000" dirty="0" smtClean="0"/>
          </a:p>
          <a:p>
            <a:endParaRPr lang="en-US" sz="3000" dirty="0" smtClean="0"/>
          </a:p>
          <a:p>
            <a:endParaRPr lang="en-US" sz="3000" dirty="0" smtClean="0"/>
          </a:p>
          <a:p>
            <a:endParaRPr lang="en-US" sz="3000" dirty="0" smtClean="0"/>
          </a:p>
          <a:p>
            <a:pPr>
              <a:spcBef>
                <a:spcPts val="2400"/>
              </a:spcBef>
            </a:pPr>
            <a:r>
              <a:rPr lang="en-US" sz="3000" dirty="0" smtClean="0"/>
              <a:t>Examples of incorrect identifiers:</a:t>
            </a:r>
            <a:endParaRPr lang="en-US" sz="3000"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43</a:t>
            </a:fld>
            <a:endParaRPr lang="en-US" dirty="0"/>
          </a:p>
        </p:txBody>
      </p:sp>
      <p:sp>
        <p:nvSpPr>
          <p:cNvPr id="521220" name="Rectangle 4"/>
          <p:cNvSpPr>
            <a:spLocks noChangeArrowheads="1"/>
          </p:cNvSpPr>
          <p:nvPr/>
        </p:nvSpPr>
        <p:spPr bwMode="auto">
          <a:xfrm>
            <a:off x="684213" y="5694307"/>
            <a:ext cx="7775575" cy="7017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new;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new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is a keyword</a:t>
            </a:r>
          </a:p>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2Pac;</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Cannot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begin with a digit</a:t>
            </a:r>
          </a:p>
        </p:txBody>
      </p:sp>
      <p:sp>
        <p:nvSpPr>
          <p:cNvPr id="521221" name="Rectangle 5"/>
          <p:cNvSpPr>
            <a:spLocks noChangeArrowheads="1"/>
          </p:cNvSpPr>
          <p:nvPr/>
        </p:nvSpPr>
        <p:spPr bwMode="auto">
          <a:xfrm>
            <a:off x="684213" y="1595438"/>
            <a:ext cx="7775575" cy="32962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New = 2</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Here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 is capital</a:t>
            </a:r>
          </a:p>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_</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2Pac; // This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identifiers begins with _</a:t>
            </a:r>
          </a:p>
          <a:p>
            <a:pPr eaLnBrk="0" hangingPunct="0">
              <a:lnSpc>
                <a:spcPct val="1100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a:t>
            </a:r>
            <a:r>
              <a:rPr lang="bg-BG"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поздрав</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"Hello";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Unicode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symbols used</a:t>
            </a:r>
          </a:p>
          <a:p>
            <a:pPr eaLnBrk="0" hangingPunct="0">
              <a:lnSpc>
                <a:spcPct val="11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is more appropriate:</a:t>
            </a:r>
          </a:p>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greeting = "Hello"; </a:t>
            </a:r>
          </a:p>
          <a:p>
            <a:pPr eaLnBrk="0" hangingPunct="0">
              <a:lnSpc>
                <a:spcPct val="1100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 = 100</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Undescriptive</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numberOfClients = 100</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Descriptive</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Overdescriptive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identifier:</a:t>
            </a:r>
          </a:p>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numberOfPrivateClientOfTheFirm = 100;</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ctrTitle"/>
          </p:nvPr>
        </p:nvSpPr>
        <p:spPr>
          <a:xfrm>
            <a:off x="2051050" y="2336800"/>
            <a:ext cx="4968875" cy="1473200"/>
          </a:xfrm>
        </p:spPr>
        <p:txBody>
          <a:bodyPr/>
          <a:lstStyle/>
          <a:p>
            <a:pPr>
              <a:lnSpc>
                <a:spcPct val="110000"/>
              </a:lnSpc>
            </a:pPr>
            <a:r>
              <a:rPr lang="en-US" dirty="0"/>
              <a:t>Assigning Values To Variables</a:t>
            </a:r>
            <a:endParaRPr lang="bg-BG" dirty="0"/>
          </a:p>
        </p:txBody>
      </p:sp>
      <p:pic>
        <p:nvPicPr>
          <p:cNvPr id="33794" name="Picture 2" descr="View Image">
            <a:hlinkClick r:id="rId3"/>
          </p:cNvPr>
          <p:cNvPicPr>
            <a:picLocks noChangeAspect="1" noChangeArrowheads="1"/>
          </p:cNvPicPr>
          <p:nvPr/>
        </p:nvPicPr>
        <p:blipFill>
          <a:blip r:embed="rId4" cstate="screen"/>
          <a:srcRect/>
          <a:stretch>
            <a:fillRect/>
          </a:stretch>
        </p:blipFill>
        <p:spPr bwMode="auto">
          <a:xfrm>
            <a:off x="609600" y="4457699"/>
            <a:ext cx="7924800" cy="1790701"/>
          </a:xfrm>
          <a:prstGeom prst="rect">
            <a:avLst/>
          </a:prstGeom>
          <a:ln>
            <a:noFill/>
          </a:ln>
          <a:effectLst>
            <a:softEdge rad="112500"/>
          </a:effectLst>
        </p:spPr>
      </p:pic>
      <p:pic>
        <p:nvPicPr>
          <p:cNvPr id="29698" name="Picture 2" descr="http://soundproofing.org/images/ggSoundproofing/greenGlueInstallation.jpg"/>
          <p:cNvPicPr>
            <a:picLocks noChangeAspect="1" noChangeArrowheads="1"/>
          </p:cNvPicPr>
          <p:nvPr/>
        </p:nvPicPr>
        <p:blipFill>
          <a:blip r:embed="rId5" cstate="screen"/>
          <a:srcRect/>
          <a:stretch>
            <a:fillRect/>
          </a:stretch>
        </p:blipFill>
        <p:spPr bwMode="auto">
          <a:xfrm rot="5400000">
            <a:off x="6571103" y="-170303"/>
            <a:ext cx="1373894" cy="2628900"/>
          </a:xfrm>
          <a:prstGeom prst="roundRect">
            <a:avLst>
              <a:gd name="adj" fmla="val 10427"/>
            </a:avLst>
          </a:prstGeom>
          <a:noFill/>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en-US"/>
              <a:t>Assigning Values</a:t>
            </a:r>
          </a:p>
        </p:txBody>
      </p:sp>
      <p:sp>
        <p:nvSpPr>
          <p:cNvPr id="548867" name="Rectangle 3"/>
          <p:cNvSpPr>
            <a:spLocks noGrp="1" noChangeArrowheads="1"/>
          </p:cNvSpPr>
          <p:nvPr>
            <p:ph idx="1"/>
          </p:nvPr>
        </p:nvSpPr>
        <p:spPr/>
        <p:txBody>
          <a:bodyPr/>
          <a:lstStyle/>
          <a:p>
            <a:r>
              <a:rPr lang="en-US" dirty="0"/>
              <a:t>Assigning of </a:t>
            </a:r>
            <a:r>
              <a:rPr lang="en-US" dirty="0" smtClean="0"/>
              <a:t>values </a:t>
            </a:r>
            <a:r>
              <a:rPr lang="en-US" dirty="0"/>
              <a:t>to </a:t>
            </a:r>
            <a:r>
              <a:rPr lang="en-US" dirty="0" smtClean="0"/>
              <a:t>variables</a:t>
            </a:r>
            <a:endParaRPr lang="en-US" dirty="0"/>
          </a:p>
          <a:p>
            <a:pPr lvl="1"/>
            <a:r>
              <a:rPr lang="en-US" dirty="0"/>
              <a:t>Is achieved by the </a:t>
            </a:r>
            <a:r>
              <a:rPr lang="en-US" dirty="0">
                <a:solidFill>
                  <a:schemeClr val="accent5">
                    <a:lumMod val="20000"/>
                    <a:lumOff val="80000"/>
                  </a:schemeClr>
                </a:solidFill>
                <a:latin typeface="Consolas" pitchFamily="49" charset="0"/>
                <a:cs typeface="Consolas" pitchFamily="49" charset="0"/>
              </a:rPr>
              <a:t>=</a:t>
            </a:r>
            <a:r>
              <a:rPr lang="en-US" dirty="0"/>
              <a:t> operator</a:t>
            </a:r>
          </a:p>
          <a:p>
            <a:r>
              <a:rPr lang="en-US" dirty="0"/>
              <a:t>The </a:t>
            </a:r>
            <a:r>
              <a:rPr lang="en-US" sz="3000" dirty="0">
                <a:solidFill>
                  <a:schemeClr val="accent5">
                    <a:lumMod val="20000"/>
                    <a:lumOff val="80000"/>
                  </a:schemeClr>
                </a:solidFill>
                <a:latin typeface="Consolas" pitchFamily="49" charset="0"/>
                <a:cs typeface="Consolas" pitchFamily="49" charset="0"/>
              </a:rPr>
              <a:t>=</a:t>
            </a:r>
            <a:r>
              <a:rPr lang="en-US" dirty="0"/>
              <a:t> operator has</a:t>
            </a:r>
          </a:p>
          <a:p>
            <a:pPr lvl="1"/>
            <a:r>
              <a:rPr lang="en-US" dirty="0"/>
              <a:t>Variable identifier on the left</a:t>
            </a:r>
          </a:p>
          <a:p>
            <a:pPr lvl="1"/>
            <a:r>
              <a:rPr lang="en-US" dirty="0"/>
              <a:t>Value of the corresponding data type on the right</a:t>
            </a:r>
          </a:p>
          <a:p>
            <a:pPr lvl="1"/>
            <a:r>
              <a:rPr lang="en-US" dirty="0"/>
              <a:t>Could be used in a cascade calling, where assigning is done from right to left</a:t>
            </a:r>
          </a:p>
          <a:p>
            <a:pPr lvl="1"/>
            <a:endParaRPr lang="en-US"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pic>
        <p:nvPicPr>
          <p:cNvPr id="27650" name="Picture 2" descr="http://www.gluetape.com/body_img/1120809176.jpg"/>
          <p:cNvPicPr>
            <a:picLocks noChangeAspect="1" noChangeArrowheads="1"/>
          </p:cNvPicPr>
          <p:nvPr/>
        </p:nvPicPr>
        <p:blipFill>
          <a:blip r:embed="rId2" cstate="screen">
            <a:lum contrast="20000"/>
          </a:blip>
          <a:srcRect/>
          <a:stretch>
            <a:fillRect/>
          </a:stretch>
        </p:blipFill>
        <p:spPr bwMode="auto">
          <a:xfrm>
            <a:off x="6781800" y="1219200"/>
            <a:ext cx="1828800" cy="1828800"/>
          </a:xfrm>
          <a:prstGeom prst="roundRect">
            <a:avLst>
              <a:gd name="adj" fmla="val 10417"/>
            </a:avLst>
          </a:prstGeom>
          <a:noFill/>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p:txBody>
          <a:bodyPr/>
          <a:lstStyle/>
          <a:p>
            <a:r>
              <a:rPr lang="en-US" dirty="0"/>
              <a:t>Assigning Values – Examples</a:t>
            </a:r>
          </a:p>
        </p:txBody>
      </p:sp>
      <p:sp>
        <p:nvSpPr>
          <p:cNvPr id="549891" name="Rectangle 3"/>
          <p:cNvSpPr>
            <a:spLocks noGrp="1" noChangeArrowheads="1"/>
          </p:cNvSpPr>
          <p:nvPr>
            <p:ph idx="1"/>
          </p:nvPr>
        </p:nvSpPr>
        <p:spPr>
          <a:xfrm>
            <a:off x="323850" y="1066800"/>
            <a:ext cx="8496300" cy="5329238"/>
          </a:xfrm>
        </p:spPr>
        <p:txBody>
          <a:bodyPr/>
          <a:lstStyle/>
          <a:p>
            <a:r>
              <a:rPr lang="en-US" dirty="0" smtClean="0"/>
              <a:t>Assigning values example:</a:t>
            </a:r>
            <a:endParaRPr lang="en-US"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46</a:t>
            </a:fld>
            <a:endParaRPr lang="en-US" dirty="0"/>
          </a:p>
        </p:txBody>
      </p:sp>
      <p:sp>
        <p:nvSpPr>
          <p:cNvPr id="549892" name="Rectangle 4"/>
          <p:cNvSpPr>
            <a:spLocks noChangeArrowheads="1"/>
          </p:cNvSpPr>
          <p:nvPr/>
        </p:nvSpPr>
        <p:spPr bwMode="auto">
          <a:xfrm>
            <a:off x="755650" y="1828800"/>
            <a:ext cx="7561263" cy="44748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firstValue = 5;</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secondValue;</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thirdValue;</a:t>
            </a:r>
          </a:p>
          <a:p>
            <a:pPr eaLnBrk="0" hangingPunct="0">
              <a:lnSpc>
                <a:spcPct val="11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Using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an already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declared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variable:</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secondValue = firstValue;</a:t>
            </a:r>
          </a:p>
          <a:p>
            <a:pPr eaLnBrk="0" hangingPunct="0">
              <a:lnSpc>
                <a:spcPct val="11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cascade calling assigns</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3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to firstValue and then firstValue</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to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thirdValue, so both variables have</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value 3 as a result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thirdValue = firstValue = 3</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Avoid this!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26625" name="Picture 1" descr="C:\Trash\mouse-hammer.png"/>
          <p:cNvPicPr>
            <a:picLocks noChangeAspect="1" noChangeArrowheads="1"/>
          </p:cNvPicPr>
          <p:nvPr/>
        </p:nvPicPr>
        <p:blipFill>
          <a:blip r:embed="rId2" cstate="screen"/>
          <a:srcRect/>
          <a:stretch>
            <a:fillRect/>
          </a:stretch>
        </p:blipFill>
        <p:spPr bwMode="auto">
          <a:xfrm>
            <a:off x="6858000" y="1634240"/>
            <a:ext cx="1638300" cy="19471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p:txBody>
          <a:bodyPr/>
          <a:lstStyle/>
          <a:p>
            <a:r>
              <a:rPr lang="en-US"/>
              <a:t>Initializing Variables</a:t>
            </a:r>
          </a:p>
        </p:txBody>
      </p:sp>
      <p:sp>
        <p:nvSpPr>
          <p:cNvPr id="522243" name="Rectangle 3"/>
          <p:cNvSpPr>
            <a:spLocks noGrp="1" noChangeArrowheads="1"/>
          </p:cNvSpPr>
          <p:nvPr>
            <p:ph idx="1"/>
          </p:nvPr>
        </p:nvSpPr>
        <p:spPr/>
        <p:txBody>
          <a:bodyPr/>
          <a:lstStyle/>
          <a:p>
            <a:pPr>
              <a:spcBef>
                <a:spcPts val="1200"/>
              </a:spcBef>
            </a:pPr>
            <a:r>
              <a:rPr lang="en-US" dirty="0"/>
              <a:t>Initializing</a:t>
            </a:r>
          </a:p>
          <a:p>
            <a:pPr lvl="1">
              <a:spcBef>
                <a:spcPts val="1200"/>
              </a:spcBef>
            </a:pPr>
            <a:r>
              <a:rPr lang="en-US" dirty="0"/>
              <a:t>Is assigning of initial value</a:t>
            </a:r>
          </a:p>
          <a:p>
            <a:pPr lvl="1">
              <a:spcBef>
                <a:spcPts val="1200"/>
              </a:spcBef>
            </a:pPr>
            <a:r>
              <a:rPr lang="en-US" dirty="0"/>
              <a:t>Must be done before the variable is used!</a:t>
            </a:r>
          </a:p>
          <a:p>
            <a:pPr>
              <a:spcBef>
                <a:spcPts val="1200"/>
              </a:spcBef>
            </a:pPr>
            <a:r>
              <a:rPr lang="en-US" dirty="0"/>
              <a:t>Several ways of initializing:</a:t>
            </a:r>
          </a:p>
          <a:p>
            <a:pPr lvl="1">
              <a:spcBef>
                <a:spcPts val="1200"/>
              </a:spcBef>
            </a:pPr>
            <a:r>
              <a:rPr lang="en-US" dirty="0"/>
              <a:t>By using the </a:t>
            </a:r>
            <a:r>
              <a:rPr lang="en-US" dirty="0">
                <a:solidFill>
                  <a:schemeClr val="accent5">
                    <a:lumMod val="20000"/>
                    <a:lumOff val="80000"/>
                  </a:schemeClr>
                </a:solidFill>
                <a:latin typeface="Consolas" pitchFamily="49" charset="0"/>
                <a:cs typeface="Consolas" pitchFamily="49" charset="0"/>
              </a:rPr>
              <a:t>new</a:t>
            </a:r>
            <a:r>
              <a:rPr lang="en-US" dirty="0"/>
              <a:t> keyword</a:t>
            </a:r>
          </a:p>
          <a:p>
            <a:pPr lvl="1">
              <a:spcBef>
                <a:spcPts val="1200"/>
              </a:spcBef>
            </a:pPr>
            <a:r>
              <a:rPr lang="en-US" dirty="0"/>
              <a:t>By using a literal expression</a:t>
            </a:r>
          </a:p>
          <a:p>
            <a:pPr lvl="1">
              <a:spcBef>
                <a:spcPts val="1200"/>
              </a:spcBef>
            </a:pPr>
            <a:r>
              <a:rPr lang="en-US" dirty="0"/>
              <a:t>By referring to an already initialized variable</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47</a:t>
            </a:fld>
            <a:endParaRPr lang="en-US" dirty="0"/>
          </a:p>
        </p:txBody>
      </p:sp>
      <p:pic>
        <p:nvPicPr>
          <p:cNvPr id="29698" name="Picture 2" descr="pi-poster by gomartin."/>
          <p:cNvPicPr>
            <a:picLocks noChangeAspect="1" noChangeArrowheads="1"/>
          </p:cNvPicPr>
          <p:nvPr/>
        </p:nvPicPr>
        <p:blipFill>
          <a:blip r:embed="rId2" cstate="screen">
            <a:lum contrast="20000"/>
          </a:blip>
          <a:srcRect/>
          <a:stretch>
            <a:fillRect/>
          </a:stretch>
        </p:blipFill>
        <p:spPr bwMode="auto">
          <a:xfrm>
            <a:off x="7292340" y="3352800"/>
            <a:ext cx="1173480" cy="1676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r>
              <a:rPr lang="en-US"/>
              <a:t>Initialization – Examples</a:t>
            </a:r>
          </a:p>
        </p:txBody>
      </p:sp>
      <p:sp>
        <p:nvSpPr>
          <p:cNvPr id="527363" name="Rectangle 3"/>
          <p:cNvSpPr>
            <a:spLocks noGrp="1" noChangeArrowheads="1"/>
          </p:cNvSpPr>
          <p:nvPr>
            <p:ph idx="1"/>
          </p:nvPr>
        </p:nvSpPr>
        <p:spPr/>
        <p:txBody>
          <a:bodyPr/>
          <a:lstStyle/>
          <a:p>
            <a:r>
              <a:rPr lang="en-US" dirty="0" smtClean="0"/>
              <a:t>Example </a:t>
            </a:r>
            <a:r>
              <a:rPr lang="en-US" dirty="0"/>
              <a:t>of some initializations:</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48</a:t>
            </a:fld>
            <a:endParaRPr lang="en-US" dirty="0"/>
          </a:p>
        </p:txBody>
      </p:sp>
      <p:sp>
        <p:nvSpPr>
          <p:cNvPr id="527364" name="Rectangle 4"/>
          <p:cNvSpPr>
            <a:spLocks noChangeArrowheads="1"/>
          </p:cNvSpPr>
          <p:nvPr/>
        </p:nvSpPr>
        <p:spPr bwMode="auto">
          <a:xfrm>
            <a:off x="827088" y="2071553"/>
            <a:ext cx="7488237" cy="379584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would assign the default</a:t>
            </a: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value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of the int type to num:</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num = new int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num = 0</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is how we use a literal expression:</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float heightInMeters = 1.74f;</a:t>
            </a:r>
          </a:p>
          <a:p>
            <a:pPr eaLnBrk="0" hangingPunct="0">
              <a:lnSpc>
                <a:spcPct val="11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Here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we use an already initialized variable:</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greeting = "Hello World!";</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message = greeting;</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1600200"/>
            <a:ext cx="6553200" cy="1295401"/>
          </a:xfrm>
        </p:spPr>
        <p:txBody>
          <a:bodyPr/>
          <a:lstStyle/>
          <a:p>
            <a:r>
              <a:rPr lang="en-US" dirty="0" smtClean="0"/>
              <a:t>Assigning and Initializing Variables</a:t>
            </a:r>
            <a:endParaRPr lang="en-US" dirty="0"/>
          </a:p>
        </p:txBody>
      </p:sp>
      <p:sp>
        <p:nvSpPr>
          <p:cNvPr id="3" name="Subtitle 2"/>
          <p:cNvSpPr>
            <a:spLocks noGrp="1"/>
          </p:cNvSpPr>
          <p:nvPr>
            <p:ph type="subTitle" idx="1"/>
          </p:nvPr>
        </p:nvSpPr>
        <p:spPr>
          <a:xfrm>
            <a:off x="3200400" y="3317080"/>
            <a:ext cx="2743200" cy="569120"/>
          </a:xfrm>
        </p:spPr>
        <p:txBody>
          <a:bodyPr/>
          <a:lstStyle/>
          <a:p>
            <a:r>
              <a:rPr lang="en-US" dirty="0" smtClean="0"/>
              <a:t>Live Demo</a:t>
            </a:r>
            <a:endParaRPr lang="en-US" dirty="0"/>
          </a:p>
        </p:txBody>
      </p:sp>
      <p:pic>
        <p:nvPicPr>
          <p:cNvPr id="4099" name="Picture 3"/>
          <p:cNvPicPr>
            <a:picLocks noChangeAspect="1" noChangeArrowheads="1"/>
          </p:cNvPicPr>
          <p:nvPr/>
        </p:nvPicPr>
        <p:blipFill>
          <a:blip r:embed="rId2" cstate="screen"/>
          <a:srcRect/>
          <a:stretch>
            <a:fillRect/>
          </a:stretch>
        </p:blipFill>
        <p:spPr bwMode="auto">
          <a:xfrm>
            <a:off x="754758" y="3505200"/>
            <a:ext cx="2217042" cy="2286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3554" name="Picture 2" descr="http://flitting.files.wordpress.com/2008/08/hammer1.jpg"/>
          <p:cNvPicPr>
            <a:picLocks noChangeAspect="1" noChangeArrowheads="1"/>
          </p:cNvPicPr>
          <p:nvPr/>
        </p:nvPicPr>
        <p:blipFill>
          <a:blip r:embed="rId3" cstate="screen"/>
          <a:srcRect/>
          <a:stretch>
            <a:fillRect/>
          </a:stretch>
        </p:blipFill>
        <p:spPr bwMode="auto">
          <a:xfrm>
            <a:off x="6248400" y="3505200"/>
            <a:ext cx="2057400" cy="22923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dirty="0"/>
              <a:t>What Is a Data Type?</a:t>
            </a:r>
          </a:p>
        </p:txBody>
      </p:sp>
      <p:sp>
        <p:nvSpPr>
          <p:cNvPr id="507907" name="Rectangle 3"/>
          <p:cNvSpPr>
            <a:spLocks noGrp="1" noChangeArrowheads="1"/>
          </p:cNvSpPr>
          <p:nvPr>
            <p:ph idx="1"/>
          </p:nvPr>
        </p:nvSpPr>
        <p:spPr/>
        <p:txBody>
          <a:bodyPr/>
          <a:lstStyle/>
          <a:p>
            <a:pPr>
              <a:spcBef>
                <a:spcPts val="1200"/>
              </a:spcBef>
            </a:pPr>
            <a:r>
              <a:rPr lang="en-US" dirty="0"/>
              <a:t>A </a:t>
            </a:r>
            <a:r>
              <a:rPr lang="en-US" dirty="0">
                <a:solidFill>
                  <a:schemeClr val="accent5">
                    <a:lumMod val="20000"/>
                    <a:lumOff val="80000"/>
                  </a:schemeClr>
                </a:solidFill>
              </a:rPr>
              <a:t>data type</a:t>
            </a:r>
            <a:r>
              <a:rPr lang="en-US" dirty="0"/>
              <a:t>:</a:t>
            </a:r>
          </a:p>
          <a:p>
            <a:pPr lvl="1">
              <a:spcBef>
                <a:spcPts val="1200"/>
              </a:spcBef>
            </a:pPr>
            <a:r>
              <a:rPr lang="en-US" dirty="0"/>
              <a:t>Is a domain of values of similar characteristics</a:t>
            </a:r>
          </a:p>
          <a:p>
            <a:pPr lvl="1">
              <a:spcBef>
                <a:spcPts val="1200"/>
              </a:spcBef>
            </a:pPr>
            <a:r>
              <a:rPr lang="en-US" dirty="0"/>
              <a:t>Defines the type of information stored in the computer memory (in a variable)</a:t>
            </a:r>
          </a:p>
          <a:p>
            <a:pPr>
              <a:spcBef>
                <a:spcPts val="1200"/>
              </a:spcBef>
            </a:pPr>
            <a:r>
              <a:rPr lang="en-US" dirty="0"/>
              <a:t>Examples:</a:t>
            </a:r>
          </a:p>
          <a:p>
            <a:pPr lvl="1">
              <a:spcBef>
                <a:spcPts val="1200"/>
              </a:spcBef>
            </a:pPr>
            <a:r>
              <a:rPr lang="en-US" dirty="0"/>
              <a:t>Positive integers: </a:t>
            </a:r>
            <a:r>
              <a:rPr lang="en-US" dirty="0">
                <a:solidFill>
                  <a:schemeClr val="accent5">
                    <a:lumMod val="20000"/>
                    <a:lumOff val="80000"/>
                  </a:schemeClr>
                </a:solidFill>
                <a:latin typeface="Consolas" pitchFamily="49" charset="0"/>
                <a:cs typeface="Consolas" pitchFamily="49" charset="0"/>
              </a:rPr>
              <a:t>1</a:t>
            </a:r>
            <a:r>
              <a:rPr lang="en-US" dirty="0"/>
              <a:t>, </a:t>
            </a:r>
            <a:r>
              <a:rPr lang="en-US" dirty="0">
                <a:solidFill>
                  <a:schemeClr val="accent5">
                    <a:lumMod val="20000"/>
                    <a:lumOff val="80000"/>
                  </a:schemeClr>
                </a:solidFill>
                <a:latin typeface="Consolas" pitchFamily="49" charset="0"/>
                <a:cs typeface="Consolas" pitchFamily="49" charset="0"/>
              </a:rPr>
              <a:t>2</a:t>
            </a:r>
            <a:r>
              <a:rPr lang="en-US" dirty="0"/>
              <a:t>, </a:t>
            </a:r>
            <a:r>
              <a:rPr lang="en-US" dirty="0">
                <a:solidFill>
                  <a:schemeClr val="accent5">
                    <a:lumMod val="20000"/>
                    <a:lumOff val="80000"/>
                  </a:schemeClr>
                </a:solidFill>
                <a:latin typeface="Consolas" pitchFamily="49" charset="0"/>
                <a:cs typeface="Consolas" pitchFamily="49" charset="0"/>
              </a:rPr>
              <a:t>3</a:t>
            </a:r>
            <a:r>
              <a:rPr lang="en-US" dirty="0"/>
              <a:t>, </a:t>
            </a:r>
            <a:r>
              <a:rPr lang="en-US" dirty="0" smtClean="0">
                <a:solidFill>
                  <a:schemeClr val="accent5">
                    <a:lumMod val="20000"/>
                    <a:lumOff val="80000"/>
                  </a:schemeClr>
                </a:solidFill>
                <a:latin typeface="Consolas" pitchFamily="49" charset="0"/>
                <a:cs typeface="Consolas" pitchFamily="49" charset="0"/>
              </a:rPr>
              <a:t>…</a:t>
            </a:r>
            <a:endParaRPr lang="en-US" dirty="0">
              <a:solidFill>
                <a:schemeClr val="accent5">
                  <a:lumMod val="20000"/>
                  <a:lumOff val="80000"/>
                </a:schemeClr>
              </a:solidFill>
              <a:latin typeface="Consolas" pitchFamily="49" charset="0"/>
              <a:cs typeface="Consolas" pitchFamily="49" charset="0"/>
            </a:endParaRPr>
          </a:p>
          <a:p>
            <a:pPr lvl="1">
              <a:spcBef>
                <a:spcPts val="1200"/>
              </a:spcBef>
            </a:pPr>
            <a:r>
              <a:rPr lang="en-US" dirty="0"/>
              <a:t>Alphabetical characters: </a:t>
            </a:r>
            <a:r>
              <a:rPr lang="en-US" dirty="0">
                <a:solidFill>
                  <a:schemeClr val="accent5">
                    <a:lumMod val="20000"/>
                    <a:lumOff val="80000"/>
                  </a:schemeClr>
                </a:solidFill>
                <a:latin typeface="Consolas" pitchFamily="49" charset="0"/>
                <a:cs typeface="Consolas" pitchFamily="49" charset="0"/>
              </a:rPr>
              <a:t>a</a:t>
            </a:r>
            <a:r>
              <a:rPr lang="en-US" dirty="0"/>
              <a:t>, </a:t>
            </a:r>
            <a:r>
              <a:rPr lang="en-US" dirty="0">
                <a:solidFill>
                  <a:schemeClr val="accent5">
                    <a:lumMod val="20000"/>
                    <a:lumOff val="80000"/>
                  </a:schemeClr>
                </a:solidFill>
                <a:latin typeface="Consolas" pitchFamily="49" charset="0"/>
                <a:cs typeface="Consolas" pitchFamily="49" charset="0"/>
              </a:rPr>
              <a:t>b</a:t>
            </a:r>
            <a:r>
              <a:rPr lang="en-US" dirty="0"/>
              <a:t>, </a:t>
            </a:r>
            <a:r>
              <a:rPr lang="en-US" dirty="0">
                <a:solidFill>
                  <a:schemeClr val="accent5">
                    <a:lumMod val="20000"/>
                    <a:lumOff val="80000"/>
                  </a:schemeClr>
                </a:solidFill>
                <a:latin typeface="Consolas" pitchFamily="49" charset="0"/>
                <a:cs typeface="Consolas" pitchFamily="49" charset="0"/>
              </a:rPr>
              <a:t>c</a:t>
            </a:r>
            <a:r>
              <a:rPr lang="en-US" dirty="0"/>
              <a:t>, </a:t>
            </a:r>
            <a:r>
              <a:rPr lang="en-US" dirty="0" smtClean="0">
                <a:solidFill>
                  <a:schemeClr val="accent5">
                    <a:lumMod val="20000"/>
                    <a:lumOff val="80000"/>
                  </a:schemeClr>
                </a:solidFill>
                <a:latin typeface="Consolas" pitchFamily="49" charset="0"/>
                <a:cs typeface="Consolas" pitchFamily="49" charset="0"/>
              </a:rPr>
              <a:t>…</a:t>
            </a:r>
          </a:p>
          <a:p>
            <a:pPr lvl="1">
              <a:spcBef>
                <a:spcPts val="1200"/>
              </a:spcBef>
            </a:pPr>
            <a:r>
              <a:rPr lang="en-US" dirty="0" smtClean="0"/>
              <a:t>Days of week: </a:t>
            </a:r>
            <a:r>
              <a:rPr lang="en-US" dirty="0" smtClean="0">
                <a:solidFill>
                  <a:schemeClr val="accent5">
                    <a:lumMod val="20000"/>
                    <a:lumOff val="80000"/>
                  </a:schemeClr>
                </a:solidFill>
                <a:latin typeface="Consolas" pitchFamily="49" charset="0"/>
                <a:cs typeface="Consolas" pitchFamily="49" charset="0"/>
              </a:rPr>
              <a:t>Monday</a:t>
            </a:r>
            <a:r>
              <a:rPr lang="en-US" dirty="0" smtClean="0"/>
              <a:t>, </a:t>
            </a:r>
            <a:r>
              <a:rPr lang="en-US" dirty="0" smtClean="0">
                <a:solidFill>
                  <a:schemeClr val="accent5">
                    <a:lumMod val="20000"/>
                    <a:lumOff val="80000"/>
                  </a:schemeClr>
                </a:solidFill>
                <a:latin typeface="Consolas" pitchFamily="49" charset="0"/>
                <a:cs typeface="Consolas" pitchFamily="49" charset="0"/>
              </a:rPr>
              <a:t>Tuesday</a:t>
            </a:r>
            <a:r>
              <a:rPr lang="en-US" dirty="0" smtClean="0"/>
              <a:t>, </a:t>
            </a:r>
            <a:r>
              <a:rPr lang="en-US" dirty="0" smtClean="0">
                <a:solidFill>
                  <a:schemeClr val="accent5">
                    <a:lumMod val="20000"/>
                    <a:lumOff val="80000"/>
                  </a:schemeClr>
                </a:solidFill>
                <a:latin typeface="Consolas" pitchFamily="49" charset="0"/>
                <a:cs typeface="Consolas" pitchFamily="49" charset="0"/>
              </a:rPr>
              <a: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pic>
        <p:nvPicPr>
          <p:cNvPr id="77826" name="Picture 2" descr="View Image">
            <a:hlinkClick r:id="rId2"/>
          </p:cNvPr>
          <p:cNvPicPr>
            <a:picLocks noChangeAspect="1" noChangeArrowheads="1"/>
          </p:cNvPicPr>
          <p:nvPr/>
        </p:nvPicPr>
        <p:blipFill>
          <a:blip r:embed="rId3" cstate="screen"/>
          <a:srcRect/>
          <a:stretch>
            <a:fillRect/>
          </a:stretch>
        </p:blipFill>
        <p:spPr bwMode="auto">
          <a:xfrm>
            <a:off x="7010400" y="4196674"/>
            <a:ext cx="1600200" cy="2127926"/>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ctrTitle"/>
          </p:nvPr>
        </p:nvSpPr>
        <p:spPr>
          <a:xfrm>
            <a:off x="1258888" y="1828800"/>
            <a:ext cx="6480175" cy="736600"/>
          </a:xfrm>
        </p:spPr>
        <p:txBody>
          <a:bodyPr/>
          <a:lstStyle/>
          <a:p>
            <a:pPr>
              <a:lnSpc>
                <a:spcPct val="110000"/>
              </a:lnSpc>
            </a:pPr>
            <a:r>
              <a:rPr lang="en-US" dirty="0"/>
              <a:t>Literals</a:t>
            </a:r>
            <a:endParaRPr lang="bg-BG" dirty="0"/>
          </a:p>
        </p:txBody>
      </p:sp>
      <p:pic>
        <p:nvPicPr>
          <p:cNvPr id="27651" name="Picture 3"/>
          <p:cNvPicPr>
            <a:picLocks noChangeAspect="1" noChangeArrowheads="1"/>
          </p:cNvPicPr>
          <p:nvPr/>
        </p:nvPicPr>
        <p:blipFill>
          <a:blip r:embed="rId3" cstate="screen">
            <a:lum contrast="30000"/>
          </a:blip>
          <a:srcRect/>
          <a:stretch>
            <a:fillRect/>
          </a:stretch>
        </p:blipFill>
        <p:spPr bwMode="auto">
          <a:xfrm>
            <a:off x="2105025" y="2971800"/>
            <a:ext cx="4752975" cy="3152775"/>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p:txBody>
          <a:bodyPr/>
          <a:lstStyle/>
          <a:p>
            <a:r>
              <a:rPr lang="en-US" dirty="0"/>
              <a:t>What </a:t>
            </a:r>
            <a:r>
              <a:rPr lang="en-US" dirty="0" smtClean="0"/>
              <a:t>are Literals?</a:t>
            </a:r>
            <a:endParaRPr lang="en-US" dirty="0"/>
          </a:p>
        </p:txBody>
      </p:sp>
      <p:sp>
        <p:nvSpPr>
          <p:cNvPr id="530435" name="Rectangle 3"/>
          <p:cNvSpPr>
            <a:spLocks noGrp="1" noChangeArrowheads="1"/>
          </p:cNvSpPr>
          <p:nvPr>
            <p:ph idx="1"/>
          </p:nvPr>
        </p:nvSpPr>
        <p:spPr/>
        <p:txBody>
          <a:bodyPr/>
          <a:lstStyle/>
          <a:p>
            <a:pPr>
              <a:lnSpc>
                <a:spcPct val="100000"/>
              </a:lnSpc>
            </a:pPr>
            <a:r>
              <a:rPr lang="en-US" dirty="0"/>
              <a:t>Literals are:</a:t>
            </a:r>
          </a:p>
          <a:p>
            <a:pPr lvl="1">
              <a:lnSpc>
                <a:spcPct val="100000"/>
              </a:lnSpc>
            </a:pPr>
            <a:r>
              <a:rPr lang="en-US" dirty="0" smtClean="0"/>
              <a:t>Representations </a:t>
            </a:r>
            <a:r>
              <a:rPr lang="en-US" dirty="0"/>
              <a:t>of </a:t>
            </a:r>
            <a:r>
              <a:rPr lang="en-US" dirty="0" smtClean="0"/>
              <a:t>values in the source code</a:t>
            </a:r>
            <a:endParaRPr lang="en-US" dirty="0"/>
          </a:p>
          <a:p>
            <a:pPr>
              <a:lnSpc>
                <a:spcPct val="100000"/>
              </a:lnSpc>
            </a:pPr>
            <a:r>
              <a:rPr lang="en-US" dirty="0"/>
              <a:t>There are six types of literals</a:t>
            </a:r>
          </a:p>
          <a:p>
            <a:pPr lvl="1">
              <a:lnSpc>
                <a:spcPct val="100000"/>
              </a:lnSpc>
            </a:pPr>
            <a:r>
              <a:rPr lang="en-US" dirty="0"/>
              <a:t>Boolean</a:t>
            </a:r>
          </a:p>
          <a:p>
            <a:pPr lvl="1">
              <a:lnSpc>
                <a:spcPct val="100000"/>
              </a:lnSpc>
            </a:pPr>
            <a:r>
              <a:rPr lang="en-US" dirty="0"/>
              <a:t>Integer</a:t>
            </a:r>
          </a:p>
          <a:p>
            <a:pPr lvl="1">
              <a:lnSpc>
                <a:spcPct val="100000"/>
              </a:lnSpc>
            </a:pPr>
            <a:r>
              <a:rPr lang="en-US" dirty="0"/>
              <a:t>Real</a:t>
            </a:r>
          </a:p>
          <a:p>
            <a:pPr lvl="1">
              <a:lnSpc>
                <a:spcPct val="100000"/>
              </a:lnSpc>
            </a:pPr>
            <a:r>
              <a:rPr lang="en-US" dirty="0"/>
              <a:t>Character</a:t>
            </a:r>
          </a:p>
          <a:p>
            <a:pPr lvl="1">
              <a:lnSpc>
                <a:spcPct val="100000"/>
              </a:lnSpc>
            </a:pPr>
            <a:r>
              <a:rPr lang="en-US" dirty="0"/>
              <a:t>String</a:t>
            </a:r>
          </a:p>
          <a:p>
            <a:pPr lvl="1">
              <a:lnSpc>
                <a:spcPct val="100000"/>
              </a:lnSpc>
            </a:pPr>
            <a:r>
              <a:rPr lang="en-US" dirty="0"/>
              <a:t>The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null</a:t>
            </a:r>
            <a:r>
              <a:rPr lang="en-US" dirty="0"/>
              <a:t> literal</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51</a:t>
            </a:fld>
            <a:endParaRPr lang="en-US" dirty="0"/>
          </a:p>
        </p:txBody>
      </p:sp>
      <p:pic>
        <p:nvPicPr>
          <p:cNvPr id="25603" name="Picture 3"/>
          <p:cNvPicPr>
            <a:picLocks noChangeAspect="1" noChangeArrowheads="1"/>
          </p:cNvPicPr>
          <p:nvPr/>
        </p:nvPicPr>
        <p:blipFill>
          <a:blip r:embed="rId2" cstate="screen"/>
          <a:srcRect/>
          <a:stretch>
            <a:fillRect/>
          </a:stretch>
        </p:blipFill>
        <p:spPr bwMode="auto">
          <a:xfrm>
            <a:off x="4495800" y="3429000"/>
            <a:ext cx="3787140" cy="2514600"/>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sz="3600"/>
              <a:t>Boolean and Integer Literals</a:t>
            </a:r>
          </a:p>
        </p:txBody>
      </p:sp>
      <p:sp>
        <p:nvSpPr>
          <p:cNvPr id="531459" name="Rectangle 3"/>
          <p:cNvSpPr>
            <a:spLocks noGrp="1" noChangeArrowheads="1"/>
          </p:cNvSpPr>
          <p:nvPr>
            <p:ph idx="1"/>
          </p:nvPr>
        </p:nvSpPr>
        <p:spPr/>
        <p:txBody>
          <a:bodyPr/>
          <a:lstStyle/>
          <a:p>
            <a:pPr>
              <a:lnSpc>
                <a:spcPct val="100000"/>
              </a:lnSpc>
            </a:pPr>
            <a:r>
              <a:rPr lang="en-US" dirty="0"/>
              <a:t>The boolean literals are:</a:t>
            </a:r>
          </a:p>
          <a:p>
            <a:pPr lvl="1">
              <a:lnSpc>
                <a:spcPct val="100000"/>
              </a:lnSpc>
            </a:pPr>
            <a:r>
              <a:rPr lang="en-US" dirty="0">
                <a:solidFill>
                  <a:schemeClr val="accent5">
                    <a:lumMod val="20000"/>
                    <a:lumOff val="80000"/>
                  </a:schemeClr>
                </a:solidFill>
                <a:latin typeface="Consolas" pitchFamily="49" charset="0"/>
                <a:cs typeface="Consolas" pitchFamily="49" charset="0"/>
              </a:rPr>
              <a:t>true</a:t>
            </a:r>
          </a:p>
          <a:p>
            <a:pPr lvl="1">
              <a:lnSpc>
                <a:spcPct val="100000"/>
              </a:lnSpc>
            </a:pPr>
            <a:r>
              <a:rPr lang="en-US" dirty="0">
                <a:solidFill>
                  <a:schemeClr val="accent5">
                    <a:lumMod val="20000"/>
                    <a:lumOff val="80000"/>
                  </a:schemeClr>
                </a:solidFill>
                <a:latin typeface="Consolas" pitchFamily="49" charset="0"/>
                <a:cs typeface="Consolas" pitchFamily="49" charset="0"/>
              </a:rPr>
              <a:t>false</a:t>
            </a:r>
          </a:p>
          <a:p>
            <a:pPr>
              <a:lnSpc>
                <a:spcPct val="100000"/>
              </a:lnSpc>
            </a:pPr>
            <a:r>
              <a:rPr lang="en-US" dirty="0"/>
              <a:t>The integer literals:</a:t>
            </a:r>
          </a:p>
          <a:p>
            <a:pPr lvl="1">
              <a:lnSpc>
                <a:spcPct val="100000"/>
              </a:lnSpc>
            </a:pPr>
            <a:r>
              <a:rPr lang="en-US" dirty="0"/>
              <a:t>Are used for variables of type </a:t>
            </a:r>
            <a:r>
              <a:rPr lang="en-US" noProof="1">
                <a:solidFill>
                  <a:schemeClr val="accent5">
                    <a:lumMod val="20000"/>
                    <a:lumOff val="80000"/>
                  </a:schemeClr>
                </a:solidFill>
                <a:latin typeface="Consolas" pitchFamily="49" charset="0"/>
                <a:cs typeface="Consolas" pitchFamily="49" charset="0"/>
              </a:rPr>
              <a:t>int</a:t>
            </a:r>
            <a:r>
              <a:rPr lang="en-US" noProof="1"/>
              <a:t>, </a:t>
            </a:r>
            <a:r>
              <a:rPr lang="en-US" noProof="1">
                <a:solidFill>
                  <a:schemeClr val="accent5">
                    <a:lumMod val="20000"/>
                    <a:lumOff val="80000"/>
                  </a:schemeClr>
                </a:solidFill>
                <a:latin typeface="Consolas" pitchFamily="49" charset="0"/>
                <a:cs typeface="Consolas" pitchFamily="49" charset="0"/>
              </a:rPr>
              <a:t>uint</a:t>
            </a:r>
            <a:r>
              <a:rPr lang="en-US" noProof="1"/>
              <a:t>, </a:t>
            </a:r>
            <a:r>
              <a:rPr lang="en-US" noProof="1">
                <a:solidFill>
                  <a:schemeClr val="accent5">
                    <a:lumMod val="20000"/>
                    <a:lumOff val="80000"/>
                  </a:schemeClr>
                </a:solidFill>
                <a:latin typeface="Consolas" pitchFamily="49" charset="0"/>
                <a:cs typeface="Consolas" pitchFamily="49" charset="0"/>
              </a:rPr>
              <a:t>long</a:t>
            </a:r>
            <a:r>
              <a:rPr lang="en-US" noProof="1"/>
              <a:t>, and </a:t>
            </a:r>
            <a:r>
              <a:rPr lang="en-US" noProof="1">
                <a:solidFill>
                  <a:schemeClr val="accent5">
                    <a:lumMod val="20000"/>
                    <a:lumOff val="80000"/>
                  </a:schemeClr>
                </a:solidFill>
                <a:latin typeface="Consolas" pitchFamily="49" charset="0"/>
                <a:cs typeface="Consolas" pitchFamily="49" charset="0"/>
              </a:rPr>
              <a:t>ulong</a:t>
            </a:r>
          </a:p>
          <a:p>
            <a:pPr lvl="1">
              <a:lnSpc>
                <a:spcPct val="100000"/>
              </a:lnSpc>
            </a:pPr>
            <a:r>
              <a:rPr lang="en-US" dirty="0"/>
              <a:t>Consist of digits</a:t>
            </a:r>
          </a:p>
          <a:p>
            <a:pPr lvl="1">
              <a:lnSpc>
                <a:spcPct val="100000"/>
              </a:lnSpc>
            </a:pPr>
            <a:r>
              <a:rPr lang="en-US" dirty="0"/>
              <a:t>May have a sign (</a:t>
            </a:r>
            <a:r>
              <a:rPr lang="en-US" dirty="0">
                <a:solidFill>
                  <a:schemeClr val="accent5">
                    <a:lumMod val="20000"/>
                    <a:lumOff val="80000"/>
                  </a:schemeClr>
                </a:solidFill>
                <a:latin typeface="Consolas" pitchFamily="49" charset="0"/>
                <a:cs typeface="Consolas" pitchFamily="49" charset="0"/>
              </a:rPr>
              <a:t>+</a:t>
            </a:r>
            <a:r>
              <a:rPr lang="en-US" dirty="0"/>
              <a:t>,</a:t>
            </a:r>
            <a:r>
              <a:rPr lang="en-US" dirty="0">
                <a:solidFill>
                  <a:schemeClr val="accent5">
                    <a:lumMod val="20000"/>
                    <a:lumOff val="80000"/>
                  </a:schemeClr>
                </a:solidFill>
                <a:latin typeface="Consolas" pitchFamily="49" charset="0"/>
                <a:cs typeface="Consolas" pitchFamily="49" charset="0"/>
              </a:rPr>
              <a:t>-</a:t>
            </a:r>
            <a:r>
              <a:rPr lang="en-US" dirty="0"/>
              <a:t>)</a:t>
            </a:r>
          </a:p>
          <a:p>
            <a:pPr lvl="1">
              <a:lnSpc>
                <a:spcPct val="100000"/>
              </a:lnSpc>
            </a:pPr>
            <a:r>
              <a:rPr lang="en-US" dirty="0"/>
              <a:t>May be in a hexadecimal format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52</a:t>
            </a:fld>
            <a:endParaRPr lang="en-US" dirty="0"/>
          </a:p>
        </p:txBody>
      </p:sp>
      <p:pic>
        <p:nvPicPr>
          <p:cNvPr id="24577" name="Picture 1"/>
          <p:cNvPicPr>
            <a:picLocks noChangeAspect="1" noChangeArrowheads="1"/>
          </p:cNvPicPr>
          <p:nvPr/>
        </p:nvPicPr>
        <p:blipFill>
          <a:blip r:embed="rId2" cstate="screen"/>
          <a:srcRect/>
          <a:stretch>
            <a:fillRect/>
          </a:stretch>
        </p:blipFill>
        <p:spPr bwMode="auto">
          <a:xfrm>
            <a:off x="6570057" y="914400"/>
            <a:ext cx="1867906" cy="24384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r>
              <a:rPr lang="en-US"/>
              <a:t>Integer Literals</a:t>
            </a:r>
          </a:p>
        </p:txBody>
      </p:sp>
      <p:sp>
        <p:nvSpPr>
          <p:cNvPr id="532483" name="Rectangle 3"/>
          <p:cNvSpPr>
            <a:spLocks noGrp="1" noChangeArrowheads="1"/>
          </p:cNvSpPr>
          <p:nvPr>
            <p:ph idx="1"/>
          </p:nvPr>
        </p:nvSpPr>
        <p:spPr/>
        <p:txBody>
          <a:bodyPr/>
          <a:lstStyle/>
          <a:p>
            <a:r>
              <a:rPr lang="en-US" dirty="0" smtClean="0"/>
              <a:t>Examples of integer literals</a:t>
            </a:r>
          </a:p>
          <a:p>
            <a:pPr lvl="1"/>
            <a:r>
              <a:rPr lang="en-US" dirty="0" smtClean="0"/>
              <a:t>The </a:t>
            </a:r>
            <a:r>
              <a:rPr lang="en-US" dirty="0">
                <a:solidFill>
                  <a:schemeClr val="accent5">
                    <a:lumMod val="20000"/>
                    <a:lumOff val="80000"/>
                  </a:schemeClr>
                </a:solidFill>
                <a:latin typeface="Consolas" pitchFamily="49" charset="0"/>
                <a:cs typeface="Consolas" pitchFamily="49" charset="0"/>
              </a:rPr>
              <a:t>'</a:t>
            </a:r>
            <a:r>
              <a:rPr lang="en-US" sz="2800" dirty="0">
                <a:solidFill>
                  <a:schemeClr val="accent5">
                    <a:lumMod val="20000"/>
                    <a:lumOff val="80000"/>
                  </a:schemeClr>
                </a:solidFill>
                <a:latin typeface="Consolas" pitchFamily="49" charset="0"/>
                <a:cs typeface="Consolas" pitchFamily="49" charset="0"/>
              </a:rPr>
              <a:t>0x</a:t>
            </a:r>
            <a:r>
              <a:rPr lang="en-US" dirty="0" smtClean="0">
                <a:solidFill>
                  <a:schemeClr val="accent5">
                    <a:lumMod val="20000"/>
                    <a:lumOff val="80000"/>
                  </a:schemeClr>
                </a:solidFill>
                <a:latin typeface="Consolas" pitchFamily="49" charset="0"/>
                <a:cs typeface="Consolas" pitchFamily="49" charset="0"/>
              </a:rPr>
              <a:t>'</a:t>
            </a:r>
            <a:r>
              <a:rPr lang="en-US" dirty="0" smtClean="0"/>
              <a:t> and </a:t>
            </a:r>
            <a:r>
              <a:rPr lang="en-US" dirty="0" smtClean="0">
                <a:solidFill>
                  <a:schemeClr val="accent5">
                    <a:lumMod val="20000"/>
                    <a:lumOff val="80000"/>
                  </a:schemeClr>
                </a:solidFill>
                <a:latin typeface="Consolas" pitchFamily="49" charset="0"/>
                <a:cs typeface="Consolas" pitchFamily="49" charset="0"/>
              </a:rPr>
              <a:t>'</a:t>
            </a:r>
            <a:r>
              <a:rPr lang="en-US" sz="2800" dirty="0" smtClean="0">
                <a:solidFill>
                  <a:schemeClr val="accent5">
                    <a:lumMod val="20000"/>
                    <a:lumOff val="80000"/>
                  </a:schemeClr>
                </a:solidFill>
                <a:latin typeface="Consolas" pitchFamily="49" charset="0"/>
                <a:cs typeface="Consolas" pitchFamily="49" charset="0"/>
              </a:rPr>
              <a:t>0X</a:t>
            </a:r>
            <a:r>
              <a:rPr lang="en-US" dirty="0" smtClean="0">
                <a:solidFill>
                  <a:schemeClr val="accent5">
                    <a:lumMod val="20000"/>
                    <a:lumOff val="80000"/>
                  </a:schemeClr>
                </a:solidFill>
                <a:latin typeface="Consolas" pitchFamily="49" charset="0"/>
                <a:cs typeface="Consolas" pitchFamily="49" charset="0"/>
              </a:rPr>
              <a:t>'</a:t>
            </a:r>
            <a:r>
              <a:rPr lang="en-US" dirty="0" smtClean="0"/>
              <a:t> prefixes </a:t>
            </a:r>
            <a:r>
              <a:rPr lang="en-US" dirty="0"/>
              <a:t>mean a hexadecimal value, e.g. </a:t>
            </a:r>
            <a:r>
              <a:rPr lang="en-US" dirty="0">
                <a:solidFill>
                  <a:schemeClr val="accent5">
                    <a:lumMod val="20000"/>
                    <a:lumOff val="80000"/>
                  </a:schemeClr>
                </a:solidFill>
                <a:latin typeface="Consolas" pitchFamily="49" charset="0"/>
                <a:cs typeface="Consolas" pitchFamily="49" charset="0"/>
              </a:rPr>
              <a:t>0xA8F1</a:t>
            </a:r>
          </a:p>
          <a:p>
            <a:pPr lvl="1"/>
            <a:r>
              <a:rPr lang="en-US" dirty="0"/>
              <a:t>The </a:t>
            </a:r>
            <a:r>
              <a:rPr lang="en-US" dirty="0">
                <a:solidFill>
                  <a:schemeClr val="accent5">
                    <a:lumMod val="20000"/>
                    <a:lumOff val="80000"/>
                  </a:schemeClr>
                </a:solidFill>
                <a:latin typeface="Consolas" pitchFamily="49" charset="0"/>
                <a:cs typeface="Consolas" pitchFamily="49" charset="0"/>
              </a:rPr>
              <a:t>'</a:t>
            </a:r>
            <a:r>
              <a:rPr lang="en-US" sz="2800" dirty="0">
                <a:solidFill>
                  <a:schemeClr val="accent5">
                    <a:lumMod val="20000"/>
                    <a:lumOff val="80000"/>
                  </a:schemeClr>
                </a:solidFill>
                <a:latin typeface="Consolas" pitchFamily="49" charset="0"/>
                <a:cs typeface="Consolas" pitchFamily="49" charset="0"/>
              </a:rPr>
              <a:t>u</a:t>
            </a:r>
            <a:r>
              <a:rPr lang="en-US" dirty="0" smtClean="0">
                <a:solidFill>
                  <a:schemeClr val="accent5">
                    <a:lumMod val="20000"/>
                    <a:lumOff val="80000"/>
                  </a:schemeClr>
                </a:solidFill>
                <a:latin typeface="Consolas" pitchFamily="49" charset="0"/>
                <a:cs typeface="Consolas" pitchFamily="49" charset="0"/>
              </a:rPr>
              <a:t>'</a:t>
            </a:r>
            <a:r>
              <a:rPr lang="en-US" dirty="0" smtClean="0"/>
              <a:t> and </a:t>
            </a:r>
            <a:r>
              <a:rPr lang="en-US" dirty="0">
                <a:solidFill>
                  <a:schemeClr val="accent5">
                    <a:lumMod val="20000"/>
                    <a:lumOff val="80000"/>
                  </a:schemeClr>
                </a:solidFill>
                <a:latin typeface="Consolas" pitchFamily="49" charset="0"/>
                <a:cs typeface="Consolas" pitchFamily="49" charset="0"/>
              </a:rPr>
              <a:t>'</a:t>
            </a:r>
            <a:r>
              <a:rPr lang="en-US" sz="2800" dirty="0">
                <a:solidFill>
                  <a:schemeClr val="accent5">
                    <a:lumMod val="20000"/>
                    <a:lumOff val="80000"/>
                  </a:schemeClr>
                </a:solidFill>
                <a:latin typeface="Consolas" pitchFamily="49" charset="0"/>
                <a:cs typeface="Consolas" pitchFamily="49" charset="0"/>
              </a:rPr>
              <a:t>U</a:t>
            </a:r>
            <a:r>
              <a:rPr lang="en-US" dirty="0" smtClean="0">
                <a:solidFill>
                  <a:schemeClr val="accent5">
                    <a:lumMod val="20000"/>
                    <a:lumOff val="80000"/>
                  </a:schemeClr>
                </a:solidFill>
                <a:latin typeface="Consolas" pitchFamily="49" charset="0"/>
                <a:cs typeface="Consolas" pitchFamily="49" charset="0"/>
              </a:rPr>
              <a:t>'</a:t>
            </a:r>
            <a:r>
              <a:rPr lang="en-US" dirty="0" smtClean="0"/>
              <a:t> suffixes </a:t>
            </a:r>
            <a:r>
              <a:rPr lang="en-US" dirty="0"/>
              <a:t>mean a </a:t>
            </a:r>
            <a:r>
              <a:rPr lang="en-US" sz="2800" noProof="1" smtClean="0">
                <a:solidFill>
                  <a:schemeClr val="accent5">
                    <a:lumMod val="20000"/>
                    <a:lumOff val="80000"/>
                  </a:schemeClr>
                </a:solidFill>
                <a:latin typeface="Consolas" pitchFamily="49" charset="0"/>
                <a:cs typeface="Consolas" pitchFamily="49" charset="0"/>
              </a:rPr>
              <a:t>ulong</a:t>
            </a:r>
            <a:r>
              <a:rPr lang="en-US" dirty="0" smtClean="0"/>
              <a:t> or </a:t>
            </a:r>
            <a:r>
              <a:rPr lang="en-US" sz="2800" noProof="1">
                <a:solidFill>
                  <a:schemeClr val="accent5">
                    <a:lumMod val="20000"/>
                    <a:lumOff val="80000"/>
                  </a:schemeClr>
                </a:solidFill>
                <a:latin typeface="Consolas" pitchFamily="49" charset="0"/>
                <a:cs typeface="Consolas" pitchFamily="49" charset="0"/>
              </a:rPr>
              <a:t>uint</a:t>
            </a:r>
            <a:r>
              <a:rPr lang="en-US" dirty="0">
                <a:solidFill>
                  <a:schemeClr val="accent5">
                    <a:lumMod val="20000"/>
                    <a:lumOff val="80000"/>
                  </a:schemeClr>
                </a:solidFill>
                <a:latin typeface="Consolas" pitchFamily="49" charset="0"/>
                <a:cs typeface="Consolas" pitchFamily="49" charset="0"/>
              </a:rPr>
              <a:t> </a:t>
            </a:r>
            <a:r>
              <a:rPr lang="en-US" dirty="0"/>
              <a:t>type, e.g. </a:t>
            </a:r>
            <a:r>
              <a:rPr lang="en-US" dirty="0">
                <a:solidFill>
                  <a:schemeClr val="accent5">
                    <a:lumMod val="20000"/>
                    <a:lumOff val="80000"/>
                  </a:schemeClr>
                </a:solidFill>
                <a:latin typeface="Consolas" pitchFamily="49" charset="0"/>
                <a:cs typeface="Consolas" pitchFamily="49" charset="0"/>
              </a:rPr>
              <a:t>12345678U</a:t>
            </a:r>
          </a:p>
          <a:p>
            <a:pPr lvl="1"/>
            <a:r>
              <a:rPr lang="en-US" dirty="0"/>
              <a:t>The </a:t>
            </a:r>
            <a:r>
              <a:rPr lang="en-US" dirty="0">
                <a:solidFill>
                  <a:schemeClr val="accent5">
                    <a:lumMod val="20000"/>
                    <a:lumOff val="80000"/>
                  </a:schemeClr>
                </a:solidFill>
                <a:latin typeface="Consolas" pitchFamily="49" charset="0"/>
                <a:cs typeface="Consolas" pitchFamily="49" charset="0"/>
              </a:rPr>
              <a:t>'</a:t>
            </a:r>
            <a:r>
              <a:rPr lang="en-US" sz="2800" dirty="0">
                <a:solidFill>
                  <a:schemeClr val="accent5">
                    <a:lumMod val="20000"/>
                    <a:lumOff val="80000"/>
                  </a:schemeClr>
                </a:solidFill>
                <a:latin typeface="Consolas" pitchFamily="49" charset="0"/>
                <a:cs typeface="Consolas" pitchFamily="49" charset="0"/>
              </a:rPr>
              <a:t>l</a:t>
            </a:r>
            <a:r>
              <a:rPr lang="en-US" dirty="0" smtClean="0">
                <a:solidFill>
                  <a:schemeClr val="accent5">
                    <a:lumMod val="20000"/>
                    <a:lumOff val="80000"/>
                  </a:schemeClr>
                </a:solidFill>
                <a:latin typeface="Consolas" pitchFamily="49" charset="0"/>
                <a:cs typeface="Consolas" pitchFamily="49" charset="0"/>
              </a:rPr>
              <a:t>'</a:t>
            </a:r>
            <a:r>
              <a:rPr lang="en-US" dirty="0" smtClean="0"/>
              <a:t> and </a:t>
            </a:r>
            <a:r>
              <a:rPr lang="en-US" dirty="0">
                <a:solidFill>
                  <a:schemeClr val="accent5">
                    <a:lumMod val="20000"/>
                    <a:lumOff val="80000"/>
                  </a:schemeClr>
                </a:solidFill>
                <a:latin typeface="Consolas" pitchFamily="49" charset="0"/>
                <a:cs typeface="Consolas" pitchFamily="49" charset="0"/>
              </a:rPr>
              <a:t>'</a:t>
            </a:r>
            <a:r>
              <a:rPr lang="en-US" sz="2800" dirty="0">
                <a:solidFill>
                  <a:schemeClr val="accent5">
                    <a:lumMod val="20000"/>
                    <a:lumOff val="80000"/>
                  </a:schemeClr>
                </a:solidFill>
                <a:latin typeface="Consolas" pitchFamily="49" charset="0"/>
                <a:cs typeface="Consolas" pitchFamily="49" charset="0"/>
              </a:rPr>
              <a:t>L</a:t>
            </a:r>
            <a:r>
              <a:rPr lang="en-US" dirty="0" smtClean="0">
                <a:solidFill>
                  <a:schemeClr val="accent5">
                    <a:lumMod val="20000"/>
                    <a:lumOff val="80000"/>
                  </a:schemeClr>
                </a:solidFill>
                <a:latin typeface="Consolas" pitchFamily="49" charset="0"/>
                <a:cs typeface="Consolas" pitchFamily="49" charset="0"/>
              </a:rPr>
              <a:t>'</a:t>
            </a:r>
            <a:r>
              <a:rPr lang="en-US" dirty="0" smtClean="0"/>
              <a:t> suffixes </a:t>
            </a:r>
            <a:r>
              <a:rPr lang="en-US" dirty="0"/>
              <a:t>mean a </a:t>
            </a:r>
            <a:r>
              <a:rPr lang="en-US" sz="2800" dirty="0" smtClean="0">
                <a:solidFill>
                  <a:schemeClr val="accent5">
                    <a:lumMod val="20000"/>
                    <a:lumOff val="80000"/>
                  </a:schemeClr>
                </a:solidFill>
                <a:latin typeface="Consolas" pitchFamily="49" charset="0"/>
                <a:cs typeface="Consolas" pitchFamily="49" charset="0"/>
              </a:rPr>
              <a:t>long</a:t>
            </a:r>
            <a:r>
              <a:rPr lang="en-US" dirty="0" smtClean="0"/>
              <a:t> or </a:t>
            </a:r>
            <a:r>
              <a:rPr lang="en-US" sz="2800" noProof="1">
                <a:solidFill>
                  <a:schemeClr val="accent5">
                    <a:lumMod val="20000"/>
                    <a:lumOff val="80000"/>
                  </a:schemeClr>
                </a:solidFill>
                <a:latin typeface="Consolas" pitchFamily="49" charset="0"/>
                <a:cs typeface="Consolas" pitchFamily="49" charset="0"/>
              </a:rPr>
              <a:t>ulong</a:t>
            </a:r>
            <a:r>
              <a:rPr lang="en-US" dirty="0">
                <a:solidFill>
                  <a:schemeClr val="accent5">
                    <a:lumMod val="20000"/>
                    <a:lumOff val="80000"/>
                  </a:schemeClr>
                </a:solidFill>
                <a:latin typeface="Consolas" pitchFamily="49" charset="0"/>
                <a:cs typeface="Consolas" pitchFamily="49" charset="0"/>
              </a:rPr>
              <a:t> </a:t>
            </a:r>
            <a:r>
              <a:rPr lang="en-US" dirty="0"/>
              <a:t>type, e.g. </a:t>
            </a:r>
            <a:r>
              <a:rPr lang="en-US" dirty="0">
                <a:solidFill>
                  <a:schemeClr val="accent5">
                    <a:lumMod val="20000"/>
                    <a:lumOff val="80000"/>
                  </a:schemeClr>
                </a:solidFill>
                <a:latin typeface="Consolas" pitchFamily="49" charset="0"/>
                <a:cs typeface="Consolas" pitchFamily="49" charset="0"/>
              </a:rPr>
              <a:t>9876543L</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53</a:t>
            </a:fld>
            <a:endParaRPr lang="en-US" dirty="0"/>
          </a:p>
        </p:txBody>
      </p:sp>
      <p:pic>
        <p:nvPicPr>
          <p:cNvPr id="23554" name="Picture 2" descr="Go to fullsize image">
            <a:hlinkClick r:id="rId2"/>
          </p:cNvPr>
          <p:cNvPicPr>
            <a:picLocks noChangeAspect="1" noChangeArrowheads="1"/>
          </p:cNvPicPr>
          <p:nvPr/>
        </p:nvPicPr>
        <p:blipFill>
          <a:blip r:embed="rId3" cstate="screen">
            <a:clrChange>
              <a:clrFrom>
                <a:srgbClr val="010101"/>
              </a:clrFrom>
              <a:clrTo>
                <a:srgbClr val="010101">
                  <a:alpha val="0"/>
                </a:srgbClr>
              </a:clrTo>
            </a:clrChange>
          </a:blip>
          <a:srcRect/>
          <a:stretch>
            <a:fillRect/>
          </a:stretch>
        </p:blipFill>
        <p:spPr bwMode="auto">
          <a:xfrm>
            <a:off x="6019800" y="4697871"/>
            <a:ext cx="2590800" cy="174639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p:txBody>
          <a:bodyPr/>
          <a:lstStyle/>
          <a:p>
            <a:r>
              <a:rPr lang="en-US"/>
              <a:t>Integer Literals – Example</a:t>
            </a:r>
          </a:p>
        </p:txBody>
      </p:sp>
      <p:sp>
        <p:nvSpPr>
          <p:cNvPr id="533507" name="Rectangle 3"/>
          <p:cNvSpPr>
            <a:spLocks noGrp="1" noChangeArrowheads="1"/>
          </p:cNvSpPr>
          <p:nvPr>
            <p:ph idx="1"/>
          </p:nvPr>
        </p:nvSpPr>
        <p:spPr>
          <a:xfrm>
            <a:off x="323850" y="5373688"/>
            <a:ext cx="8496300" cy="1223962"/>
          </a:xfrm>
        </p:spPr>
        <p:txBody>
          <a:bodyPr/>
          <a:lstStyle/>
          <a:p>
            <a:r>
              <a:rPr lang="en-US" dirty="0"/>
              <a:t>Note: the letter ‘</a:t>
            </a:r>
            <a:r>
              <a:rPr lang="en-US" dirty="0">
                <a:solidFill>
                  <a:schemeClr val="accent5">
                    <a:lumMod val="20000"/>
                    <a:lumOff val="80000"/>
                  </a:schemeClr>
                </a:solidFill>
                <a:latin typeface="Consolas" pitchFamily="49" charset="0"/>
                <a:cs typeface="Consolas" pitchFamily="49" charset="0"/>
              </a:rPr>
              <a:t>l</a:t>
            </a:r>
            <a:r>
              <a:rPr lang="en-US" dirty="0"/>
              <a:t>’ is easily confused with the digit ‘</a:t>
            </a:r>
            <a:r>
              <a:rPr lang="en-US" dirty="0">
                <a:solidFill>
                  <a:schemeClr val="accent5">
                    <a:lumMod val="20000"/>
                    <a:lumOff val="80000"/>
                  </a:schemeClr>
                </a:solidFill>
                <a:latin typeface="Consolas" pitchFamily="49" charset="0"/>
                <a:cs typeface="Consolas" pitchFamily="49" charset="0"/>
              </a:rPr>
              <a:t>1</a:t>
            </a:r>
            <a:r>
              <a:rPr lang="en-US" dirty="0"/>
              <a:t>’ so it’s better to use ‘</a:t>
            </a:r>
            <a:r>
              <a:rPr lang="en-US" dirty="0">
                <a:solidFill>
                  <a:schemeClr val="accent5">
                    <a:lumMod val="20000"/>
                    <a:lumOff val="80000"/>
                  </a:schemeClr>
                </a:solidFill>
                <a:latin typeface="Consolas" pitchFamily="49" charset="0"/>
                <a:cs typeface="Consolas" pitchFamily="49" charset="0"/>
              </a:rPr>
              <a:t>L</a:t>
            </a:r>
            <a:r>
              <a:rPr lang="en-US" dirty="0"/>
              <a: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54</a:t>
            </a:fld>
            <a:endParaRPr lang="en-US" dirty="0"/>
          </a:p>
        </p:txBody>
      </p:sp>
      <p:sp>
        <p:nvSpPr>
          <p:cNvPr id="533508" name="Rectangle 4"/>
          <p:cNvSpPr>
            <a:spLocks noChangeArrowheads="1"/>
          </p:cNvSpPr>
          <p:nvPr/>
        </p:nvSpPr>
        <p:spPr bwMode="auto">
          <a:xfrm>
            <a:off x="749300" y="1066800"/>
            <a:ext cx="7632700" cy="41363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variables are</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initialized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with the same value:</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numberInHex = -0x10;</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numberInDec = -16;</a:t>
            </a:r>
          </a:p>
          <a:p>
            <a:pPr eaLnBrk="0" hangingPunct="0">
              <a:lnSpc>
                <a:spcPct val="11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causes an error,</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because 234u is of type uint</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unsignedInt = 234u;</a:t>
            </a:r>
          </a:p>
          <a:p>
            <a:pPr eaLnBrk="0" hangingPunct="0">
              <a:lnSpc>
                <a:spcPct val="11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causes an error,</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because 234L is of type long</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longInt = 234L;</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lstStyle/>
          <a:p>
            <a:r>
              <a:rPr lang="en-US"/>
              <a:t>Real Literals</a:t>
            </a:r>
          </a:p>
        </p:txBody>
      </p:sp>
      <p:sp>
        <p:nvSpPr>
          <p:cNvPr id="534531" name="Rectangle 3"/>
          <p:cNvSpPr>
            <a:spLocks noGrp="1" noChangeArrowheads="1"/>
          </p:cNvSpPr>
          <p:nvPr>
            <p:ph idx="1"/>
          </p:nvPr>
        </p:nvSpPr>
        <p:spPr>
          <a:xfrm>
            <a:off x="228600" y="990600"/>
            <a:ext cx="8686800" cy="5715000"/>
          </a:xfrm>
        </p:spPr>
        <p:txBody>
          <a:bodyPr/>
          <a:lstStyle/>
          <a:p>
            <a:r>
              <a:rPr lang="en-US" dirty="0"/>
              <a:t>The real literals:</a:t>
            </a:r>
          </a:p>
          <a:p>
            <a:pPr lvl="1"/>
            <a:r>
              <a:rPr lang="en-US" dirty="0"/>
              <a:t>Are used for values of type </a:t>
            </a:r>
            <a:r>
              <a:rPr lang="en-US" sz="2800" dirty="0" smtClean="0">
                <a:solidFill>
                  <a:schemeClr val="accent5">
                    <a:lumMod val="20000"/>
                    <a:lumOff val="80000"/>
                  </a:schemeClr>
                </a:solidFill>
                <a:latin typeface="Consolas" pitchFamily="49" charset="0"/>
                <a:cs typeface="Consolas" pitchFamily="49" charset="0"/>
              </a:rPr>
              <a:t>float</a:t>
            </a:r>
            <a:r>
              <a:rPr lang="en-US" dirty="0" smtClean="0"/>
              <a:t>, </a:t>
            </a:r>
            <a:r>
              <a:rPr lang="en-US" sz="2800" dirty="0" smtClean="0">
                <a:solidFill>
                  <a:schemeClr val="accent5">
                    <a:lumMod val="20000"/>
                    <a:lumOff val="80000"/>
                  </a:schemeClr>
                </a:solidFill>
                <a:latin typeface="Consolas" pitchFamily="49" charset="0"/>
                <a:cs typeface="Consolas" pitchFamily="49" charset="0"/>
              </a:rPr>
              <a:t>double</a:t>
            </a:r>
            <a:r>
              <a:rPr lang="en-US" sz="2800" dirty="0" smtClean="0"/>
              <a:t> and </a:t>
            </a:r>
            <a:r>
              <a:rPr lang="en-US" sz="2800" dirty="0" smtClean="0">
                <a:solidFill>
                  <a:schemeClr val="accent5">
                    <a:lumMod val="20000"/>
                    <a:lumOff val="80000"/>
                  </a:schemeClr>
                </a:solidFill>
                <a:latin typeface="Consolas" pitchFamily="49" charset="0"/>
                <a:cs typeface="Consolas" pitchFamily="49" charset="0"/>
              </a:rPr>
              <a:t>decimal</a:t>
            </a:r>
            <a:endParaRPr lang="en-US" sz="2800" dirty="0">
              <a:solidFill>
                <a:schemeClr val="accent5">
                  <a:lumMod val="20000"/>
                  <a:lumOff val="80000"/>
                </a:schemeClr>
              </a:solidFill>
              <a:latin typeface="Consolas" pitchFamily="49" charset="0"/>
              <a:cs typeface="Consolas" pitchFamily="49" charset="0"/>
            </a:endParaRPr>
          </a:p>
          <a:p>
            <a:pPr lvl="1"/>
            <a:r>
              <a:rPr lang="en-US" dirty="0"/>
              <a:t>May consist of digits, a sign and </a:t>
            </a:r>
            <a:r>
              <a:rPr lang="en-US" dirty="0" smtClean="0"/>
              <a:t>“</a:t>
            </a:r>
            <a:r>
              <a:rPr lang="en-US" dirty="0" smtClean="0">
                <a:solidFill>
                  <a:schemeClr val="accent5">
                    <a:lumMod val="20000"/>
                    <a:lumOff val="80000"/>
                  </a:schemeClr>
                </a:solidFill>
                <a:latin typeface="Consolas" pitchFamily="49" charset="0"/>
                <a:cs typeface="Consolas" pitchFamily="49" charset="0"/>
              </a:rPr>
              <a:t>.</a:t>
            </a:r>
            <a:r>
              <a:rPr lang="en-US" dirty="0" smtClean="0"/>
              <a:t>”</a:t>
            </a:r>
            <a:endParaRPr lang="en-US" dirty="0"/>
          </a:p>
          <a:p>
            <a:pPr lvl="1"/>
            <a:r>
              <a:rPr lang="en-US" dirty="0"/>
              <a:t>May be in exponential </a:t>
            </a:r>
            <a:r>
              <a:rPr lang="en-US" dirty="0" smtClean="0"/>
              <a:t>notation: </a:t>
            </a:r>
            <a:r>
              <a:rPr lang="en-US" dirty="0" smtClean="0">
                <a:solidFill>
                  <a:schemeClr val="accent5">
                    <a:lumMod val="20000"/>
                    <a:lumOff val="80000"/>
                  </a:schemeClr>
                </a:solidFill>
                <a:latin typeface="Consolas" pitchFamily="49" charset="0"/>
                <a:cs typeface="Consolas" pitchFamily="49" charset="0"/>
              </a:rPr>
              <a:t>6.02e+23</a:t>
            </a:r>
            <a:endParaRPr lang="en-US" dirty="0">
              <a:solidFill>
                <a:schemeClr val="accent5">
                  <a:lumMod val="20000"/>
                  <a:lumOff val="80000"/>
                </a:schemeClr>
              </a:solidFill>
              <a:latin typeface="Consolas" pitchFamily="49" charset="0"/>
              <a:cs typeface="Consolas" pitchFamily="49" charset="0"/>
            </a:endParaRPr>
          </a:p>
          <a:p>
            <a:r>
              <a:rPr lang="en-US" dirty="0"/>
              <a:t>The </a:t>
            </a:r>
            <a:r>
              <a:rPr lang="en-US" dirty="0" smtClean="0"/>
              <a:t>“</a:t>
            </a:r>
            <a:r>
              <a:rPr lang="en-US" sz="3000" dirty="0" smtClean="0">
                <a:solidFill>
                  <a:schemeClr val="accent5">
                    <a:lumMod val="20000"/>
                    <a:lumOff val="80000"/>
                  </a:schemeClr>
                </a:solidFill>
                <a:latin typeface="Consolas" pitchFamily="49" charset="0"/>
                <a:cs typeface="Consolas" pitchFamily="49" charset="0"/>
              </a:rPr>
              <a:t>f</a:t>
            </a:r>
            <a:r>
              <a:rPr lang="en-US" dirty="0" smtClean="0"/>
              <a:t>” </a:t>
            </a:r>
            <a:r>
              <a:rPr lang="en-US" dirty="0"/>
              <a:t>and </a:t>
            </a:r>
            <a:r>
              <a:rPr lang="en-US" dirty="0" smtClean="0"/>
              <a:t>“</a:t>
            </a:r>
            <a:r>
              <a:rPr lang="en-US" sz="3000" dirty="0" smtClean="0">
                <a:solidFill>
                  <a:schemeClr val="accent5">
                    <a:lumMod val="20000"/>
                    <a:lumOff val="80000"/>
                  </a:schemeClr>
                </a:solidFill>
                <a:latin typeface="Consolas" pitchFamily="49" charset="0"/>
                <a:cs typeface="Consolas" pitchFamily="49" charset="0"/>
              </a:rPr>
              <a:t>F</a:t>
            </a:r>
            <a:r>
              <a:rPr lang="en-US" dirty="0" smtClean="0"/>
              <a:t>” </a:t>
            </a:r>
            <a:r>
              <a:rPr lang="en-US" dirty="0"/>
              <a:t>suffixes mean </a:t>
            </a:r>
            <a:r>
              <a:rPr lang="en-US" sz="3000" dirty="0">
                <a:solidFill>
                  <a:schemeClr val="accent5">
                    <a:lumMod val="20000"/>
                    <a:lumOff val="80000"/>
                  </a:schemeClr>
                </a:solidFill>
                <a:latin typeface="Consolas" pitchFamily="49" charset="0"/>
                <a:cs typeface="Consolas" pitchFamily="49" charset="0"/>
              </a:rPr>
              <a:t>float</a:t>
            </a:r>
          </a:p>
          <a:p>
            <a:r>
              <a:rPr lang="en-US" dirty="0" smtClean="0"/>
              <a:t>The “</a:t>
            </a:r>
            <a:r>
              <a:rPr lang="en-US" sz="3000" dirty="0" smtClean="0">
                <a:solidFill>
                  <a:schemeClr val="accent5">
                    <a:lumMod val="20000"/>
                    <a:lumOff val="80000"/>
                  </a:schemeClr>
                </a:solidFill>
                <a:latin typeface="Consolas" pitchFamily="49" charset="0"/>
                <a:cs typeface="Consolas" pitchFamily="49" charset="0"/>
              </a:rPr>
              <a:t>d</a:t>
            </a:r>
            <a:r>
              <a:rPr lang="en-US" dirty="0" smtClean="0"/>
              <a:t>” and “</a:t>
            </a:r>
            <a:r>
              <a:rPr lang="en-US" sz="3000" dirty="0" smtClean="0">
                <a:solidFill>
                  <a:schemeClr val="accent5">
                    <a:lumMod val="20000"/>
                    <a:lumOff val="80000"/>
                  </a:schemeClr>
                </a:solidFill>
                <a:latin typeface="Consolas" pitchFamily="49" charset="0"/>
                <a:cs typeface="Consolas" pitchFamily="49" charset="0"/>
              </a:rPr>
              <a:t>D</a:t>
            </a:r>
            <a:r>
              <a:rPr lang="en-US" dirty="0" smtClean="0"/>
              <a:t>” suffixes mean </a:t>
            </a:r>
            <a:r>
              <a:rPr lang="en-US" sz="3000" dirty="0" smtClean="0">
                <a:solidFill>
                  <a:schemeClr val="accent5">
                    <a:lumMod val="20000"/>
                    <a:lumOff val="80000"/>
                  </a:schemeClr>
                </a:solidFill>
                <a:latin typeface="Consolas" pitchFamily="49" charset="0"/>
                <a:cs typeface="Consolas" pitchFamily="49" charset="0"/>
              </a:rPr>
              <a:t>double</a:t>
            </a:r>
          </a:p>
          <a:p>
            <a:r>
              <a:rPr lang="en-US" dirty="0" smtClean="0"/>
              <a:t>The “</a:t>
            </a:r>
            <a:r>
              <a:rPr lang="en-US" sz="3000" dirty="0" smtClean="0">
                <a:solidFill>
                  <a:schemeClr val="accent5">
                    <a:lumMod val="20000"/>
                    <a:lumOff val="80000"/>
                  </a:schemeClr>
                </a:solidFill>
                <a:latin typeface="Consolas" pitchFamily="49" charset="0"/>
                <a:cs typeface="Consolas" pitchFamily="49" charset="0"/>
              </a:rPr>
              <a:t>m</a:t>
            </a:r>
            <a:r>
              <a:rPr lang="en-US" dirty="0" smtClean="0"/>
              <a:t>” and “</a:t>
            </a:r>
            <a:r>
              <a:rPr lang="en-US" sz="3000" dirty="0" smtClean="0">
                <a:solidFill>
                  <a:schemeClr val="accent5">
                    <a:lumMod val="20000"/>
                    <a:lumOff val="80000"/>
                  </a:schemeClr>
                </a:solidFill>
                <a:latin typeface="Consolas" pitchFamily="49" charset="0"/>
                <a:cs typeface="Consolas" pitchFamily="49" charset="0"/>
              </a:rPr>
              <a:t>M</a:t>
            </a:r>
            <a:r>
              <a:rPr lang="en-US" dirty="0" smtClean="0"/>
              <a:t>” suffixes mean </a:t>
            </a:r>
            <a:r>
              <a:rPr lang="en-US" sz="3000" dirty="0" smtClean="0">
                <a:solidFill>
                  <a:schemeClr val="accent5">
                    <a:lumMod val="20000"/>
                    <a:lumOff val="80000"/>
                  </a:schemeClr>
                </a:solidFill>
                <a:latin typeface="Consolas" pitchFamily="49" charset="0"/>
                <a:cs typeface="Consolas" pitchFamily="49" charset="0"/>
              </a:rPr>
              <a:t>decimal</a:t>
            </a:r>
          </a:p>
          <a:p>
            <a:r>
              <a:rPr lang="en-US" dirty="0" smtClean="0"/>
              <a:t>The </a:t>
            </a:r>
            <a:r>
              <a:rPr lang="en-US" dirty="0"/>
              <a:t>default interpretation is </a:t>
            </a:r>
            <a:r>
              <a:rPr lang="en-US" sz="3000" dirty="0">
                <a:solidFill>
                  <a:schemeClr val="accent5">
                    <a:lumMod val="20000"/>
                    <a:lumOff val="80000"/>
                  </a:schemeClr>
                </a:solidFill>
                <a:latin typeface="Consolas" pitchFamily="49" charset="0"/>
                <a:cs typeface="Consolas" pitchFamily="49" charset="0"/>
              </a:rPr>
              <a:t>double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55</a:t>
            </a:fld>
            <a:endParaRPr lang="en-US" dirty="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Literals – Example</a:t>
            </a:r>
            <a:endParaRPr lang="en-US" dirty="0"/>
          </a:p>
        </p:txBody>
      </p:sp>
      <p:sp>
        <p:nvSpPr>
          <p:cNvPr id="3" name="Content Placeholder 2"/>
          <p:cNvSpPr>
            <a:spLocks noGrp="1"/>
          </p:cNvSpPr>
          <p:nvPr>
            <p:ph idx="1"/>
          </p:nvPr>
        </p:nvSpPr>
        <p:spPr/>
        <p:txBody>
          <a:bodyPr/>
          <a:lstStyle/>
          <a:p>
            <a:r>
              <a:rPr lang="en-US" dirty="0" smtClean="0"/>
              <a:t>Example of incorrect </a:t>
            </a:r>
            <a:r>
              <a:rPr lang="en-US" dirty="0" smtClean="0">
                <a:solidFill>
                  <a:schemeClr val="accent5">
                    <a:lumMod val="20000"/>
                    <a:lumOff val="80000"/>
                  </a:schemeClr>
                </a:solidFill>
                <a:latin typeface="Consolas" pitchFamily="49" charset="0"/>
                <a:cs typeface="Consolas" pitchFamily="49" charset="0"/>
              </a:rPr>
              <a:t>float</a:t>
            </a:r>
            <a:r>
              <a:rPr lang="en-US" dirty="0" smtClean="0"/>
              <a:t> literal:</a:t>
            </a:r>
          </a:p>
          <a:p>
            <a:endParaRPr lang="en-US" dirty="0" smtClean="0"/>
          </a:p>
          <a:p>
            <a:endParaRPr lang="en-US" dirty="0" smtClean="0"/>
          </a:p>
          <a:p>
            <a:r>
              <a:rPr lang="en-US" dirty="0" smtClean="0"/>
              <a:t>A correct way to assign floating-point value (using also the exponential format):</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56</a:t>
            </a:fld>
            <a:endParaRPr lang="en-US" dirty="0"/>
          </a:p>
        </p:txBody>
      </p:sp>
      <p:sp>
        <p:nvSpPr>
          <p:cNvPr id="5" name="Rectangle 6"/>
          <p:cNvSpPr>
            <a:spLocks noChangeArrowheads="1"/>
          </p:cNvSpPr>
          <p:nvPr/>
        </p:nvSpPr>
        <p:spPr bwMode="auto">
          <a:xfrm>
            <a:off x="728663" y="1752600"/>
            <a:ext cx="7631112" cy="11079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causes an error</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because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12.5 is double by default</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float realNumber = 12.5;</a:t>
            </a:r>
          </a:p>
        </p:txBody>
      </p:sp>
      <p:sp>
        <p:nvSpPr>
          <p:cNvPr id="6" name="Rectangle 10"/>
          <p:cNvSpPr>
            <a:spLocks noChangeArrowheads="1"/>
          </p:cNvSpPr>
          <p:nvPr/>
        </p:nvSpPr>
        <p:spPr bwMode="auto">
          <a:xfrm>
            <a:off x="728663" y="4267200"/>
            <a:ext cx="7631112"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following is the correct</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way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of assigning the value:</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float realNumber = 12.5f;</a:t>
            </a: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is the same value in exponential format:</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realNumber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1.25e+7f;</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dirty="0"/>
              <a:t>Character Literals</a:t>
            </a:r>
          </a:p>
        </p:txBody>
      </p:sp>
      <p:sp>
        <p:nvSpPr>
          <p:cNvPr id="536579" name="Rectangle 3"/>
          <p:cNvSpPr>
            <a:spLocks noGrp="1" noChangeArrowheads="1"/>
          </p:cNvSpPr>
          <p:nvPr>
            <p:ph idx="1"/>
          </p:nvPr>
        </p:nvSpPr>
        <p:spPr/>
        <p:txBody>
          <a:bodyPr/>
          <a:lstStyle/>
          <a:p>
            <a:r>
              <a:rPr lang="en-US" dirty="0"/>
              <a:t>The character literals:</a:t>
            </a:r>
          </a:p>
          <a:p>
            <a:pPr lvl="1"/>
            <a:r>
              <a:rPr lang="en-US" dirty="0"/>
              <a:t>Are used for values of the </a:t>
            </a:r>
            <a:r>
              <a:rPr lang="en-US" sz="2800" dirty="0">
                <a:solidFill>
                  <a:schemeClr val="accent5">
                    <a:lumMod val="20000"/>
                    <a:lumOff val="80000"/>
                  </a:schemeClr>
                </a:solidFill>
                <a:latin typeface="Consolas" pitchFamily="49" charset="0"/>
                <a:cs typeface="Consolas" pitchFamily="49" charset="0"/>
              </a:rPr>
              <a:t>char</a:t>
            </a:r>
            <a:r>
              <a:rPr lang="en-US" dirty="0">
                <a:solidFill>
                  <a:schemeClr val="accent5">
                    <a:lumMod val="20000"/>
                    <a:lumOff val="80000"/>
                  </a:schemeClr>
                </a:solidFill>
                <a:cs typeface="Consolas" pitchFamily="49" charset="0"/>
              </a:rPr>
              <a:t> </a:t>
            </a:r>
            <a:r>
              <a:rPr lang="en-US" dirty="0"/>
              <a:t>type</a:t>
            </a:r>
          </a:p>
          <a:p>
            <a:pPr lvl="1"/>
            <a:r>
              <a:rPr lang="en-US" dirty="0"/>
              <a:t>Consist of two single quotes surrounding the </a:t>
            </a:r>
            <a:r>
              <a:rPr lang="en-US" dirty="0" smtClean="0"/>
              <a:t>character value</a:t>
            </a:r>
            <a:r>
              <a:rPr lang="en-US" dirty="0"/>
              <a:t>: </a:t>
            </a:r>
            <a:r>
              <a:rPr lang="en-US" sz="2800" dirty="0" smtClean="0">
                <a:solidFill>
                  <a:schemeClr val="accent5">
                    <a:lumMod val="20000"/>
                    <a:lumOff val="80000"/>
                  </a:schemeClr>
                </a:solidFill>
                <a:latin typeface="Consolas" pitchFamily="49" charset="0"/>
                <a:cs typeface="Consolas" pitchFamily="49" charset="0"/>
              </a:rPr>
              <a:t>'</a:t>
            </a:r>
            <a:r>
              <a:rPr lang="en-US" dirty="0" smtClean="0">
                <a:solidFill>
                  <a:schemeClr val="accent5">
                    <a:lumMod val="20000"/>
                    <a:lumOff val="80000"/>
                  </a:schemeClr>
                </a:solidFill>
                <a:latin typeface="Consolas" pitchFamily="49" charset="0"/>
                <a:cs typeface="Consolas" pitchFamily="49" charset="0"/>
              </a:rPr>
              <a:t>&lt;value&gt;</a:t>
            </a:r>
            <a:r>
              <a:rPr lang="en-US" sz="2800" dirty="0" smtClean="0">
                <a:solidFill>
                  <a:schemeClr val="accent5">
                    <a:lumMod val="20000"/>
                    <a:lumOff val="80000"/>
                  </a:schemeClr>
                </a:solidFill>
                <a:latin typeface="Consolas" pitchFamily="49" charset="0"/>
                <a:cs typeface="Consolas" pitchFamily="49" charset="0"/>
              </a:rPr>
              <a:t>'</a:t>
            </a:r>
            <a:endParaRPr lang="en-US" sz="2800" dirty="0">
              <a:solidFill>
                <a:schemeClr val="accent5">
                  <a:lumMod val="20000"/>
                  <a:lumOff val="80000"/>
                </a:schemeClr>
              </a:solidFill>
              <a:latin typeface="Consolas" pitchFamily="49" charset="0"/>
              <a:cs typeface="Consolas" pitchFamily="49" charset="0"/>
            </a:endParaRPr>
          </a:p>
          <a:p>
            <a:r>
              <a:rPr lang="en-US" dirty="0"/>
              <a:t>The value may be:</a:t>
            </a:r>
          </a:p>
          <a:p>
            <a:pPr lvl="1"/>
            <a:r>
              <a:rPr lang="en-US" dirty="0"/>
              <a:t>Symbol</a:t>
            </a:r>
          </a:p>
          <a:p>
            <a:pPr lvl="1"/>
            <a:r>
              <a:rPr lang="en-US" dirty="0"/>
              <a:t>The code of the symbol</a:t>
            </a:r>
          </a:p>
          <a:p>
            <a:pPr lvl="1"/>
            <a:r>
              <a:rPr lang="en-US" dirty="0" smtClean="0"/>
              <a:t>Escaping </a:t>
            </a:r>
            <a:r>
              <a:rPr lang="en-US" dirty="0"/>
              <a:t>sequence</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57</a:t>
            </a:fld>
            <a:endParaRPr lang="en-US" dirty="0"/>
          </a:p>
        </p:txBody>
      </p:sp>
      <p:pic>
        <p:nvPicPr>
          <p:cNvPr id="20482" name="Picture 2" descr="View Image">
            <a:hlinkClick r:id="rId2"/>
          </p:cNvPr>
          <p:cNvPicPr>
            <a:picLocks noChangeAspect="1" noChangeArrowheads="1"/>
          </p:cNvPicPr>
          <p:nvPr/>
        </p:nvPicPr>
        <p:blipFill>
          <a:blip r:embed="rId3" cstate="screen"/>
          <a:srcRect/>
          <a:stretch>
            <a:fillRect/>
          </a:stretch>
        </p:blipFill>
        <p:spPr bwMode="auto">
          <a:xfrm>
            <a:off x="5292659" y="3848405"/>
            <a:ext cx="3394141" cy="2552395"/>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US" dirty="0" smtClean="0"/>
              <a:t>Escaping Sequences</a:t>
            </a:r>
            <a:endParaRPr lang="en-US" dirty="0"/>
          </a:p>
        </p:txBody>
      </p:sp>
      <p:sp>
        <p:nvSpPr>
          <p:cNvPr id="538627" name="Rectangle 3"/>
          <p:cNvSpPr>
            <a:spLocks noGrp="1" noChangeArrowheads="1"/>
          </p:cNvSpPr>
          <p:nvPr>
            <p:ph idx="1"/>
          </p:nvPr>
        </p:nvSpPr>
        <p:spPr>
          <a:xfrm>
            <a:off x="323850" y="1066800"/>
            <a:ext cx="8496300" cy="5459413"/>
          </a:xfrm>
        </p:spPr>
        <p:txBody>
          <a:bodyPr/>
          <a:lstStyle/>
          <a:p>
            <a:r>
              <a:rPr lang="en-US" dirty="0" smtClean="0"/>
              <a:t>Escaping </a:t>
            </a:r>
            <a:r>
              <a:rPr lang="en-US" dirty="0"/>
              <a:t>sequences are:</a:t>
            </a:r>
          </a:p>
          <a:p>
            <a:pPr lvl="1"/>
            <a:r>
              <a:rPr lang="en-US" dirty="0"/>
              <a:t>Means of presenting a symbol that is usually interpreted otherwise (like </a:t>
            </a:r>
            <a:r>
              <a:rPr lang="en-US" sz="2800" dirty="0" smtClean="0">
                <a:solidFill>
                  <a:schemeClr val="accent5">
                    <a:lumMod val="20000"/>
                    <a:lumOff val="80000"/>
                  </a:schemeClr>
                </a:solidFill>
                <a:latin typeface="Consolas" pitchFamily="49" charset="0"/>
                <a:cs typeface="Consolas" pitchFamily="49" charset="0"/>
              </a:rPr>
              <a:t>'</a:t>
            </a:r>
            <a:r>
              <a:rPr lang="en-US" dirty="0" smtClean="0"/>
              <a:t>)</a:t>
            </a:r>
            <a:endParaRPr lang="en-US" dirty="0"/>
          </a:p>
          <a:p>
            <a:pPr lvl="1"/>
            <a:r>
              <a:rPr lang="en-US" dirty="0"/>
              <a:t>Means of presenting system symbols (like the new line symbol)</a:t>
            </a:r>
          </a:p>
          <a:p>
            <a:r>
              <a:rPr lang="en-US" dirty="0"/>
              <a:t>Common </a:t>
            </a:r>
            <a:r>
              <a:rPr lang="en-US" dirty="0" smtClean="0"/>
              <a:t>escaping </a:t>
            </a:r>
            <a:r>
              <a:rPr lang="en-US" dirty="0"/>
              <a:t>sequences are:</a:t>
            </a:r>
          </a:p>
          <a:p>
            <a:pPr lvl="1"/>
            <a:r>
              <a:rPr lang="en-US" sz="2800" dirty="0">
                <a:solidFill>
                  <a:schemeClr val="accent5">
                    <a:lumMod val="20000"/>
                    <a:lumOff val="80000"/>
                  </a:schemeClr>
                </a:solidFill>
                <a:latin typeface="Consolas" pitchFamily="49" charset="0"/>
                <a:cs typeface="Consolas" pitchFamily="49" charset="0"/>
              </a:rPr>
              <a:t>\'</a:t>
            </a:r>
            <a:r>
              <a:rPr lang="en-US" dirty="0"/>
              <a:t> for single </a:t>
            </a:r>
            <a:r>
              <a:rPr lang="en-US" dirty="0" smtClean="0"/>
              <a:t>quote	</a:t>
            </a:r>
            <a:r>
              <a:rPr lang="en-US" sz="2800" dirty="0" smtClean="0">
                <a:solidFill>
                  <a:schemeClr val="accent5">
                    <a:lumMod val="20000"/>
                    <a:lumOff val="80000"/>
                  </a:schemeClr>
                </a:solidFill>
                <a:latin typeface="Consolas" pitchFamily="49" charset="0"/>
                <a:cs typeface="Consolas" pitchFamily="49" charset="0"/>
              </a:rPr>
              <a:t>\"</a:t>
            </a:r>
            <a:r>
              <a:rPr lang="en-US" dirty="0" smtClean="0"/>
              <a:t> </a:t>
            </a:r>
            <a:r>
              <a:rPr lang="en-US" dirty="0"/>
              <a:t>for double quote</a:t>
            </a:r>
          </a:p>
          <a:p>
            <a:pPr lvl="1"/>
            <a:r>
              <a:rPr lang="en-US" sz="2800" dirty="0">
                <a:solidFill>
                  <a:schemeClr val="accent5">
                    <a:lumMod val="20000"/>
                    <a:lumOff val="80000"/>
                  </a:schemeClr>
                </a:solidFill>
                <a:latin typeface="Consolas" pitchFamily="49" charset="0"/>
                <a:cs typeface="Consolas" pitchFamily="49" charset="0"/>
              </a:rPr>
              <a:t>\\</a:t>
            </a:r>
            <a:r>
              <a:rPr lang="en-US" dirty="0"/>
              <a:t> for </a:t>
            </a:r>
            <a:r>
              <a:rPr lang="en-US" dirty="0" smtClean="0"/>
              <a:t>backslash		</a:t>
            </a:r>
            <a:r>
              <a:rPr lang="en-US" sz="2800" dirty="0" smtClean="0">
                <a:solidFill>
                  <a:schemeClr val="accent5">
                    <a:lumMod val="20000"/>
                    <a:lumOff val="80000"/>
                  </a:schemeClr>
                </a:solidFill>
                <a:latin typeface="Consolas" pitchFamily="49" charset="0"/>
                <a:cs typeface="Consolas" pitchFamily="49" charset="0"/>
              </a:rPr>
              <a:t>\n</a:t>
            </a:r>
            <a:r>
              <a:rPr lang="en-US" dirty="0" smtClean="0">
                <a:solidFill>
                  <a:schemeClr val="accent5">
                    <a:lumMod val="20000"/>
                    <a:lumOff val="80000"/>
                  </a:schemeClr>
                </a:solidFill>
                <a:latin typeface="Consolas" pitchFamily="49" charset="0"/>
                <a:cs typeface="Consolas" pitchFamily="49" charset="0"/>
              </a:rPr>
              <a:t> </a:t>
            </a:r>
            <a:r>
              <a:rPr lang="en-US" dirty="0"/>
              <a:t>for new </a:t>
            </a:r>
            <a:r>
              <a:rPr lang="en-US" dirty="0" smtClean="0"/>
              <a:t>line</a:t>
            </a:r>
          </a:p>
          <a:p>
            <a:pPr lvl="1"/>
            <a:r>
              <a:rPr lang="en-US" sz="2800" noProof="1" smtClean="0">
                <a:solidFill>
                  <a:schemeClr val="accent5">
                    <a:lumMod val="20000"/>
                    <a:lumOff val="80000"/>
                  </a:schemeClr>
                </a:solidFill>
                <a:latin typeface="Consolas" pitchFamily="49" charset="0"/>
                <a:cs typeface="Consolas" pitchFamily="49" charset="0"/>
              </a:rPr>
              <a:t>\uXXXX</a:t>
            </a:r>
            <a:r>
              <a:rPr lang="en-US" sz="2800" noProof="1" smtClean="0">
                <a:solidFill>
                  <a:schemeClr val="accent5">
                    <a:lumMod val="20000"/>
                    <a:lumOff val="80000"/>
                  </a:schemeClr>
                </a:solidFill>
                <a:cs typeface="Consolas" pitchFamily="49" charset="0"/>
              </a:rPr>
              <a:t> </a:t>
            </a:r>
            <a:r>
              <a:rPr lang="en-US" noProof="1" smtClean="0"/>
              <a:t>for denoting any other Unicode symbol</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58</a:t>
            </a:fld>
            <a:endParaRPr lang="en-US" dirty="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a:lstStyle/>
          <a:p>
            <a:r>
              <a:rPr lang="en-US" dirty="0"/>
              <a:t>Character Literals – Example</a:t>
            </a:r>
          </a:p>
        </p:txBody>
      </p:sp>
      <p:sp>
        <p:nvSpPr>
          <p:cNvPr id="537603" name="Rectangle 3"/>
          <p:cNvSpPr>
            <a:spLocks noGrp="1" noChangeArrowheads="1"/>
          </p:cNvSpPr>
          <p:nvPr>
            <p:ph idx="1"/>
          </p:nvPr>
        </p:nvSpPr>
        <p:spPr/>
        <p:txBody>
          <a:bodyPr/>
          <a:lstStyle/>
          <a:p>
            <a:r>
              <a:rPr lang="en-US" dirty="0"/>
              <a:t>Examples of different character literals:</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59</a:t>
            </a:fld>
            <a:endParaRPr lang="en-US" dirty="0"/>
          </a:p>
        </p:txBody>
      </p:sp>
      <p:sp>
        <p:nvSpPr>
          <p:cNvPr id="537604" name="Rectangle 4"/>
          <p:cNvSpPr>
            <a:spLocks noChangeArrowheads="1"/>
          </p:cNvSpPr>
          <p:nvPr/>
        </p:nvSpPr>
        <p:spPr bwMode="auto">
          <a:xfrm>
            <a:off x="638506" y="1905000"/>
            <a:ext cx="7853362" cy="42165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char symbol = 'a'; // An ordinary symbol</a:t>
            </a: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'\u006F'; // Unicode symbol code in a			      // hexadecimal format (letter 'o')</a:t>
            </a: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'\u8449'; // </a:t>
            </a:r>
            <a:r>
              <a:rPr lang="ja-JP" alt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葉 </a:t>
            </a:r>
            <a:r>
              <a:rPr lang="en-US" altLang="ja-JP"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Leaf in Traditional Chinese)</a:t>
            </a: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 // Assigning the single quote symbol</a:t>
            </a: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 // Assigning the backslash symbol</a:t>
            </a: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'\n'; // Assigning new line symbol</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'\t'; // Assigning TAB symbol</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symbol = "a"; // Incorrect: use single quotes</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en-US" dirty="0"/>
              <a:t>Data Type Characteristics</a:t>
            </a:r>
          </a:p>
        </p:txBody>
      </p:sp>
      <p:sp>
        <p:nvSpPr>
          <p:cNvPr id="506883" name="Rectangle 3"/>
          <p:cNvSpPr>
            <a:spLocks noGrp="1" noChangeArrowheads="1"/>
          </p:cNvSpPr>
          <p:nvPr>
            <p:ph idx="1"/>
          </p:nvPr>
        </p:nvSpPr>
        <p:spPr/>
        <p:txBody>
          <a:bodyPr/>
          <a:lstStyle/>
          <a:p>
            <a:pPr>
              <a:spcBef>
                <a:spcPts val="300"/>
              </a:spcBef>
            </a:pPr>
            <a:r>
              <a:rPr lang="en-US" dirty="0"/>
              <a:t>A data type has:</a:t>
            </a:r>
          </a:p>
          <a:p>
            <a:pPr lvl="1">
              <a:spcBef>
                <a:spcPts val="300"/>
              </a:spcBef>
            </a:pPr>
            <a:r>
              <a:rPr lang="en-US" dirty="0"/>
              <a:t>Name (C# </a:t>
            </a:r>
            <a:r>
              <a:rPr lang="en-US" dirty="0" smtClean="0"/>
              <a:t>keyword or .NET type)</a:t>
            </a:r>
            <a:endParaRPr lang="en-US" dirty="0"/>
          </a:p>
          <a:p>
            <a:pPr lvl="1">
              <a:spcBef>
                <a:spcPts val="300"/>
              </a:spcBef>
            </a:pPr>
            <a:r>
              <a:rPr lang="en-US" dirty="0"/>
              <a:t>Size (how much memory is used)</a:t>
            </a:r>
          </a:p>
          <a:p>
            <a:pPr lvl="1">
              <a:spcBef>
                <a:spcPts val="300"/>
              </a:spcBef>
            </a:pPr>
            <a:r>
              <a:rPr lang="en-US" dirty="0"/>
              <a:t>Default </a:t>
            </a:r>
            <a:r>
              <a:rPr lang="en-US" dirty="0" smtClean="0"/>
              <a:t>value</a:t>
            </a:r>
          </a:p>
          <a:p>
            <a:pPr>
              <a:spcBef>
                <a:spcPts val="300"/>
              </a:spcBef>
            </a:pPr>
            <a:r>
              <a:rPr lang="en-US" dirty="0" smtClean="0"/>
              <a:t>Example:</a:t>
            </a:r>
          </a:p>
          <a:p>
            <a:pPr lvl="1">
              <a:spcBef>
                <a:spcPts val="300"/>
              </a:spcBef>
            </a:pPr>
            <a:r>
              <a:rPr lang="en-US" dirty="0" smtClean="0"/>
              <a:t>Integer numbers in C#</a:t>
            </a:r>
          </a:p>
          <a:p>
            <a:pPr lvl="1">
              <a:spcBef>
                <a:spcPts val="300"/>
              </a:spcBef>
            </a:pPr>
            <a:r>
              <a:rPr lang="en-US" dirty="0" smtClean="0"/>
              <a:t>Name: </a:t>
            </a:r>
            <a:r>
              <a:rPr lang="en-US" noProof="1" smtClean="0">
                <a:solidFill>
                  <a:schemeClr val="accent5">
                    <a:lumMod val="20000"/>
                    <a:lumOff val="80000"/>
                  </a:schemeClr>
                </a:solidFill>
                <a:latin typeface="Consolas" pitchFamily="49" charset="0"/>
                <a:cs typeface="Consolas" pitchFamily="49" charset="0"/>
              </a:rPr>
              <a:t>int</a:t>
            </a:r>
          </a:p>
          <a:p>
            <a:pPr lvl="1">
              <a:spcBef>
                <a:spcPts val="300"/>
              </a:spcBef>
            </a:pPr>
            <a:r>
              <a:rPr lang="en-US" dirty="0" smtClean="0"/>
              <a:t>Size: 32 bits (4 bytes)</a:t>
            </a:r>
          </a:p>
          <a:p>
            <a:pPr lvl="1">
              <a:spcBef>
                <a:spcPts val="300"/>
              </a:spcBef>
            </a:pPr>
            <a:r>
              <a:rPr lang="en-US" dirty="0" smtClean="0"/>
              <a:t>Default value: 0</a:t>
            </a:r>
            <a:endParaRPr lang="en-US"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pic>
        <p:nvPicPr>
          <p:cNvPr id="76802" name="Picture 2" descr="View Image">
            <a:hlinkClick r:id="rId2"/>
          </p:cNvPr>
          <p:cNvPicPr>
            <a:picLocks noChangeAspect="1" noChangeArrowheads="1"/>
          </p:cNvPicPr>
          <p:nvPr/>
        </p:nvPicPr>
        <p:blipFill>
          <a:blip r:embed="rId3" cstate="screen"/>
          <a:srcRect/>
          <a:stretch>
            <a:fillRect/>
          </a:stretch>
        </p:blipFill>
        <p:spPr bwMode="auto">
          <a:xfrm>
            <a:off x="7391400" y="3543300"/>
            <a:ext cx="1219200" cy="2801471"/>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p:txBody>
          <a:bodyPr/>
          <a:lstStyle/>
          <a:p>
            <a:r>
              <a:rPr lang="en-US"/>
              <a:t>String Literals</a:t>
            </a:r>
          </a:p>
        </p:txBody>
      </p:sp>
      <p:sp>
        <p:nvSpPr>
          <p:cNvPr id="539651" name="Rectangle 3"/>
          <p:cNvSpPr>
            <a:spLocks noGrp="1" noChangeArrowheads="1"/>
          </p:cNvSpPr>
          <p:nvPr>
            <p:ph idx="1"/>
          </p:nvPr>
        </p:nvSpPr>
        <p:spPr/>
        <p:txBody>
          <a:bodyPr/>
          <a:lstStyle/>
          <a:p>
            <a:r>
              <a:rPr lang="en-US" dirty="0"/>
              <a:t>String literals:</a:t>
            </a:r>
          </a:p>
          <a:p>
            <a:pPr lvl="1"/>
            <a:r>
              <a:rPr lang="en-US" dirty="0"/>
              <a:t>Are used for values of the string type</a:t>
            </a:r>
          </a:p>
          <a:p>
            <a:pPr lvl="1"/>
            <a:r>
              <a:rPr lang="en-US" dirty="0"/>
              <a:t>Consist of two double quotes surrounding the value: </a:t>
            </a:r>
            <a:r>
              <a:rPr lang="en-US" sz="2800" dirty="0">
                <a:solidFill>
                  <a:schemeClr val="accent5">
                    <a:lumMod val="20000"/>
                    <a:lumOff val="80000"/>
                  </a:schemeClr>
                </a:solidFill>
                <a:latin typeface="Consolas" pitchFamily="49" charset="0"/>
                <a:cs typeface="Consolas" pitchFamily="49" charset="0"/>
              </a:rPr>
              <a:t>"</a:t>
            </a:r>
            <a:r>
              <a:rPr lang="en-US" dirty="0">
                <a:solidFill>
                  <a:schemeClr val="accent5">
                    <a:lumMod val="20000"/>
                    <a:lumOff val="80000"/>
                  </a:schemeClr>
                </a:solidFill>
                <a:latin typeface="Consolas" pitchFamily="49" charset="0"/>
                <a:cs typeface="Consolas" pitchFamily="49" charset="0"/>
              </a:rPr>
              <a:t>&lt;value&gt;</a:t>
            </a:r>
            <a:r>
              <a:rPr lang="en-US" sz="2800" dirty="0">
                <a:solidFill>
                  <a:schemeClr val="accent5">
                    <a:lumMod val="20000"/>
                    <a:lumOff val="80000"/>
                  </a:schemeClr>
                </a:solidFill>
                <a:latin typeface="Consolas" pitchFamily="49" charset="0"/>
                <a:cs typeface="Consolas" pitchFamily="49" charset="0"/>
              </a:rPr>
              <a:t>"</a:t>
            </a:r>
          </a:p>
          <a:p>
            <a:pPr lvl="1"/>
            <a:r>
              <a:rPr lang="en-US" dirty="0"/>
              <a:t>May have a </a:t>
            </a:r>
            <a:r>
              <a:rPr lang="en-US" sz="2800" dirty="0">
                <a:solidFill>
                  <a:schemeClr val="accent5">
                    <a:lumMod val="20000"/>
                    <a:lumOff val="80000"/>
                  </a:schemeClr>
                </a:solidFill>
                <a:cs typeface="Consolas" pitchFamily="49" charset="0"/>
              </a:rPr>
              <a:t>@</a:t>
            </a:r>
            <a:r>
              <a:rPr lang="en-US" dirty="0"/>
              <a:t> prefix which </a:t>
            </a:r>
            <a:r>
              <a:rPr lang="en-US" dirty="0" smtClean="0"/>
              <a:t>ignores the </a:t>
            </a:r>
            <a:r>
              <a:rPr lang="en-US" dirty="0"/>
              <a:t>used </a:t>
            </a:r>
            <a:r>
              <a:rPr lang="en-US" dirty="0" smtClean="0"/>
              <a:t>escaping sequences: </a:t>
            </a:r>
            <a:r>
              <a:rPr lang="en-US" dirty="0" smtClean="0">
                <a:solidFill>
                  <a:schemeClr val="accent5">
                    <a:lumMod val="20000"/>
                    <a:lumOff val="80000"/>
                  </a:schemeClr>
                </a:solidFill>
                <a:cs typeface="Consolas" pitchFamily="49" charset="0"/>
              </a:rPr>
              <a:t>@</a:t>
            </a:r>
            <a:r>
              <a:rPr lang="en-US" dirty="0" smtClean="0">
                <a:solidFill>
                  <a:schemeClr val="accent5">
                    <a:lumMod val="20000"/>
                    <a:lumOff val="80000"/>
                  </a:schemeClr>
                </a:solidFill>
                <a:latin typeface="Consolas" pitchFamily="49" charset="0"/>
                <a:cs typeface="Consolas" pitchFamily="49" charset="0"/>
              </a:rPr>
              <a:t>"&lt;value&gt;"</a:t>
            </a:r>
            <a:endParaRPr lang="en-US" dirty="0">
              <a:solidFill>
                <a:schemeClr val="accent5">
                  <a:lumMod val="20000"/>
                  <a:lumOff val="80000"/>
                </a:schemeClr>
              </a:solidFill>
              <a:latin typeface="Consolas" pitchFamily="49" charset="0"/>
              <a:cs typeface="Consolas" pitchFamily="49" charset="0"/>
            </a:endParaRPr>
          </a:p>
          <a:p>
            <a:r>
              <a:rPr lang="en-US" dirty="0"/>
              <a:t>The value is a sequence of character literals</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60</a:t>
            </a:fld>
            <a:endParaRPr lang="en-US" dirty="0"/>
          </a:p>
        </p:txBody>
      </p:sp>
      <p:sp>
        <p:nvSpPr>
          <p:cNvPr id="5" name="Rectangle 4"/>
          <p:cNvSpPr>
            <a:spLocks noChangeArrowheads="1"/>
          </p:cNvSpPr>
          <p:nvPr/>
        </p:nvSpPr>
        <p:spPr bwMode="auto">
          <a:xfrm>
            <a:off x="681038" y="5378971"/>
            <a:ext cx="7777162"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"I am a sting literal";</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a:t>String Literals – Example</a:t>
            </a:r>
          </a:p>
        </p:txBody>
      </p:sp>
      <p:sp>
        <p:nvSpPr>
          <p:cNvPr id="540675" name="Rectangle 3"/>
          <p:cNvSpPr>
            <a:spLocks noGrp="1" noChangeArrowheads="1"/>
          </p:cNvSpPr>
          <p:nvPr>
            <p:ph idx="1"/>
          </p:nvPr>
        </p:nvSpPr>
        <p:spPr/>
        <p:txBody>
          <a:bodyPr/>
          <a:lstStyle/>
          <a:p>
            <a:r>
              <a:rPr lang="en-US" dirty="0" smtClean="0"/>
              <a:t>Benefits of quoted strings (the </a:t>
            </a:r>
            <a:r>
              <a:rPr lang="en-US" dirty="0" smtClean="0">
                <a:solidFill>
                  <a:schemeClr val="accent5">
                    <a:lumMod val="20000"/>
                    <a:lumOff val="80000"/>
                  </a:schemeClr>
                </a:solidFill>
              </a:rPr>
              <a:t>@</a:t>
            </a:r>
            <a:r>
              <a:rPr lang="en-US" dirty="0" smtClean="0"/>
              <a:t> prefix):</a:t>
            </a:r>
            <a:endParaRPr lang="en-US" dirty="0"/>
          </a:p>
          <a:p>
            <a:endParaRPr lang="en-US" dirty="0"/>
          </a:p>
          <a:p>
            <a:endParaRPr lang="en-US" dirty="0"/>
          </a:p>
          <a:p>
            <a:endParaRPr lang="en-US" dirty="0"/>
          </a:p>
          <a:p>
            <a:endParaRPr lang="en-US" dirty="0"/>
          </a:p>
          <a:p>
            <a:endParaRPr lang="en-US" dirty="0" smtClean="0"/>
          </a:p>
          <a:p>
            <a:endParaRPr lang="en-US" dirty="0" smtClean="0"/>
          </a:p>
          <a:p>
            <a:r>
              <a:rPr lang="en-US" dirty="0" smtClean="0"/>
              <a:t>In quoted strings </a:t>
            </a:r>
            <a:r>
              <a:rPr lang="en-US" dirty="0" smtClean="0">
                <a:solidFill>
                  <a:schemeClr val="accent5">
                    <a:lumMod val="20000"/>
                    <a:lumOff val="80000"/>
                  </a:schemeClr>
                </a:solidFill>
                <a:latin typeface="Consolas" pitchFamily="49" charset="0"/>
                <a:cs typeface="Consolas" pitchFamily="49" charset="0"/>
              </a:rPr>
              <a:t>\"</a:t>
            </a:r>
            <a:r>
              <a:rPr lang="en-US" dirty="0" smtClean="0"/>
              <a:t> is used instead of </a:t>
            </a:r>
            <a:r>
              <a:rPr lang="en-US" dirty="0" smtClean="0">
                <a:solidFill>
                  <a:schemeClr val="accent5">
                    <a:lumMod val="20000"/>
                    <a:lumOff val="80000"/>
                  </a:schemeClr>
                </a:solidFill>
                <a:latin typeface="Consolas" pitchFamily="49" charset="0"/>
                <a:cs typeface="Consolas" pitchFamily="49" charset="0"/>
              </a:rPr>
              <a:t>""</a:t>
            </a:r>
            <a:r>
              <a:rPr lang="en-US" dirty="0" smtClean="0"/>
              <a:t>!</a:t>
            </a:r>
            <a:endParaRPr lang="en-US"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61</a:t>
            </a:fld>
            <a:endParaRPr lang="en-US" dirty="0"/>
          </a:p>
        </p:txBody>
      </p:sp>
      <p:sp>
        <p:nvSpPr>
          <p:cNvPr id="540676" name="Rectangle 4"/>
          <p:cNvSpPr>
            <a:spLocks noChangeArrowheads="1"/>
          </p:cNvSpPr>
          <p:nvPr/>
        </p:nvSpPr>
        <p:spPr bwMode="auto">
          <a:xfrm>
            <a:off x="612775" y="1828800"/>
            <a:ext cx="7920038" cy="34778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Here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is a string literal using escape sequences</a:t>
            </a: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quotation = "\"Hello, Jude\", he said.";</a:t>
            </a: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path = "C:\\WINNT\\Darts\\Darts.exe";</a:t>
            </a: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100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Here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is an example of the usage of @</a:t>
            </a: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quotation = @"""Hello, Jimmy!"", she answered.";</a:t>
            </a: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path = @"C:\WINNT\Darts\Darts.exe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str = @"some</a:t>
            </a:r>
          </a:p>
          <a:p>
            <a:pPr eaLnBrk="0" hangingPunct="0">
              <a:lnSpc>
                <a:spcPct val="1100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text";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133600"/>
            <a:ext cx="8229600" cy="685800"/>
          </a:xfrm>
        </p:spPr>
        <p:txBody>
          <a:bodyPr/>
          <a:lstStyle/>
          <a:p>
            <a:r>
              <a:rPr lang="en-US" dirty="0" smtClean="0"/>
              <a:t>String Literals</a:t>
            </a:r>
            <a:endParaRPr lang="en-US" dirty="0"/>
          </a:p>
        </p:txBody>
      </p:sp>
      <p:sp>
        <p:nvSpPr>
          <p:cNvPr id="3" name="Subtitle 2"/>
          <p:cNvSpPr>
            <a:spLocks noGrp="1"/>
          </p:cNvSpPr>
          <p:nvPr>
            <p:ph type="subTitle" idx="1"/>
          </p:nvPr>
        </p:nvSpPr>
        <p:spPr>
          <a:xfrm>
            <a:off x="457200" y="2859879"/>
            <a:ext cx="8229600" cy="569120"/>
          </a:xfrm>
        </p:spPr>
        <p:txBody>
          <a:bodyPr/>
          <a:lstStyle/>
          <a:p>
            <a:r>
              <a:rPr lang="en-US" dirty="0" smtClean="0"/>
              <a:t>Live Demo</a:t>
            </a:r>
            <a:endParaRPr lang="en-US" dirty="0"/>
          </a:p>
        </p:txBody>
      </p:sp>
      <p:pic>
        <p:nvPicPr>
          <p:cNvPr id="4" name="Picture 2" descr="Symbols by fantasyghostpsn."/>
          <p:cNvPicPr>
            <a:picLocks noChangeAspect="1" noChangeArrowheads="1"/>
          </p:cNvPicPr>
          <p:nvPr/>
        </p:nvPicPr>
        <p:blipFill>
          <a:blip r:embed="rId2" cstate="screen">
            <a:lum contrast="-20000"/>
          </a:blip>
          <a:srcRect/>
          <a:stretch>
            <a:fillRect/>
          </a:stretch>
        </p:blipFill>
        <p:spPr bwMode="auto">
          <a:xfrm rot="16026875">
            <a:off x="3756915" y="1527060"/>
            <a:ext cx="1590675" cy="6594391"/>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2362200"/>
            <a:ext cx="8229600" cy="685800"/>
          </a:xfrm>
        </p:spPr>
        <p:txBody>
          <a:bodyPr/>
          <a:lstStyle/>
          <a:p>
            <a:r>
              <a:rPr lang="en-US" dirty="0" smtClean="0"/>
              <a:t>Nullable Types</a:t>
            </a:r>
            <a:endParaRPr lang="en-US" dirty="0"/>
          </a:p>
        </p:txBody>
      </p:sp>
      <p:sp>
        <p:nvSpPr>
          <p:cNvPr id="4" name="Slide Number Placeholder 3"/>
          <p:cNvSpPr>
            <a:spLocks noGrp="1"/>
          </p:cNvSpPr>
          <p:nvPr>
            <p:ph type="sldNum" sz="quarter" idx="4294967295"/>
          </p:nvPr>
        </p:nvSpPr>
        <p:spPr>
          <a:xfrm>
            <a:off x="8686800" y="6553200"/>
            <a:ext cx="457200" cy="228600"/>
          </a:xfrm>
        </p:spPr>
        <p:txBody>
          <a:bodyPr/>
          <a:lstStyle/>
          <a:p>
            <a:pPr>
              <a:defRPr/>
            </a:pPr>
            <a:fld id="{58452FF4-89E3-4D1B-9927-2DBDC00E58D7}" type="slidenum">
              <a:rPr lang="en-US" smtClean="0"/>
              <a:pPr>
                <a:defRPr/>
              </a:pPr>
              <a:t>63</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659748">
            <a:off x="457200" y="3867066"/>
            <a:ext cx="4867275" cy="1543134"/>
          </a:xfrm>
          <a:prstGeom prst="rect">
            <a:avLst/>
          </a:prstGeom>
          <a:noFill/>
          <a:ln>
            <a:noFill/>
          </a:ln>
          <a:effectLst>
            <a:glow rad="101600">
              <a:srgbClr val="FFFFFF">
                <a:alpha val="40000"/>
              </a:srgbClr>
            </a:glow>
            <a:outerShdw blurRad="76200" dir="18900000" sy="23000" kx="-1200000" algn="bl" rotWithShape="0">
              <a:prstClr val="black">
                <a:alpha val="20000"/>
              </a:prstClr>
            </a:outerShdw>
          </a:effectLst>
          <a:scene3d>
            <a:camera prst="isometricOffAxis1Top">
              <a:rot lat="18448658" lon="19229748" rev="2465574"/>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471519">
            <a:off x="5716980" y="3505708"/>
            <a:ext cx="2409589" cy="2517775"/>
          </a:xfrm>
          <a:prstGeom prst="rect">
            <a:avLst/>
          </a:prstGeom>
          <a:noFill/>
          <a:ln>
            <a:noFill/>
          </a:ln>
          <a:effectLst>
            <a:glow rad="139700">
              <a:srgbClr val="FFFFFF">
                <a:alpha val="40000"/>
              </a:srgb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211460"/>
            <a:ext cx="1690687" cy="2226940"/>
          </a:xfrm>
          <a:prstGeom prst="roundRect">
            <a:avLst>
              <a:gd name="adj" fmla="val 13155"/>
            </a:avLst>
          </a:prstGeom>
          <a:noFill/>
          <a:ln>
            <a:noFill/>
          </a:ln>
          <a:effectLst>
            <a:glow rad="127000">
              <a:srgbClr val="FFFFFF"/>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24246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Nullable Types</a:t>
            </a:r>
            <a:endParaRPr lang="en-US" dirty="0"/>
          </a:p>
        </p:txBody>
      </p:sp>
      <p:sp>
        <p:nvSpPr>
          <p:cNvPr id="5" name="Content Placeholder 4"/>
          <p:cNvSpPr>
            <a:spLocks noGrp="1"/>
          </p:cNvSpPr>
          <p:nvPr>
            <p:ph idx="1"/>
          </p:nvPr>
        </p:nvSpPr>
        <p:spPr/>
        <p:txBody>
          <a:bodyPr/>
          <a:lstStyle/>
          <a:p>
            <a:pPr>
              <a:lnSpc>
                <a:spcPct val="100000"/>
              </a:lnSpc>
            </a:pPr>
            <a:r>
              <a:rPr lang="en-US" dirty="0" smtClean="0">
                <a:solidFill>
                  <a:schemeClr val="accent5">
                    <a:lumMod val="20000"/>
                    <a:lumOff val="80000"/>
                  </a:schemeClr>
                </a:solidFill>
                <a:latin typeface="Consolas" pitchFamily="49" charset="0"/>
                <a:cs typeface="Consolas" pitchFamily="49" charset="0"/>
              </a:rPr>
              <a:t>Nullable</a:t>
            </a:r>
            <a:r>
              <a:rPr lang="en-US" dirty="0" smtClean="0">
                <a:solidFill>
                  <a:schemeClr val="accent5">
                    <a:lumMod val="20000"/>
                    <a:lumOff val="80000"/>
                  </a:schemeClr>
                </a:solidFill>
              </a:rPr>
              <a:t> </a:t>
            </a:r>
            <a:r>
              <a:rPr lang="en-US" dirty="0" smtClean="0"/>
              <a:t>types are instances of the </a:t>
            </a:r>
            <a:r>
              <a:rPr lang="en-US" dirty="0" smtClean="0">
                <a:solidFill>
                  <a:schemeClr val="accent5">
                    <a:lumMod val="20000"/>
                    <a:lumOff val="80000"/>
                  </a:schemeClr>
                </a:solidFill>
                <a:latin typeface="Consolas" pitchFamily="49" charset="0"/>
                <a:cs typeface="Consolas" pitchFamily="49" charset="0"/>
              </a:rPr>
              <a:t>System.Nullable</a:t>
            </a:r>
            <a:r>
              <a:rPr lang="en-US" dirty="0" smtClean="0">
                <a:solidFill>
                  <a:schemeClr val="accent5">
                    <a:lumMod val="20000"/>
                    <a:lumOff val="80000"/>
                  </a:schemeClr>
                </a:solidFill>
              </a:rPr>
              <a:t> </a:t>
            </a:r>
            <a:r>
              <a:rPr lang="en-US" dirty="0" smtClean="0"/>
              <a:t>struct</a:t>
            </a:r>
          </a:p>
          <a:p>
            <a:pPr lvl="1">
              <a:lnSpc>
                <a:spcPct val="100000"/>
              </a:lnSpc>
            </a:pPr>
            <a:r>
              <a:rPr lang="en-US" dirty="0" smtClean="0"/>
              <a:t>Wrapper over the </a:t>
            </a:r>
            <a:r>
              <a:rPr lang="en-US" dirty="0" smtClean="0">
                <a:solidFill>
                  <a:schemeClr val="accent5">
                    <a:lumMod val="20000"/>
                    <a:lumOff val="80000"/>
                  </a:schemeClr>
                </a:solidFill>
              </a:rPr>
              <a:t>primitive</a:t>
            </a:r>
            <a:r>
              <a:rPr lang="en-US" dirty="0" smtClean="0"/>
              <a:t> </a:t>
            </a:r>
            <a:r>
              <a:rPr lang="en-US" dirty="0" smtClean="0">
                <a:solidFill>
                  <a:schemeClr val="accent5">
                    <a:lumMod val="20000"/>
                    <a:lumOff val="80000"/>
                  </a:schemeClr>
                </a:solidFill>
              </a:rPr>
              <a:t>types</a:t>
            </a:r>
          </a:p>
          <a:p>
            <a:pPr lvl="1">
              <a:lnSpc>
                <a:spcPct val="100000"/>
              </a:lnSpc>
            </a:pPr>
            <a:r>
              <a:rPr lang="en-US" dirty="0" smtClean="0"/>
              <a:t>E.g. </a:t>
            </a:r>
            <a:r>
              <a:rPr lang="en-US" dirty="0" smtClean="0">
                <a:solidFill>
                  <a:schemeClr val="accent5">
                    <a:lumMod val="20000"/>
                    <a:lumOff val="80000"/>
                  </a:schemeClr>
                </a:solidFill>
                <a:latin typeface="Consolas" pitchFamily="49" charset="0"/>
                <a:cs typeface="Consolas" pitchFamily="49" charset="0"/>
              </a:rPr>
              <a:t>int?</a:t>
            </a:r>
            <a:r>
              <a:rPr lang="en-US" dirty="0" smtClean="0"/>
              <a:t>, </a:t>
            </a:r>
            <a:r>
              <a:rPr lang="en-US" dirty="0" smtClean="0">
                <a:solidFill>
                  <a:schemeClr val="accent5">
                    <a:lumMod val="20000"/>
                    <a:lumOff val="80000"/>
                  </a:schemeClr>
                </a:solidFill>
                <a:latin typeface="Consolas" pitchFamily="49" charset="0"/>
                <a:cs typeface="Consolas" pitchFamily="49" charset="0"/>
              </a:rPr>
              <a:t>double?</a:t>
            </a:r>
            <a:r>
              <a:rPr lang="en-US" sz="3200" dirty="0" smtClean="0">
                <a:solidFill>
                  <a:srgbClr val="EBFFD2"/>
                </a:solidFill>
              </a:rPr>
              <a:t>, </a:t>
            </a:r>
            <a:r>
              <a:rPr lang="en-US" sz="3200" dirty="0">
                <a:solidFill>
                  <a:srgbClr val="EBFFD2"/>
                </a:solidFill>
              </a:rPr>
              <a:t>etc.</a:t>
            </a:r>
          </a:p>
          <a:p>
            <a:pPr>
              <a:lnSpc>
                <a:spcPct val="100000"/>
              </a:lnSpc>
            </a:pPr>
            <a:r>
              <a:rPr lang="en-US" dirty="0">
                <a:solidFill>
                  <a:schemeClr val="accent5">
                    <a:lumMod val="20000"/>
                    <a:lumOff val="80000"/>
                  </a:schemeClr>
                </a:solidFill>
                <a:latin typeface="Consolas" pitchFamily="49" charset="0"/>
                <a:cs typeface="Consolas" pitchFamily="49" charset="0"/>
              </a:rPr>
              <a:t>Nullabe</a:t>
            </a:r>
            <a:r>
              <a:rPr lang="en-US" dirty="0">
                <a:solidFill>
                  <a:schemeClr val="accent5">
                    <a:lumMod val="20000"/>
                    <a:lumOff val="80000"/>
                  </a:schemeClr>
                </a:solidFill>
              </a:rPr>
              <a:t> </a:t>
            </a:r>
            <a:r>
              <a:rPr lang="en-US" dirty="0"/>
              <a:t>type can represent the normal range of values for its underlying value type, plus an additional </a:t>
            </a:r>
            <a:r>
              <a:rPr lang="en-US" dirty="0">
                <a:solidFill>
                  <a:schemeClr val="accent5">
                    <a:lumMod val="20000"/>
                    <a:lumOff val="80000"/>
                  </a:schemeClr>
                </a:solidFill>
                <a:latin typeface="Consolas" pitchFamily="49" charset="0"/>
                <a:cs typeface="Consolas" pitchFamily="49" charset="0"/>
              </a:rPr>
              <a:t>null</a:t>
            </a:r>
            <a:r>
              <a:rPr lang="en-US" dirty="0"/>
              <a:t> </a:t>
            </a:r>
            <a:r>
              <a:rPr lang="en-US" dirty="0" smtClean="0"/>
              <a:t>value</a:t>
            </a:r>
          </a:p>
          <a:p>
            <a:pPr>
              <a:lnSpc>
                <a:spcPct val="100000"/>
              </a:lnSpc>
            </a:pPr>
            <a:r>
              <a:rPr lang="en-US" dirty="0" smtClean="0"/>
              <a:t>Useful when dealing with </a:t>
            </a:r>
            <a:r>
              <a:rPr lang="en-US" dirty="0" smtClean="0">
                <a:solidFill>
                  <a:schemeClr val="accent5">
                    <a:lumMod val="20000"/>
                    <a:lumOff val="80000"/>
                  </a:schemeClr>
                </a:solidFill>
                <a:latin typeface="Consolas" pitchFamily="49" charset="0"/>
                <a:cs typeface="Consolas" pitchFamily="49" charset="0"/>
              </a:rPr>
              <a:t>Databases</a:t>
            </a:r>
            <a:r>
              <a:rPr lang="en-US" dirty="0" smtClean="0"/>
              <a:t> or other structures that have default value </a:t>
            </a:r>
            <a:r>
              <a:rPr lang="en-US" dirty="0" smtClean="0">
                <a:solidFill>
                  <a:schemeClr val="accent5">
                    <a:lumMod val="20000"/>
                    <a:lumOff val="80000"/>
                  </a:schemeClr>
                </a:solidFill>
                <a:latin typeface="Consolas" pitchFamily="49" charset="0"/>
                <a:cs typeface="Consolas" pitchFamily="49" charset="0"/>
              </a:rPr>
              <a:t>null</a:t>
            </a:r>
            <a:endParaRPr lang="en-US" dirty="0">
              <a:solidFill>
                <a:schemeClr val="accent5">
                  <a:lumMod val="20000"/>
                  <a:lumOff val="80000"/>
                </a:schemeClr>
              </a:solidFill>
              <a:latin typeface="Consolas" pitchFamily="49" charset="0"/>
              <a:cs typeface="Consolas" pitchFamily="49" charset="0"/>
            </a:endParaRPr>
          </a:p>
        </p:txBody>
      </p:sp>
    </p:spTree>
    <p:extLst>
      <p:ext uri="{BB962C8B-B14F-4D97-AF65-F5344CB8AC3E}">
        <p14:creationId xmlns:p14="http://schemas.microsoft.com/office/powerpoint/2010/main" val="321140040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0"/>
            <a:ext cx="7086600" cy="914400"/>
          </a:xfrm>
        </p:spPr>
        <p:txBody>
          <a:bodyPr/>
          <a:lstStyle/>
          <a:p>
            <a:r>
              <a:rPr lang="en-US" dirty="0" smtClean="0"/>
              <a:t>Nullable Types – Example</a:t>
            </a:r>
            <a:endParaRPr lang="en-US" dirty="0"/>
          </a:p>
        </p:txBody>
      </p:sp>
      <p:sp>
        <p:nvSpPr>
          <p:cNvPr id="2" name="Content Placeholder 1"/>
          <p:cNvSpPr>
            <a:spLocks noGrp="1"/>
          </p:cNvSpPr>
          <p:nvPr>
            <p:ph idx="1"/>
          </p:nvPr>
        </p:nvSpPr>
        <p:spPr>
          <a:xfrm>
            <a:off x="228600" y="838200"/>
            <a:ext cx="8686800" cy="579646"/>
          </a:xfrm>
        </p:spPr>
        <p:txBody>
          <a:bodyPr/>
          <a:lstStyle/>
          <a:p>
            <a:r>
              <a:rPr lang="en-US" sz="2800" dirty="0" smtClean="0"/>
              <a:t>Example with </a:t>
            </a:r>
            <a:r>
              <a:rPr lang="en-US" sz="2800" dirty="0" smtClean="0">
                <a:solidFill>
                  <a:schemeClr val="accent5">
                    <a:lumMod val="20000"/>
                    <a:lumOff val="80000"/>
                  </a:schemeClr>
                </a:solidFill>
                <a:latin typeface="Consolas" pitchFamily="49" charset="0"/>
                <a:cs typeface="Consolas" pitchFamily="49" charset="0"/>
              </a:rPr>
              <a:t>Integer</a:t>
            </a:r>
            <a:r>
              <a:rPr lang="en-US" sz="2800" dirty="0"/>
              <a:t>:</a:t>
            </a:r>
            <a:endParaRPr lang="en-US" sz="2800" dirty="0">
              <a:solidFill>
                <a:schemeClr val="accent5">
                  <a:lumMod val="20000"/>
                  <a:lumOff val="80000"/>
                </a:schemeClr>
              </a:solidFill>
              <a:latin typeface="Consolas" pitchFamily="49" charset="0"/>
              <a:cs typeface="Consolas" pitchFamily="49" charset="0"/>
            </a:endParaRPr>
          </a:p>
        </p:txBody>
      </p:sp>
      <p:sp>
        <p:nvSpPr>
          <p:cNvPr id="6" name="Text Placeholder 5"/>
          <p:cNvSpPr>
            <a:spLocks noGrp="1"/>
          </p:cNvSpPr>
          <p:nvPr>
            <p:ph type="body" sz="quarter" idx="10"/>
          </p:nvPr>
        </p:nvSpPr>
        <p:spPr>
          <a:xfrm>
            <a:off x="320040" y="1371600"/>
            <a:ext cx="8458200" cy="1938992"/>
          </a:xfrm>
        </p:spPr>
        <p:txBody>
          <a:bodyPr/>
          <a:lstStyle/>
          <a:p>
            <a:r>
              <a:rPr lang="en-US" sz="2000" dirty="0" smtClean="0"/>
              <a:t>int? someInteger = null;</a:t>
            </a:r>
          </a:p>
          <a:p>
            <a:r>
              <a:rPr lang="en-US" sz="2000" noProof="1" smtClean="0"/>
              <a:t>Console.WriteLine(</a:t>
            </a:r>
          </a:p>
          <a:p>
            <a:r>
              <a:rPr lang="en-US" sz="2000" noProof="1" smtClean="0"/>
              <a:t>  "This is the integer with Null value -&gt; " + someInteger);</a:t>
            </a:r>
          </a:p>
          <a:p>
            <a:r>
              <a:rPr lang="en-US" sz="2000" noProof="1" smtClean="0"/>
              <a:t>someInteger = 5;</a:t>
            </a:r>
            <a:endParaRPr lang="en-US" sz="2000" dirty="0"/>
          </a:p>
          <a:p>
            <a:r>
              <a:rPr lang="en-US" sz="2000" noProof="1"/>
              <a:t>Console.WriteLine</a:t>
            </a:r>
            <a:r>
              <a:rPr lang="en-US" sz="2000" noProof="1" smtClean="0"/>
              <a:t>(</a:t>
            </a:r>
          </a:p>
          <a:p>
            <a:r>
              <a:rPr lang="en-US" sz="2000" noProof="1"/>
              <a:t> </a:t>
            </a:r>
            <a:r>
              <a:rPr lang="en-US" sz="2000" noProof="1" smtClean="0"/>
              <a:t> "This </a:t>
            </a:r>
            <a:r>
              <a:rPr lang="en-US" sz="2000" noProof="1"/>
              <a:t>is the integer </a:t>
            </a:r>
            <a:r>
              <a:rPr lang="en-US" sz="2000" noProof="1" smtClean="0"/>
              <a:t>with </a:t>
            </a:r>
            <a:r>
              <a:rPr lang="en-US" sz="2000" noProof="1"/>
              <a:t>value </a:t>
            </a:r>
            <a:r>
              <a:rPr lang="en-US" sz="2000" noProof="1" smtClean="0"/>
              <a:t>5 -&gt; " +  someInteger);</a:t>
            </a:r>
            <a:endParaRPr lang="en-US" sz="2000" noProof="1"/>
          </a:p>
        </p:txBody>
      </p:sp>
      <p:sp>
        <p:nvSpPr>
          <p:cNvPr id="7" name="Text Placeholder 5"/>
          <p:cNvSpPr txBox="1">
            <a:spLocks/>
          </p:cNvSpPr>
          <p:nvPr/>
        </p:nvSpPr>
        <p:spPr>
          <a:xfrm>
            <a:off x="320040" y="4004608"/>
            <a:ext cx="84582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2000" noProof="1" smtClean="0"/>
              <a:t>double? someDouble = null;</a:t>
            </a:r>
          </a:p>
          <a:p>
            <a:r>
              <a:rPr lang="en-US" sz="2000" noProof="1" smtClean="0"/>
              <a:t>Console.WriteLine(</a:t>
            </a:r>
          </a:p>
          <a:p>
            <a:r>
              <a:rPr lang="en-US" sz="2000" noProof="1" smtClean="0"/>
              <a:t>  "This is the real number with Null value -&gt; " </a:t>
            </a:r>
          </a:p>
          <a:p>
            <a:r>
              <a:rPr lang="en-US" sz="2000" noProof="1" smtClean="0"/>
              <a:t>  + someDouble);</a:t>
            </a:r>
          </a:p>
          <a:p>
            <a:r>
              <a:rPr lang="en-US" sz="2000" noProof="1" smtClean="0"/>
              <a:t>someDouble = 2.5;</a:t>
            </a:r>
          </a:p>
          <a:p>
            <a:r>
              <a:rPr lang="en-US" sz="2000" noProof="1" smtClean="0"/>
              <a:t>Console.WriteLine(</a:t>
            </a:r>
          </a:p>
          <a:p>
            <a:r>
              <a:rPr lang="en-US" sz="2000" noProof="1" smtClean="0"/>
              <a:t>  "This is the real number with value 5 -&gt; " + </a:t>
            </a:r>
          </a:p>
          <a:p>
            <a:r>
              <a:rPr lang="en-US" sz="2000" noProof="1" smtClean="0"/>
              <a:t>  someDouble);</a:t>
            </a:r>
            <a:endParaRPr lang="en-US" sz="2000" noProof="1"/>
          </a:p>
        </p:txBody>
      </p:sp>
      <p:sp>
        <p:nvSpPr>
          <p:cNvPr id="9" name="Content Placeholder 1"/>
          <p:cNvSpPr txBox="1">
            <a:spLocks/>
          </p:cNvSpPr>
          <p:nvPr/>
        </p:nvSpPr>
        <p:spPr>
          <a:xfrm>
            <a:off x="228600" y="3429000"/>
            <a:ext cx="8686800" cy="579646"/>
          </a:xfrm>
          <a:prstGeom prst="rect">
            <a:avLst/>
          </a:prstGeom>
        </p:spPr>
        <p:txBody>
          <a:bodyPr wrap="square">
            <a:spAutoFit/>
          </a:bodyPr>
          <a:lstStyle>
            <a:lvl1pPr marL="282575" indent="-282575" algn="l" rtl="0" eaLnBrk="0" fontAlgn="base" hangingPunct="0">
              <a:lnSpc>
                <a:spcPts val="3800"/>
              </a:lnSpc>
              <a:spcBef>
                <a:spcPts val="600"/>
              </a:spcBef>
              <a:spcAft>
                <a:spcPts val="600"/>
              </a:spcAft>
              <a:buClr>
                <a:schemeClr val="accent5">
                  <a:lumMod val="40000"/>
                  <a:lumOff val="60000"/>
                </a:schemeClr>
              </a:buClr>
              <a:buSzPct val="70000"/>
              <a:buFont typeface="Wingdings 2" pitchFamily="18" charset="2"/>
              <a:buNone/>
              <a:tabLst>
                <a:tab pos="282575" algn="l"/>
              </a:tabLst>
              <a:defRPr sz="3000" b="1" kern="1200" baseline="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ts val="3800"/>
              </a:lnSpc>
              <a:spcBef>
                <a:spcPts val="600"/>
              </a:spcBef>
              <a:spcAft>
                <a:spcPts val="600"/>
              </a:spcAft>
              <a:buClr>
                <a:srgbClr val="FFAD9F"/>
              </a:buClr>
              <a:buFont typeface="Wingdings 2" pitchFamily="18" charset="2"/>
              <a:buChar char=""/>
              <a:defRPr sz="28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2800" dirty="0" smtClean="0"/>
              <a:t>Example with </a:t>
            </a:r>
            <a:r>
              <a:rPr lang="en-US" sz="2800" dirty="0" smtClean="0">
                <a:solidFill>
                  <a:schemeClr val="accent5">
                    <a:lumMod val="20000"/>
                    <a:lumOff val="80000"/>
                  </a:schemeClr>
                </a:solidFill>
                <a:latin typeface="Consolas" pitchFamily="49" charset="0"/>
                <a:cs typeface="Consolas" pitchFamily="49" charset="0"/>
              </a:rPr>
              <a:t>Double</a:t>
            </a:r>
            <a:r>
              <a:rPr lang="en-US" sz="2800" dirty="0"/>
              <a:t>:</a:t>
            </a:r>
            <a:endParaRPr lang="en-US" sz="2800" dirty="0">
              <a:solidFill>
                <a:schemeClr val="accent5">
                  <a:lumMod val="20000"/>
                  <a:lumOff val="80000"/>
                </a:schemeClr>
              </a:solidFill>
              <a:latin typeface="Consolas" pitchFamily="49" charset="0"/>
              <a:cs typeface="Consolas" pitchFamily="49" charset="0"/>
            </a:endParaRPr>
          </a:p>
        </p:txBody>
      </p:sp>
    </p:spTree>
    <p:extLst>
      <p:ext uri="{BB962C8B-B14F-4D97-AF65-F5344CB8AC3E}">
        <p14:creationId xmlns:p14="http://schemas.microsoft.com/office/powerpoint/2010/main" val="175302097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Nullable Types</a:t>
            </a:r>
            <a:endParaRPr lang="en-US" dirty="0"/>
          </a:p>
        </p:txBody>
      </p:sp>
      <p:sp>
        <p:nvSpPr>
          <p:cNvPr id="7" name="Subtitle 6"/>
          <p:cNvSpPr>
            <a:spLocks noGrp="1"/>
          </p:cNvSpPr>
          <p:nvPr>
            <p:ph type="subTitle" idx="1"/>
          </p:nvPr>
        </p:nvSpPr>
        <p:spPr/>
        <p:txBody>
          <a:bodyPr/>
          <a:lstStyle/>
          <a:p>
            <a:r>
              <a:rPr lang="en-US" dirty="0" smtClean="0"/>
              <a:t>Live Demo</a:t>
            </a:r>
            <a:endParaRPr lang="en-US" dirty="0"/>
          </a:p>
        </p:txBody>
      </p:sp>
      <p:sp>
        <p:nvSpPr>
          <p:cNvPr id="5" name="Slide Number Placeholder 4"/>
          <p:cNvSpPr>
            <a:spLocks noGrp="1"/>
          </p:cNvSpPr>
          <p:nvPr>
            <p:ph type="sldNum" sz="quarter" idx="4294967295"/>
          </p:nvPr>
        </p:nvSpPr>
        <p:spPr>
          <a:xfrm>
            <a:off x="8686800" y="6553200"/>
            <a:ext cx="457200" cy="228600"/>
          </a:xfrm>
        </p:spPr>
        <p:txBody>
          <a:bodyPr/>
          <a:lstStyle/>
          <a:p>
            <a:pPr>
              <a:defRPr/>
            </a:pPr>
            <a:fld id="{58452FF4-89E3-4D1B-9927-2DBDC00E58D7}" type="slidenum">
              <a:rPr lang="en-US" smtClean="0"/>
              <a:pPr>
                <a:defRPr/>
              </a:pPr>
              <a:t>66</a:t>
            </a:fld>
            <a:endParaRPr lang="en-US" dirty="0"/>
          </a:p>
        </p:txBody>
      </p:sp>
      <p:pic>
        <p:nvPicPr>
          <p:cNvPr id="2050" name="Picture 2"/>
          <p:cNvPicPr>
            <a:picLocks noChangeAspect="1" noChangeArrowheads="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l="21167" t="9951" r="15472" b="28635"/>
          <a:stretch/>
        </p:blipFill>
        <p:spPr bwMode="auto">
          <a:xfrm rot="1396920">
            <a:off x="697131" y="3962400"/>
            <a:ext cx="3209851" cy="1298369"/>
          </a:xfrm>
          <a:prstGeom prst="rect">
            <a:avLst/>
          </a:prstGeom>
          <a:noFill/>
          <a:ln>
            <a:noFill/>
          </a:ln>
          <a:effectLst>
            <a:glow rad="139700">
              <a:schemeClr val="accent5">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3548" t="21462" r="5388" b="24712"/>
          <a:stretch/>
        </p:blipFill>
        <p:spPr bwMode="auto">
          <a:xfrm rot="19211750">
            <a:off x="5004661" y="4250842"/>
            <a:ext cx="2922947" cy="981547"/>
          </a:xfrm>
          <a:prstGeom prst="rect">
            <a:avLst/>
          </a:prstGeom>
          <a:noFill/>
          <a:ln>
            <a:noFill/>
          </a:ln>
          <a:effectLst>
            <a:glow rad="139700">
              <a:schemeClr val="accent4">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649171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267200" y="304800"/>
            <a:ext cx="4572000" cy="914400"/>
          </a:xfrm>
        </p:spPr>
        <p:txBody>
          <a:bodyPr/>
          <a:lstStyle/>
          <a:p>
            <a:r>
              <a:rPr lang="en-US" dirty="0" smtClean="0"/>
              <a:t>Primitive Data Types and Variables</a:t>
            </a:r>
            <a:endParaRPr lang="en-US" dirty="0"/>
          </a:p>
        </p:txBody>
      </p:sp>
      <p:pic>
        <p:nvPicPr>
          <p:cNvPr id="15362" name="Picture 2" descr="http://rds.yahoo.com/_ylt=A0WTefPqjgpLKD4Bo3ujzbkF/SIG=12lfsu6mi/EXP=1259069546/**http%3A/www.freemobilefun.net/wallp/128_128/other/questionmark.jpg"/>
          <p:cNvPicPr>
            <a:picLocks noChangeAspect="1" noChangeArrowheads="1"/>
          </p:cNvPicPr>
          <p:nvPr/>
        </p:nvPicPr>
        <p:blipFill>
          <a:blip r:embed="rId2" cstate="screen">
            <a:clrChange>
              <a:clrFrom>
                <a:srgbClr val="000000"/>
              </a:clrFrom>
              <a:clrTo>
                <a:srgbClr val="000000">
                  <a:alpha val="0"/>
                </a:srgbClr>
              </a:clrTo>
            </a:clrChange>
          </a:blip>
          <a:srcRect/>
          <a:stretch>
            <a:fillRect/>
          </a:stretch>
        </p:blipFill>
        <p:spPr bwMode="auto">
          <a:xfrm rot="528605">
            <a:off x="152400" y="4114800"/>
            <a:ext cx="2590800" cy="2590800"/>
          </a:xfrm>
          <a:prstGeom prst="rect">
            <a:avLst/>
          </a:prstGeom>
          <a:ln>
            <a:noFill/>
          </a:ln>
          <a:effectLst>
            <a:softEdge rad="112500"/>
          </a:effectLst>
        </p:spPr>
      </p:pic>
      <p:pic>
        <p:nvPicPr>
          <p:cNvPr id="4" name="Picture 2" descr="http://rds.yahoo.com/_ylt=A0WTefPqjgpLKD4Bo3ujzbkF/SIG=12lfsu6mi/EXP=1259069546/**http%3A/www.freemobilefun.net/wallp/128_128/other/questionmark.jpg"/>
          <p:cNvPicPr>
            <a:picLocks noChangeAspect="1" noChangeArrowheads="1"/>
          </p:cNvPicPr>
          <p:nvPr/>
        </p:nvPicPr>
        <p:blipFill>
          <a:blip r:embed="rId2" cstate="screen">
            <a:clrChange>
              <a:clrFrom>
                <a:srgbClr val="000000"/>
              </a:clrFrom>
              <a:clrTo>
                <a:srgbClr val="000000">
                  <a:alpha val="0"/>
                </a:srgbClr>
              </a:clrTo>
            </a:clrChange>
            <a:duotone>
              <a:prstClr val="black"/>
              <a:schemeClr val="tx2">
                <a:tint val="45000"/>
                <a:satMod val="400000"/>
              </a:schemeClr>
            </a:duotone>
          </a:blip>
          <a:srcRect/>
          <a:stretch>
            <a:fillRect/>
          </a:stretch>
        </p:blipFill>
        <p:spPr bwMode="auto">
          <a:xfrm rot="21191950">
            <a:off x="6324600" y="3994475"/>
            <a:ext cx="2590800" cy="2590800"/>
          </a:xfrm>
          <a:prstGeom prst="rect">
            <a:avLst/>
          </a:prstGeom>
          <a:ln>
            <a:noFill/>
          </a:ln>
          <a:effectLst>
            <a:softEdge rad="112500"/>
          </a:effectLst>
        </p:spPr>
      </p:pic>
      <p:pic>
        <p:nvPicPr>
          <p:cNvPr id="6" name="Picture 2" descr="http://rds.yahoo.com/_ylt=A0WTefPqjgpLKD4Bo3ujzbkF/SIG=12lfsu6mi/EXP=1259069546/**http%3A/www.freemobilefun.net/wallp/128_128/other/questionmark.jpg"/>
          <p:cNvPicPr>
            <a:picLocks noChangeAspect="1" noChangeArrowheads="1"/>
          </p:cNvPicPr>
          <p:nvPr/>
        </p:nvPicPr>
        <p:blipFill>
          <a:blip r:embed="rId2" cstate="screen">
            <a:clrChange>
              <a:clrFrom>
                <a:srgbClr val="000000"/>
              </a:clrFrom>
              <a:clrTo>
                <a:srgbClr val="000000">
                  <a:alpha val="0"/>
                </a:srgbClr>
              </a:clrTo>
            </a:clrChange>
            <a:duotone>
              <a:prstClr val="black"/>
              <a:schemeClr val="accent2">
                <a:lumMod val="40000"/>
                <a:lumOff val="60000"/>
                <a:tint val="45000"/>
                <a:satMod val="400000"/>
              </a:schemeClr>
            </a:duotone>
          </a:blip>
          <a:srcRect/>
          <a:stretch>
            <a:fillRect/>
          </a:stretch>
        </p:blipFill>
        <p:spPr bwMode="auto">
          <a:xfrm rot="8571043">
            <a:off x="3034002" y="3900198"/>
            <a:ext cx="2590800" cy="2590800"/>
          </a:xfrm>
          <a:prstGeom prst="rect">
            <a:avLst/>
          </a:prstGeom>
          <a:ln>
            <a:noFill/>
          </a:ln>
          <a:effectLst>
            <a:softEdge rad="112500"/>
          </a:effectLst>
        </p:spPr>
      </p:pic>
      <p:pic>
        <p:nvPicPr>
          <p:cNvPr id="7" name="Picture 2" descr="http://rds.yahoo.com/_ylt=A0WTefPqjgpLKD4Bo3ujzbkF/SIG=12lfsu6mi/EXP=1259069546/**http%3A/www.freemobilefun.net/wallp/128_128/other/questionmark.jpg"/>
          <p:cNvPicPr>
            <a:picLocks noChangeAspect="1" noChangeArrowheads="1"/>
          </p:cNvPicPr>
          <p:nvPr/>
        </p:nvPicPr>
        <p:blipFill>
          <a:blip r:embed="rId2" cstate="screen">
            <a:clrChange>
              <a:clrFrom>
                <a:srgbClr val="000000"/>
              </a:clrFrom>
              <a:clrTo>
                <a:srgbClr val="000000">
                  <a:alpha val="0"/>
                </a:srgbClr>
              </a:clrTo>
            </a:clrChange>
            <a:duotone>
              <a:prstClr val="black"/>
              <a:schemeClr val="accent4">
                <a:tint val="45000"/>
                <a:satMod val="400000"/>
              </a:schemeClr>
            </a:duotone>
          </a:blip>
          <a:srcRect/>
          <a:stretch>
            <a:fillRect/>
          </a:stretch>
        </p:blipFill>
        <p:spPr bwMode="auto">
          <a:xfrm rot="13941481" flipV="1">
            <a:off x="1087412" y="706412"/>
            <a:ext cx="2373817" cy="2373817"/>
          </a:xfrm>
          <a:prstGeom prst="rect">
            <a:avLst/>
          </a:prstGeom>
          <a:ln>
            <a:noFill/>
          </a:ln>
          <a:effectLst>
            <a:softEdge rad="112500"/>
          </a:effectLst>
        </p:spPr>
      </p:pic>
      <p:sp>
        <p:nvSpPr>
          <p:cNvPr id="8" name="TextBox 5"/>
          <p:cNvSpPr txBox="1"/>
          <p:nvPr/>
        </p:nvSpPr>
        <p:spPr>
          <a:xfrm>
            <a:off x="6158093" y="6400800"/>
            <a:ext cx="2909707" cy="369332"/>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r"/>
            <a:r>
              <a:rPr lang="en-US" sz="1800" b="1" dirty="0" smtClean="0">
                <a:hlinkClick r:id="rId3"/>
              </a:rPr>
              <a:t>http://academy.telerik.com</a:t>
            </a:r>
            <a:endParaRPr lang="en-US" sz="1800" b="1"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a:t>Exercises</a:t>
            </a:r>
            <a:endParaRPr lang="bg-BG"/>
          </a:p>
        </p:txBody>
      </p:sp>
      <p:sp>
        <p:nvSpPr>
          <p:cNvPr id="425987" name="Rectangle 3"/>
          <p:cNvSpPr>
            <a:spLocks noGrp="1" noChangeArrowheads="1"/>
          </p:cNvSpPr>
          <p:nvPr>
            <p:ph idx="1"/>
          </p:nvPr>
        </p:nvSpPr>
        <p:spPr>
          <a:xfrm>
            <a:off x="228600" y="914400"/>
            <a:ext cx="8686800" cy="5638800"/>
          </a:xfrm>
        </p:spPr>
        <p:txBody>
          <a:bodyPr/>
          <a:lstStyle/>
          <a:p>
            <a:pPr marL="361950" indent="-361950">
              <a:buFontTx/>
              <a:buAutoNum type="arabicPeriod"/>
            </a:pPr>
            <a:r>
              <a:rPr lang="en-US" sz="2800" dirty="0"/>
              <a:t>Declare five variables choosing for each of them the most appropriate of the types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byte</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sbyte</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short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ushort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int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uint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long</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ulong</a:t>
            </a:r>
            <a:r>
              <a:rPr lang="en-US" sz="2800" dirty="0"/>
              <a:t> to represent the following values: 52130, -115, 4825932, 97, -10000.</a:t>
            </a:r>
          </a:p>
          <a:p>
            <a:pPr marL="361950" indent="-361950">
              <a:buFontTx/>
              <a:buAutoNum type="arabicPeriod"/>
            </a:pPr>
            <a:r>
              <a:rPr lang="en-US" sz="2800" dirty="0"/>
              <a:t>Which of the following values can be assigned to a variable of type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float</a:t>
            </a:r>
            <a:r>
              <a:rPr lang="en-US" sz="2800" dirty="0"/>
              <a:t> and which to a variable of type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double</a:t>
            </a:r>
            <a:r>
              <a:rPr lang="en-US" sz="2800" dirty="0"/>
              <a:t>: 34.567839023, 12.345, 8923.1234857, 3456.091?</a:t>
            </a:r>
          </a:p>
          <a:p>
            <a:pPr marL="361950" indent="-361950">
              <a:buFontTx/>
              <a:buAutoNum type="arabicPeriod"/>
            </a:pPr>
            <a:r>
              <a:rPr lang="en-US" sz="2800" dirty="0" smtClean="0"/>
              <a:t>Write a program that </a:t>
            </a:r>
            <a:r>
              <a:rPr lang="en-US" sz="2800" dirty="0"/>
              <a:t>safely </a:t>
            </a:r>
            <a:r>
              <a:rPr lang="en-US" sz="2800" dirty="0" smtClean="0"/>
              <a:t>compares </a:t>
            </a:r>
            <a:r>
              <a:rPr lang="en-US" sz="2800" dirty="0"/>
              <a:t>floating-point </a:t>
            </a:r>
            <a:r>
              <a:rPr lang="en-US" sz="2800" dirty="0" smtClean="0"/>
              <a:t>numbers with precision of </a:t>
            </a:r>
            <a:r>
              <a:rPr lang="en-US" sz="2800" dirty="0" smtClean="0">
                <a:solidFill>
                  <a:schemeClr val="accent5">
                    <a:lumMod val="20000"/>
                    <a:lumOff val="80000"/>
                  </a:schemeClr>
                </a:solidFill>
                <a:latin typeface="Consolas" pitchFamily="49" charset="0"/>
                <a:cs typeface="Consolas" pitchFamily="49" charset="0"/>
              </a:rPr>
              <a:t>0.000001</a:t>
            </a:r>
            <a:r>
              <a:rPr lang="en-US" sz="2800" dirty="0" smtClean="0"/>
              <a:t>. Examples:</a:t>
            </a:r>
            <a:br>
              <a:rPr lang="en-US" sz="2800" dirty="0" smtClean="0"/>
            </a:br>
            <a:r>
              <a:rPr lang="en-US" sz="2800" dirty="0" smtClean="0"/>
              <a:t>(5.3 ; 6.01) </a:t>
            </a:r>
            <a:r>
              <a:rPr lang="en-US" sz="2800" dirty="0" smtClean="0">
                <a:sym typeface="Wingdings" pitchFamily="2" charset="2"/>
              </a:rPr>
              <a:t> false;  (5.00000001 ; 5.00000003)  true</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68</a:t>
            </a:fld>
            <a:endParaRPr lang="en-US" dirty="0"/>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en-US"/>
              <a:t>Exercises (2)</a:t>
            </a:r>
          </a:p>
        </p:txBody>
      </p:sp>
      <p:sp>
        <p:nvSpPr>
          <p:cNvPr id="550916" name="Rectangle 4"/>
          <p:cNvSpPr>
            <a:spLocks noGrp="1" noChangeArrowheads="1"/>
          </p:cNvSpPr>
          <p:nvPr>
            <p:ph idx="1"/>
          </p:nvPr>
        </p:nvSpPr>
        <p:spPr>
          <a:noFill/>
          <a:ln/>
        </p:spPr>
        <p:txBody>
          <a:bodyPr/>
          <a:lstStyle/>
          <a:p>
            <a:pPr marL="361950" indent="-361950">
              <a:buFontTx/>
              <a:buAutoNum type="arabicPeriod" startAt="4"/>
            </a:pPr>
            <a:r>
              <a:rPr lang="en-US" sz="2800" dirty="0"/>
              <a:t>Declare an integer variable and assign it with the value </a:t>
            </a:r>
            <a:r>
              <a:rPr lang="en-US" sz="2800" dirty="0" smtClean="0"/>
              <a:t>254 </a:t>
            </a:r>
            <a:r>
              <a:rPr lang="en-US" sz="2800" dirty="0"/>
              <a:t>in hexadecimal </a:t>
            </a:r>
            <a:r>
              <a:rPr lang="en-US" sz="2800" dirty="0" smtClean="0"/>
              <a:t>format. Use Windows Calculator to find its hexadecimal representation.</a:t>
            </a:r>
            <a:endParaRPr lang="en-US" sz="2800" dirty="0"/>
          </a:p>
          <a:p>
            <a:pPr marL="361950" indent="-361950">
              <a:buFontTx/>
              <a:buAutoNum type="arabicPeriod" startAt="4"/>
            </a:pPr>
            <a:r>
              <a:rPr lang="en-US" sz="2800" dirty="0"/>
              <a:t>Declare a character variable and assign it with the symbol </a:t>
            </a:r>
            <a:r>
              <a:rPr lang="en-US" sz="2800" dirty="0" smtClean="0"/>
              <a:t>that has Unicode code 72. Hint: first use the Windows Calculator to find the hexadecimal representation of 72.</a:t>
            </a:r>
            <a:endParaRPr lang="en-US" sz="2800" dirty="0"/>
          </a:p>
          <a:p>
            <a:pPr marL="361950" indent="-361950">
              <a:buFontTx/>
              <a:buAutoNum type="arabicPeriod" startAt="4"/>
            </a:pPr>
            <a:r>
              <a:rPr lang="en-US" sz="2800" dirty="0"/>
              <a:t>Declare a boolean variable called </a:t>
            </a:r>
            <a:r>
              <a:rPr lang="en-US" sz="2800" noProof="1">
                <a:solidFill>
                  <a:schemeClr val="accent5">
                    <a:lumMod val="20000"/>
                    <a:lumOff val="80000"/>
                  </a:schemeClr>
                </a:solidFill>
                <a:latin typeface="Consolas" pitchFamily="49" charset="0"/>
                <a:cs typeface="Consolas" pitchFamily="49" charset="0"/>
              </a:rPr>
              <a:t>isFemale</a:t>
            </a:r>
            <a:r>
              <a:rPr lang="en-US" sz="2800" dirty="0"/>
              <a:t> and assign an appropriate value corresponding to your gender.</a:t>
            </a:r>
            <a:endParaRPr lang="en-US" sz="24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69</a:t>
            </a:fld>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ctrTitle"/>
          </p:nvPr>
        </p:nvSpPr>
        <p:spPr>
          <a:xfrm>
            <a:off x="1260475" y="1676400"/>
            <a:ext cx="6480175" cy="736600"/>
          </a:xfrm>
        </p:spPr>
        <p:txBody>
          <a:bodyPr/>
          <a:lstStyle/>
          <a:p>
            <a:pPr>
              <a:lnSpc>
                <a:spcPct val="110000"/>
              </a:lnSpc>
            </a:pPr>
            <a:r>
              <a:rPr lang="en-US" dirty="0"/>
              <a:t>Integer Types</a:t>
            </a:r>
            <a:endParaRPr lang="bg-BG" dirty="0"/>
          </a:p>
        </p:txBody>
      </p:sp>
      <p:pic>
        <p:nvPicPr>
          <p:cNvPr id="75777" name="Picture 1" descr="C:\Temp\digits-small.jpg"/>
          <p:cNvPicPr>
            <a:picLocks noChangeAspect="1" noChangeArrowheads="1"/>
          </p:cNvPicPr>
          <p:nvPr/>
        </p:nvPicPr>
        <p:blipFill>
          <a:blip r:embed="rId3" cstate="screen"/>
          <a:srcRect/>
          <a:stretch>
            <a:fillRect/>
          </a:stretch>
        </p:blipFill>
        <p:spPr bwMode="auto">
          <a:xfrm>
            <a:off x="2183653" y="3023235"/>
            <a:ext cx="4700494" cy="2996566"/>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US"/>
              <a:t>Exercises (3)</a:t>
            </a:r>
          </a:p>
        </p:txBody>
      </p:sp>
      <p:sp>
        <p:nvSpPr>
          <p:cNvPr id="553987" name="Rectangle 3"/>
          <p:cNvSpPr>
            <a:spLocks noGrp="1" noChangeArrowheads="1"/>
          </p:cNvSpPr>
          <p:nvPr>
            <p:ph idx="1"/>
          </p:nvPr>
        </p:nvSpPr>
        <p:spPr>
          <a:xfrm>
            <a:off x="228600" y="990600"/>
            <a:ext cx="8686800" cy="5715000"/>
          </a:xfrm>
        </p:spPr>
        <p:txBody>
          <a:bodyPr/>
          <a:lstStyle/>
          <a:p>
            <a:pPr marL="361950" indent="-361950">
              <a:lnSpc>
                <a:spcPts val="3600"/>
              </a:lnSpc>
              <a:buFontTx/>
              <a:buAutoNum type="arabicPeriod" startAt="7"/>
            </a:pPr>
            <a:r>
              <a:rPr lang="en-US" sz="2800" dirty="0"/>
              <a:t>Declare two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r>
              <a:rPr lang="en-US" sz="2800" dirty="0"/>
              <a:t> variables and assign them with “Hello” and “World”. Declare an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object</a:t>
            </a:r>
            <a:r>
              <a:rPr lang="en-US" sz="2800" dirty="0"/>
              <a:t> variable and assign it with the concatenation of the first two </a:t>
            </a:r>
            <a:r>
              <a:rPr lang="en-US" sz="2800" dirty="0" smtClean="0"/>
              <a:t>variables (mind adding an interval). </a:t>
            </a:r>
            <a:r>
              <a:rPr lang="en-US" sz="2800" dirty="0"/>
              <a:t>Declare a third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r>
              <a:rPr lang="en-US" sz="2800" dirty="0"/>
              <a:t> variable and initialize it with the value of the object </a:t>
            </a:r>
            <a:r>
              <a:rPr lang="en-US" sz="2800" dirty="0" smtClean="0"/>
              <a:t>variable (you </a:t>
            </a:r>
            <a:r>
              <a:rPr lang="en-US" sz="2800" dirty="0"/>
              <a:t>should perform type casting).</a:t>
            </a:r>
          </a:p>
          <a:p>
            <a:pPr marL="361950" indent="-361950">
              <a:lnSpc>
                <a:spcPts val="3600"/>
              </a:lnSpc>
              <a:buFontTx/>
              <a:buAutoNum type="arabicPeriod" startAt="7"/>
            </a:pPr>
            <a:r>
              <a:rPr lang="en-US" sz="2800" dirty="0"/>
              <a:t>Declare two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r>
              <a:rPr lang="en-US" sz="2800" dirty="0"/>
              <a:t> variables and assign them with following value:</a:t>
            </a:r>
          </a:p>
          <a:p>
            <a:pPr marL="450850" indent="-450850">
              <a:lnSpc>
                <a:spcPts val="3600"/>
              </a:lnSpc>
              <a:buFontTx/>
              <a:buNone/>
            </a:pPr>
            <a:endParaRPr lang="en-US" sz="2800" dirty="0"/>
          </a:p>
          <a:p>
            <a:pPr marL="361950" indent="-361950">
              <a:lnSpc>
                <a:spcPts val="3600"/>
              </a:lnSpc>
              <a:buFontTx/>
              <a:buNone/>
              <a:tabLst/>
            </a:pPr>
            <a:r>
              <a:rPr lang="en-US" sz="2800" dirty="0"/>
              <a:t>	Do the above in two different </a:t>
            </a:r>
            <a:r>
              <a:rPr lang="en-US" sz="2800" dirty="0" smtClean="0"/>
              <a:t>ways: with and without using quoted strings.</a:t>
            </a:r>
            <a:endParaRPr lang="en-US" sz="2800"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70</a:t>
            </a:fld>
            <a:endParaRPr lang="en-US" dirty="0"/>
          </a:p>
        </p:txBody>
      </p:sp>
      <p:sp>
        <p:nvSpPr>
          <p:cNvPr id="553988" name="Rectangle 4"/>
          <p:cNvSpPr>
            <a:spLocks noChangeArrowheads="1"/>
          </p:cNvSpPr>
          <p:nvPr/>
        </p:nvSpPr>
        <p:spPr bwMode="auto">
          <a:xfrm>
            <a:off x="669626" y="5029200"/>
            <a:ext cx="7788574"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The "use" of quotations causes difficulties.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r>
              <a:rPr lang="en-US" dirty="0"/>
              <a:t>Exercises (4)</a:t>
            </a:r>
          </a:p>
        </p:txBody>
      </p:sp>
      <p:sp>
        <p:nvSpPr>
          <p:cNvPr id="573443" name="Rectangle 3"/>
          <p:cNvSpPr>
            <a:spLocks noGrp="1" noChangeArrowheads="1"/>
          </p:cNvSpPr>
          <p:nvPr>
            <p:ph idx="1"/>
          </p:nvPr>
        </p:nvSpPr>
        <p:spPr>
          <a:xfrm>
            <a:off x="228600" y="838200"/>
            <a:ext cx="8686800" cy="5867400"/>
          </a:xfrm>
        </p:spPr>
        <p:txBody>
          <a:bodyPr/>
          <a:lstStyle/>
          <a:p>
            <a:pPr marL="542925" indent="-542925">
              <a:lnSpc>
                <a:spcPts val="3100"/>
              </a:lnSpc>
              <a:spcBef>
                <a:spcPts val="300"/>
              </a:spcBef>
              <a:buFontTx/>
              <a:buAutoNum type="arabicPeriod" startAt="9"/>
            </a:pPr>
            <a:r>
              <a:rPr lang="en-US" sz="2800" dirty="0"/>
              <a:t>Write a program that</a:t>
            </a:r>
            <a:r>
              <a:rPr lang="en-US" sz="2800" noProof="1"/>
              <a:t> </a:t>
            </a:r>
            <a:r>
              <a:rPr lang="en-US" sz="2800" dirty="0"/>
              <a:t>prints an isosceles triangle of 9 </a:t>
            </a:r>
            <a:r>
              <a:rPr lang="en-US" sz="2800" dirty="0" smtClean="0"/>
              <a:t>copyright symbols </a:t>
            </a:r>
            <a:r>
              <a:rPr lang="en-US" sz="2800" dirty="0" smtClean="0">
                <a:solidFill>
                  <a:schemeClr val="accent5">
                    <a:lumMod val="20000"/>
                    <a:lumOff val="80000"/>
                  </a:schemeClr>
                </a:solidFill>
              </a:rPr>
              <a:t>©</a:t>
            </a:r>
            <a:r>
              <a:rPr lang="en-US" sz="2800" dirty="0" smtClean="0"/>
              <a:t>. Use Windows Character Map to find the Unicode code of the </a:t>
            </a:r>
            <a:r>
              <a:rPr lang="en-US" sz="2800" dirty="0" smtClean="0">
                <a:solidFill>
                  <a:schemeClr val="accent5">
                    <a:lumMod val="20000"/>
                    <a:lumOff val="80000"/>
                  </a:schemeClr>
                </a:solidFill>
              </a:rPr>
              <a:t>©</a:t>
            </a:r>
            <a:r>
              <a:rPr lang="en-US" sz="2800" dirty="0" smtClean="0"/>
              <a:t> symbol</a:t>
            </a:r>
            <a:r>
              <a:rPr lang="en-US" sz="2800" dirty="0" smtClean="0"/>
              <a:t>. Note: the </a:t>
            </a:r>
            <a:r>
              <a:rPr lang="en-US" sz="2800" dirty="0">
                <a:solidFill>
                  <a:schemeClr val="accent5">
                    <a:lumMod val="20000"/>
                    <a:lumOff val="80000"/>
                  </a:schemeClr>
                </a:solidFill>
              </a:rPr>
              <a:t>©</a:t>
            </a:r>
            <a:r>
              <a:rPr lang="en-US" sz="2800" dirty="0"/>
              <a:t> </a:t>
            </a:r>
            <a:r>
              <a:rPr lang="en-US" sz="2800" dirty="0" smtClean="0"/>
              <a:t>symbol may be displayed incorrectly.</a:t>
            </a:r>
            <a:endParaRPr lang="en-US" sz="2800" dirty="0"/>
          </a:p>
          <a:p>
            <a:pPr marL="542925" indent="-542925">
              <a:lnSpc>
                <a:spcPts val="3100"/>
              </a:lnSpc>
              <a:spcBef>
                <a:spcPts val="300"/>
              </a:spcBef>
              <a:buFontTx/>
              <a:buAutoNum type="arabicPeriod" startAt="9"/>
            </a:pPr>
            <a:r>
              <a:rPr lang="en-US" sz="2800" dirty="0"/>
              <a:t>A marketing firm wants to keep record of its employees. Each record would have the following characteristics – first name, family name,</a:t>
            </a:r>
            <a:r>
              <a:rPr lang="en-US" sz="2800" noProof="1"/>
              <a:t> </a:t>
            </a:r>
            <a:r>
              <a:rPr lang="en-US" sz="2800" dirty="0"/>
              <a:t>age,</a:t>
            </a:r>
            <a:r>
              <a:rPr lang="en-US" sz="2800" noProof="1"/>
              <a:t> </a:t>
            </a:r>
            <a:r>
              <a:rPr lang="en-US" sz="2800" dirty="0"/>
              <a:t>gender (m or f), ID number,</a:t>
            </a:r>
            <a:r>
              <a:rPr lang="en-US" sz="2800" noProof="1"/>
              <a:t> </a:t>
            </a:r>
            <a:r>
              <a:rPr lang="en-US" sz="2800" dirty="0"/>
              <a:t>unique employee number (27560000 to 27569999). Declare the variables needed to keep the information for a single employee using appropriate data types</a:t>
            </a:r>
            <a:r>
              <a:rPr lang="en-US" sz="2800" noProof="1"/>
              <a:t> </a:t>
            </a:r>
            <a:r>
              <a:rPr lang="en-US" sz="2800" dirty="0"/>
              <a:t>and</a:t>
            </a:r>
            <a:r>
              <a:rPr lang="en-US" sz="2800" noProof="1"/>
              <a:t> </a:t>
            </a:r>
            <a:r>
              <a:rPr lang="en-US" sz="2800" dirty="0"/>
              <a:t>descriptive names</a:t>
            </a:r>
            <a:r>
              <a:rPr lang="en-US" sz="2800" dirty="0" smtClean="0"/>
              <a:t>.</a:t>
            </a:r>
          </a:p>
          <a:p>
            <a:pPr marL="542925" indent="-542925">
              <a:lnSpc>
                <a:spcPts val="3100"/>
              </a:lnSpc>
              <a:spcBef>
                <a:spcPts val="300"/>
              </a:spcBef>
              <a:buFontTx/>
              <a:buAutoNum type="arabicPeriod" startAt="9"/>
            </a:pPr>
            <a:r>
              <a:rPr lang="en-US" sz="2800" dirty="0" smtClean="0"/>
              <a:t>Declare  two integer variables and assign them with 5 and 10 and after that exchange their values.</a:t>
            </a:r>
            <a:endParaRPr lang="bg-BG"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71</a:t>
            </a:fld>
            <a:endParaRPr lang="en-US" dirty="0"/>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r>
              <a:rPr lang="en-US" dirty="0"/>
              <a:t>Exercises </a:t>
            </a:r>
            <a:r>
              <a:rPr lang="en-US" dirty="0" smtClean="0"/>
              <a:t>(5)</a:t>
            </a:r>
            <a:endParaRPr lang="en-US" dirty="0"/>
          </a:p>
        </p:txBody>
      </p:sp>
      <p:sp>
        <p:nvSpPr>
          <p:cNvPr id="573443" name="Rectangle 3"/>
          <p:cNvSpPr>
            <a:spLocks noGrp="1" noChangeArrowheads="1"/>
          </p:cNvSpPr>
          <p:nvPr>
            <p:ph idx="1"/>
          </p:nvPr>
        </p:nvSpPr>
        <p:spPr>
          <a:xfrm>
            <a:off x="228600" y="838200"/>
            <a:ext cx="8686800" cy="5715000"/>
          </a:xfrm>
        </p:spPr>
        <p:txBody>
          <a:bodyPr/>
          <a:lstStyle/>
          <a:p>
            <a:pPr marL="542925" indent="-542925">
              <a:lnSpc>
                <a:spcPts val="2800"/>
              </a:lnSpc>
              <a:buFont typeface="+mj-lt"/>
              <a:buAutoNum type="arabicPeriod" startAt="12"/>
            </a:pPr>
            <a:r>
              <a:rPr lang="en-US" sz="2800" dirty="0"/>
              <a:t>Find online more information about ASCII (American Standard Code for Information Interchange) and write a program that prints the entire ASCII table of characters on the console.</a:t>
            </a:r>
          </a:p>
          <a:p>
            <a:pPr marL="542925" indent="-542925">
              <a:lnSpc>
                <a:spcPts val="2800"/>
              </a:lnSpc>
              <a:buFont typeface="+mj-lt"/>
              <a:buAutoNum type="arabicPeriod" startAt="12"/>
            </a:pPr>
            <a:r>
              <a:rPr lang="en-US" sz="2800" dirty="0" smtClean="0"/>
              <a:t>Create </a:t>
            </a:r>
            <a:r>
              <a:rPr lang="en-US" sz="2800" dirty="0"/>
              <a:t>a program that assigns null values to an integer and to double variables. Try to print them on the console, try to add some values or the null literal to them and see the result.</a:t>
            </a:r>
          </a:p>
          <a:p>
            <a:pPr marL="542925" indent="-542925">
              <a:lnSpc>
                <a:spcPts val="2800"/>
              </a:lnSpc>
              <a:buFont typeface="+mj-lt"/>
              <a:buAutoNum type="arabicPeriod" startAt="12"/>
            </a:pPr>
            <a:r>
              <a:rPr lang="en-US" sz="2800" dirty="0" smtClean="0"/>
              <a:t>A </a:t>
            </a:r>
            <a:r>
              <a:rPr lang="en-US" sz="2800" dirty="0"/>
              <a:t>bank account has a holder name (first name, middle name and last name), available amount of money (balance), bank name, IBAN, BIC code and </a:t>
            </a:r>
            <a:r>
              <a:rPr lang="en-US" sz="2800" dirty="0" smtClean="0"/>
              <a:t>3 credit card numbers </a:t>
            </a:r>
            <a:r>
              <a:rPr lang="en-US" sz="2800" dirty="0"/>
              <a:t>associated with the account. Declare the variables needed to keep the information for a single bank account using the appropriate data types and descriptive names.</a:t>
            </a:r>
            <a:endParaRPr lang="en-US" sz="2800"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72</a:t>
            </a:fld>
            <a:endParaRPr lang="en-US" dirty="0"/>
          </a:p>
        </p:txBody>
      </p:sp>
    </p:spTree>
    <p:extLst>
      <p:ext uri="{BB962C8B-B14F-4D97-AF65-F5344CB8AC3E}">
        <p14:creationId xmlns:p14="http://schemas.microsoft.com/office/powerpoint/2010/main" val="1948889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a:t>What are Integer Types?</a:t>
            </a:r>
            <a:endParaRPr lang="bg-BG"/>
          </a:p>
        </p:txBody>
      </p:sp>
      <p:sp>
        <p:nvSpPr>
          <p:cNvPr id="428035" name="Rectangle 3"/>
          <p:cNvSpPr>
            <a:spLocks noGrp="1" noChangeArrowheads="1"/>
          </p:cNvSpPr>
          <p:nvPr>
            <p:ph idx="1"/>
          </p:nvPr>
        </p:nvSpPr>
        <p:spPr/>
        <p:txBody>
          <a:bodyPr/>
          <a:lstStyle/>
          <a:p>
            <a:r>
              <a:rPr lang="en-US" dirty="0"/>
              <a:t>Integer types:</a:t>
            </a:r>
          </a:p>
          <a:p>
            <a:pPr lvl="1"/>
            <a:r>
              <a:rPr lang="en-US" dirty="0"/>
              <a:t>Represent whole numbers</a:t>
            </a:r>
          </a:p>
          <a:p>
            <a:pPr lvl="1"/>
            <a:r>
              <a:rPr lang="en-US" dirty="0"/>
              <a:t>May be signed or unsigned</a:t>
            </a:r>
          </a:p>
          <a:p>
            <a:pPr lvl="1"/>
            <a:r>
              <a:rPr lang="en-US" dirty="0"/>
              <a:t>Have range of values, depending on the </a:t>
            </a:r>
            <a:r>
              <a:rPr lang="en-US" dirty="0" smtClean="0"/>
              <a:t>size of memory used</a:t>
            </a:r>
            <a:endParaRPr lang="en-US" dirty="0"/>
          </a:p>
          <a:p>
            <a:r>
              <a:rPr lang="en-US" dirty="0"/>
              <a:t>The default value of integer types is:</a:t>
            </a:r>
          </a:p>
          <a:p>
            <a:pPr lvl="1"/>
            <a:r>
              <a:rPr lang="en-US" dirty="0">
                <a:solidFill>
                  <a:schemeClr val="accent5">
                    <a:lumMod val="20000"/>
                    <a:lumOff val="80000"/>
                  </a:schemeClr>
                </a:solidFill>
                <a:latin typeface="Consolas" pitchFamily="49" charset="0"/>
                <a:cs typeface="Consolas" pitchFamily="49" charset="0"/>
              </a:rPr>
              <a:t>0</a:t>
            </a:r>
            <a:r>
              <a:rPr lang="en-US" dirty="0"/>
              <a:t> – for integer types, except</a:t>
            </a:r>
            <a:endParaRPr lang="bg-BG" dirty="0"/>
          </a:p>
          <a:p>
            <a:pPr lvl="1"/>
            <a:r>
              <a:rPr lang="en-US" dirty="0">
                <a:solidFill>
                  <a:schemeClr val="accent5">
                    <a:lumMod val="20000"/>
                    <a:lumOff val="80000"/>
                  </a:schemeClr>
                </a:solidFill>
                <a:latin typeface="Consolas" pitchFamily="49" charset="0"/>
                <a:cs typeface="Consolas" pitchFamily="49" charset="0"/>
              </a:rPr>
              <a:t>0L</a:t>
            </a:r>
            <a:r>
              <a:rPr lang="en-US" dirty="0"/>
              <a:t> – for the </a:t>
            </a:r>
            <a:r>
              <a:rPr lang="en-US" dirty="0">
                <a:solidFill>
                  <a:schemeClr val="accent5">
                    <a:lumMod val="20000"/>
                    <a:lumOff val="80000"/>
                  </a:schemeClr>
                </a:solidFill>
              </a:rPr>
              <a:t>long</a:t>
            </a:r>
            <a:r>
              <a:rPr lang="en-US" dirty="0"/>
              <a:t> type</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pic>
        <p:nvPicPr>
          <p:cNvPr id="73730" name="Picture 2" descr="closeup of digits by mkbgeorgi."/>
          <p:cNvPicPr>
            <a:picLocks noChangeAspect="1" noChangeArrowheads="1"/>
          </p:cNvPicPr>
          <p:nvPr/>
        </p:nvPicPr>
        <p:blipFill>
          <a:blip r:embed="rId2" cstate="screen"/>
          <a:srcRect/>
          <a:stretch>
            <a:fillRect/>
          </a:stretch>
        </p:blipFill>
        <p:spPr bwMode="auto">
          <a:xfrm>
            <a:off x="6324600" y="4876800"/>
            <a:ext cx="2438400" cy="1623976"/>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a:t>Integer Types</a:t>
            </a:r>
            <a:endParaRPr lang="bg-BG"/>
          </a:p>
        </p:txBody>
      </p:sp>
      <p:sp>
        <p:nvSpPr>
          <p:cNvPr id="562179" name="Rectangle 3"/>
          <p:cNvSpPr>
            <a:spLocks noGrp="1" noChangeArrowheads="1"/>
          </p:cNvSpPr>
          <p:nvPr>
            <p:ph idx="1"/>
          </p:nvPr>
        </p:nvSpPr>
        <p:spPr/>
        <p:txBody>
          <a:bodyPr/>
          <a:lstStyle/>
          <a:p>
            <a:r>
              <a:rPr lang="en-US" dirty="0"/>
              <a:t>Integer types are:</a:t>
            </a:r>
          </a:p>
          <a:p>
            <a:pPr lvl="1"/>
            <a:r>
              <a:rPr lang="en-US" noProof="1">
                <a:solidFill>
                  <a:schemeClr val="accent5">
                    <a:lumMod val="20000"/>
                    <a:lumOff val="80000"/>
                  </a:schemeClr>
                </a:solidFill>
                <a:latin typeface="Consolas" pitchFamily="49" charset="0"/>
                <a:cs typeface="Consolas" pitchFamily="49" charset="0"/>
              </a:rPr>
              <a:t>sbyte</a:t>
            </a:r>
            <a:r>
              <a:rPr lang="en-US" dirty="0"/>
              <a:t> (-128 to 127): signed 8-bit</a:t>
            </a:r>
          </a:p>
          <a:p>
            <a:pPr lvl="1"/>
            <a:r>
              <a:rPr lang="en-US" dirty="0" smtClean="0">
                <a:solidFill>
                  <a:schemeClr val="accent5">
                    <a:lumMod val="20000"/>
                    <a:lumOff val="80000"/>
                  </a:schemeClr>
                </a:solidFill>
                <a:latin typeface="Consolas" pitchFamily="49" charset="0"/>
                <a:cs typeface="Consolas" pitchFamily="49" charset="0"/>
              </a:rPr>
              <a:t>byte</a:t>
            </a:r>
            <a:r>
              <a:rPr lang="en-US" dirty="0" smtClean="0"/>
              <a:t> </a:t>
            </a:r>
            <a:r>
              <a:rPr lang="en-US" dirty="0"/>
              <a:t>(0 to 255): unsigned 8-bit</a:t>
            </a:r>
          </a:p>
          <a:p>
            <a:pPr lvl="1"/>
            <a:r>
              <a:rPr lang="en-US" dirty="0">
                <a:solidFill>
                  <a:schemeClr val="accent5">
                    <a:lumMod val="20000"/>
                    <a:lumOff val="80000"/>
                  </a:schemeClr>
                </a:solidFill>
                <a:latin typeface="Consolas" pitchFamily="49" charset="0"/>
                <a:cs typeface="Consolas" pitchFamily="49" charset="0"/>
              </a:rPr>
              <a:t>short</a:t>
            </a:r>
            <a:r>
              <a:rPr lang="en-US" dirty="0"/>
              <a:t> (-32,768 to 32,767): signed 16-bit</a:t>
            </a:r>
          </a:p>
          <a:p>
            <a:pPr lvl="1"/>
            <a:r>
              <a:rPr lang="en-US" noProof="1">
                <a:solidFill>
                  <a:schemeClr val="accent5">
                    <a:lumMod val="20000"/>
                    <a:lumOff val="80000"/>
                  </a:schemeClr>
                </a:solidFill>
                <a:latin typeface="Consolas" pitchFamily="49" charset="0"/>
                <a:cs typeface="Consolas" pitchFamily="49" charset="0"/>
              </a:rPr>
              <a:t>ushort</a:t>
            </a:r>
            <a:r>
              <a:rPr lang="en-US" dirty="0"/>
              <a:t> (0 to 65,535): unsigned </a:t>
            </a:r>
            <a:r>
              <a:rPr lang="en-US" dirty="0" smtClean="0"/>
              <a:t>16-bit</a:t>
            </a:r>
          </a:p>
          <a:p>
            <a:pPr lvl="1"/>
            <a:r>
              <a:rPr lang="en-US" noProof="1" smtClean="0">
                <a:solidFill>
                  <a:schemeClr val="accent5">
                    <a:lumMod val="20000"/>
                    <a:lumOff val="80000"/>
                  </a:schemeClr>
                </a:solidFill>
                <a:latin typeface="Consolas" pitchFamily="49" charset="0"/>
                <a:cs typeface="Consolas" pitchFamily="49" charset="0"/>
              </a:rPr>
              <a:t>int</a:t>
            </a:r>
            <a:r>
              <a:rPr lang="en-US" dirty="0" smtClean="0"/>
              <a:t> (-2,147,483,648 to 2,147,483,647): signed 32-bit</a:t>
            </a:r>
          </a:p>
          <a:p>
            <a:pPr lvl="1"/>
            <a:r>
              <a:rPr lang="en-US" noProof="1" smtClean="0">
                <a:solidFill>
                  <a:schemeClr val="accent5">
                    <a:lumMod val="20000"/>
                    <a:lumOff val="80000"/>
                  </a:schemeClr>
                </a:solidFill>
                <a:latin typeface="Consolas" pitchFamily="49" charset="0"/>
                <a:cs typeface="Consolas" pitchFamily="49" charset="0"/>
              </a:rPr>
              <a:t>uint</a:t>
            </a:r>
            <a:r>
              <a:rPr lang="en-US" dirty="0" smtClean="0"/>
              <a:t> (0 to 4,294,967,295): unsigned 32-bit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PowerPoint-Them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Telerik-PowerPoint-Theme</Template>
  <TotalTime>2226</TotalTime>
  <Words>3320</Words>
  <Application>Microsoft Office PowerPoint</Application>
  <PresentationFormat>On-screen Show (4:3)</PresentationFormat>
  <Paragraphs>576</Paragraphs>
  <Slides>72</Slides>
  <Notes>14</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Telerik-PowerPoint-Theme</vt:lpstr>
      <vt:lpstr>Primitive Data Types and Variables</vt:lpstr>
      <vt:lpstr>Table of Contents</vt:lpstr>
      <vt:lpstr>Primitive Data Types</vt:lpstr>
      <vt:lpstr>How Computing Works?</vt:lpstr>
      <vt:lpstr>What Is a Data Type?</vt:lpstr>
      <vt:lpstr>Data Type Characteristics</vt:lpstr>
      <vt:lpstr>Integer Types</vt:lpstr>
      <vt:lpstr>What are Integer Types?</vt:lpstr>
      <vt:lpstr>Integer Types</vt:lpstr>
      <vt:lpstr>Integer Types (2)</vt:lpstr>
      <vt:lpstr>Measuring Time – Example</vt:lpstr>
      <vt:lpstr>Integer Types</vt:lpstr>
      <vt:lpstr>Floating-Point and Decimal Floating-Point Types</vt:lpstr>
      <vt:lpstr>What are Floating-Point Types?</vt:lpstr>
      <vt:lpstr>Floating-Point Types</vt:lpstr>
      <vt:lpstr>PI Precision – Example</vt:lpstr>
      <vt:lpstr>Abnormalities in the Floating-Point Calculations</vt:lpstr>
      <vt:lpstr>Decimal Floating-Point Types</vt:lpstr>
      <vt:lpstr>Floating-Point and Decimal Floating-Point Types</vt:lpstr>
      <vt:lpstr>Boolean Type</vt:lpstr>
      <vt:lpstr>The Boolean Data Type</vt:lpstr>
      <vt:lpstr>Boolean Values – Example</vt:lpstr>
      <vt:lpstr>Boolean Type</vt:lpstr>
      <vt:lpstr>Character Type</vt:lpstr>
      <vt:lpstr>The Character Data Type</vt:lpstr>
      <vt:lpstr>Characters and Codes</vt:lpstr>
      <vt:lpstr>Character Type</vt:lpstr>
      <vt:lpstr>String Type</vt:lpstr>
      <vt:lpstr>The String Data Type</vt:lpstr>
      <vt:lpstr>Saying Hello – Example</vt:lpstr>
      <vt:lpstr>String Type</vt:lpstr>
      <vt:lpstr>Object Type</vt:lpstr>
      <vt:lpstr>The Object Type</vt:lpstr>
      <vt:lpstr>Using Objects</vt:lpstr>
      <vt:lpstr>Objects</vt:lpstr>
      <vt:lpstr>Introducing Variables</vt:lpstr>
      <vt:lpstr>What Is a Variable?</vt:lpstr>
      <vt:lpstr>Variable Characteristics</vt:lpstr>
      <vt:lpstr>Declaring And Using Variables</vt:lpstr>
      <vt:lpstr>Declaring Variables</vt:lpstr>
      <vt:lpstr>Identifiers</vt:lpstr>
      <vt:lpstr>Identifiers (2)</vt:lpstr>
      <vt:lpstr>Identifiers – Examples</vt:lpstr>
      <vt:lpstr>Assigning Values To Variables</vt:lpstr>
      <vt:lpstr>Assigning Values</vt:lpstr>
      <vt:lpstr>Assigning Values – Examples</vt:lpstr>
      <vt:lpstr>Initializing Variables</vt:lpstr>
      <vt:lpstr>Initialization – Examples</vt:lpstr>
      <vt:lpstr>Assigning and Initializing Variables</vt:lpstr>
      <vt:lpstr>Literals</vt:lpstr>
      <vt:lpstr>What are Literals?</vt:lpstr>
      <vt:lpstr>Boolean and Integer Literals</vt:lpstr>
      <vt:lpstr>Integer Literals</vt:lpstr>
      <vt:lpstr>Integer Literals – Example</vt:lpstr>
      <vt:lpstr>Real Literals</vt:lpstr>
      <vt:lpstr>Real Literals – Example</vt:lpstr>
      <vt:lpstr>Character Literals</vt:lpstr>
      <vt:lpstr>Escaping Sequences</vt:lpstr>
      <vt:lpstr>Character Literals – Example</vt:lpstr>
      <vt:lpstr>String Literals</vt:lpstr>
      <vt:lpstr>String Literals – Example</vt:lpstr>
      <vt:lpstr>String Literals</vt:lpstr>
      <vt:lpstr>Nullable Types</vt:lpstr>
      <vt:lpstr>Nullable Types</vt:lpstr>
      <vt:lpstr>Nullable Types – Example</vt:lpstr>
      <vt:lpstr>Nullable Types</vt:lpstr>
      <vt:lpstr>Primitive Data Types and Variables</vt:lpstr>
      <vt:lpstr>Exercises</vt:lpstr>
      <vt:lpstr>Exercises (2)</vt:lpstr>
      <vt:lpstr>Exercises (3)</vt:lpstr>
      <vt:lpstr>Exercises (4)</vt:lpstr>
      <vt:lpstr>Exercises (5)</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Primitive Data Types and Variables</dc:title>
  <dc:subject>C# Fundamentals Course</dc:subject>
  <dc:creator>Svetlin Nakov</dc:creator>
  <dc:description>C# Programming Fundamentals Course @ Telerik Academy
http://academy.telerik.com</dc:description>
  <cp:lastModifiedBy>Svetlin Nakov</cp:lastModifiedBy>
  <cp:revision>535</cp:revision>
  <dcterms:created xsi:type="dcterms:W3CDTF">2007-12-08T16:03:35Z</dcterms:created>
  <dcterms:modified xsi:type="dcterms:W3CDTF">2011-11-11T13:56:35Z</dcterms:modified>
</cp:coreProperties>
</file>