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4"/>
  </p:notesMasterIdLst>
  <p:handoutMasterIdLst>
    <p:handoutMasterId r:id="rId65"/>
  </p:handoutMasterIdLst>
  <p:sldIdLst>
    <p:sldId id="320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415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417" r:id="rId32"/>
    <p:sldId id="418" r:id="rId33"/>
    <p:sldId id="416" r:id="rId34"/>
    <p:sldId id="383" r:id="rId35"/>
    <p:sldId id="384" r:id="rId36"/>
    <p:sldId id="385" r:id="rId37"/>
    <p:sldId id="408" r:id="rId38"/>
    <p:sldId id="409" r:id="rId39"/>
    <p:sldId id="410" r:id="rId40"/>
    <p:sldId id="414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396" r:id="rId52"/>
    <p:sldId id="397" r:id="rId53"/>
    <p:sldId id="398" r:id="rId54"/>
    <p:sldId id="399" r:id="rId55"/>
    <p:sldId id="400" r:id="rId56"/>
    <p:sldId id="407" r:id="rId57"/>
    <p:sldId id="401" r:id="rId58"/>
    <p:sldId id="402" r:id="rId59"/>
    <p:sldId id="403" r:id="rId60"/>
    <p:sldId id="411" r:id="rId61"/>
    <p:sldId id="412" r:id="rId62"/>
    <p:sldId id="413" r:id="rId6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5510" autoAdjust="0"/>
  </p:normalViewPr>
  <p:slideViewPr>
    <p:cSldViewPr>
      <p:cViewPr>
        <p:scale>
          <a:sx n="70" d="100"/>
          <a:sy n="70" d="100"/>
        </p:scale>
        <p:origin x="-43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11/5/2012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06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11/5/2012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98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479A0-BDBE-4071-837B-4A4AD4FDA879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E976E-4A6E-47DD-94F4-B8386327528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0E73-83D6-4C48-9C95-D4583FB2310E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4E88C-98D7-45F1-9AD5-F0E8B4497201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FA419-99E3-43CF-A268-F6F7F4E0B51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8AA8F-C284-4ED4-8671-8BE7BB96D4CA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9DE08-4686-4778-8A5D-322620CA6354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51837-78AF-4751-971A-086B6C1DA229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D4B5-8203-4FD6-B911-D75742F3CB87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0C018-9893-4D0C-A94E-FCFA464D0AF9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4D1B9-CA03-4E79-B7D1-2BD2B0230702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83ECF-64E9-409A-B47B-496734B654A8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858A0-FBDC-4166-BF45-231080A817FE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3278A-6643-4A5E-BFB3-1FC68AABD78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247DB-F7E8-4B93-A8F7-C248E901560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9C514-A489-449D-B8EC-00631DF43C54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9C66E-5DDF-442F-824E-812718AA564C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DC70C-8DB9-422C-9342-7FF19081608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8B326-645E-44A7-99CC-7B66F3874EA3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humbs.imagekind.com/member/e0efd513-821a-48e3-862b-509421fc5dcb/uploadedartwork/650X650/f8cac265-11a0-4002-a577-61c6ca8ab4cc.jpg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thumbs.imagekind.com/member/7be72e7b-6ce7-4daf-8e4f-07d332d733a2/uploadedartwork/650X650/8bb09960-cd1e-43ef-b39b-2a89e55c524c.jpg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academy.telerik.com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</p:spPr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134350" cy="5691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Execute Blocks of Code Multiple Times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84996" name="Picture 4" descr="spiral - &amp;#x22;The Coasters&amp;#x22;, fractal art">
            <a:hlinkClick r:id="rId3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762500" y="4495800"/>
            <a:ext cx="3816524" cy="1828800"/>
          </a:xfrm>
          <a:prstGeom prst="roundRect">
            <a:avLst>
              <a:gd name="adj" fmla="val 9375"/>
            </a:avLst>
          </a:prstGeom>
          <a:noFill/>
        </p:spPr>
      </p:pic>
      <p:pic>
        <p:nvPicPr>
          <p:cNvPr id="84998" name="Picture 6" descr="Genesis">
            <a:hlinkClick r:id="rId5" tooltip="Genesis | Edward Kinnally "/>
          </p:cNvPr>
          <p:cNvPicPr>
            <a:picLocks noChangeAspect="1" noChangeArrowheads="1"/>
          </p:cNvPicPr>
          <p:nvPr/>
        </p:nvPicPr>
        <p:blipFill>
          <a:blip r:embed="rId6" cstate="screen">
            <a:lum contrast="-20000"/>
          </a:blip>
          <a:srcRect/>
          <a:stretch>
            <a:fillRect/>
          </a:stretch>
        </p:blipFill>
        <p:spPr bwMode="auto">
          <a:xfrm rot="5400000">
            <a:off x="1769457" y="-169254"/>
            <a:ext cx="1795087" cy="4267202"/>
          </a:xfrm>
          <a:prstGeom prst="roundRect">
            <a:avLst>
              <a:gd name="adj" fmla="val 9914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42988" y="1752600"/>
            <a:ext cx="6840537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Sum 1..N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21952" y="2773362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71682" name="Picture 2" descr="http://www.mathsyear2000.co.uk/thesum/issue-11/images/MathFormula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00200" y="3733800"/>
            <a:ext cx="58674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 Number – Example</a:t>
            </a:r>
            <a:endParaRPr lang="bg-BG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04838"/>
          </a:xfrm>
        </p:spPr>
        <p:txBody>
          <a:bodyPr/>
          <a:lstStyle/>
          <a:p>
            <a:r>
              <a:rPr lang="en-US" dirty="0"/>
              <a:t>Checking </a:t>
            </a:r>
            <a:r>
              <a:rPr lang="en-US" dirty="0" smtClean="0"/>
              <a:t>whether a </a:t>
            </a:r>
            <a:r>
              <a:rPr lang="en-US" dirty="0"/>
              <a:t>number is prime or not</a:t>
            </a:r>
            <a:endParaRPr lang="bg-BG" dirty="0"/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539750" y="1752600"/>
            <a:ext cx="80645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a positive integer number: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consoleArgument=Console.ReadLine();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uint.Parse(consoleArgument);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divider 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maxDivider = (uint)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Math.Sqrt(number);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(divider &lt;= maxDivider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      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divider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("Prime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 {0}", prime);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1219200"/>
            <a:ext cx="5943600" cy="1457325"/>
          </a:xfrm>
          <a:noFill/>
          <a:ln/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/>
              <a:t>Checking </a:t>
            </a:r>
            <a:r>
              <a:rPr lang="en-US" dirty="0" smtClean="0"/>
              <a:t>Whether a </a:t>
            </a:r>
            <a:r>
              <a:rPr lang="en-US" dirty="0"/>
              <a:t>Number Is Prime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912074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68610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5000" y="3886200"/>
            <a:ext cx="30099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8612" name="Picture 4" descr="http://ocw.mit.edu/NR/rdonlyres/CBCC8193-3AF9-4FD2-A5AA-97DF6659A77C/0/chp_prime_numbr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9600" y="3886201"/>
            <a:ext cx="4343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 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55650" y="1722477"/>
            <a:ext cx="76327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Convert.ToInt32(Console.ReadLine());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Calculate n! = 1 * 2 * ... *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==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Console.WriteLine("n! = " + result);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http://locke.citizendium.org:8080/images/thumb/c/cd/OneOverFactorial.jpg/400px-OneOverFactoria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838199"/>
            <a:ext cx="3810000" cy="2905125"/>
          </a:xfrm>
          <a:prstGeom prst="roundRect">
            <a:avLst>
              <a:gd name="adj" fmla="val 400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6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4343400"/>
            <a:ext cx="6246812" cy="921349"/>
          </a:xfrm>
          <a:noFill/>
          <a:ln/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/>
              <a:t>Calculating Factorial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534095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371600"/>
            <a:ext cx="6480175" cy="220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</a:t>
            </a:r>
            <a:endParaRPr lang="bg-BG" dirty="0"/>
          </a:p>
        </p:txBody>
      </p:sp>
      <p:pic>
        <p:nvPicPr>
          <p:cNvPr id="63489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76400" y="4105275"/>
            <a:ext cx="5562600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loop 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754063" y="1828800"/>
            <a:ext cx="74898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42" name="Picture 2" descr="http://thankingcustomers.com/cycle6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1308100"/>
            <a:ext cx="1603102" cy="1435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Do-While Statement</a:t>
            </a:r>
            <a:endParaRPr lang="bg-BG"/>
          </a:p>
        </p:txBody>
      </p:sp>
      <p:grpSp>
        <p:nvGrpSpPr>
          <p:cNvPr id="16" name="Group 15"/>
          <p:cNvGrpSpPr/>
          <p:nvPr/>
        </p:nvGrpSpPr>
        <p:grpSpPr>
          <a:xfrm>
            <a:off x="1981200" y="1981200"/>
            <a:ext cx="4781028" cy="3650203"/>
            <a:chOff x="686322" y="2057400"/>
            <a:chExt cx="4781028" cy="3650203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4532312" y="32004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86322" y="4002592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628900" y="3390900"/>
              <a:ext cx="0" cy="5969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81648" y="2667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27330" y="5156741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20863" y="51625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628900" y="2057400"/>
              <a:ext cx="0" cy="600075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657475" y="2300579"/>
              <a:ext cx="2705137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572036" y="4577995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5350705" y="2286000"/>
              <a:ext cx="0" cy="2293938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657600" y="1600200"/>
            <a:ext cx="4495800" cy="133985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46004" y="3213786"/>
            <a:ext cx="38052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59394" name="Picture 2" descr="C:\Trash\spiral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185579">
            <a:off x="345829" y="3364631"/>
            <a:ext cx="5143236" cy="294163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792163"/>
          </a:xfrm>
        </p:spPr>
        <p:txBody>
          <a:bodyPr/>
          <a:lstStyle/>
          <a:p>
            <a:r>
              <a:rPr lang="en-US" dirty="0"/>
              <a:t>Calculating N factorial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703388"/>
            <a:ext cx="777716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numberAsString = Console.ReadLine();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Convert.ToInt32(numberAsString);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factorial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factorial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("n! = " +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4864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What is </a:t>
            </a:r>
            <a:r>
              <a:rPr lang="en-US" dirty="0" smtClean="0"/>
              <a:t>a Loop</a:t>
            </a:r>
            <a:r>
              <a:rPr lang="en-US" dirty="0"/>
              <a:t>?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Loops in C#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…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loops</a:t>
            </a:r>
            <a:endParaRPr lang="en-US" dirty="0"/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Special loop operators</a:t>
            </a:r>
          </a:p>
          <a:p>
            <a:pPr marL="703263" lvl="1" indent="-355600"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Nested </a:t>
            </a:r>
            <a:r>
              <a:rPr lang="en-US" dirty="0"/>
              <a:t>loops</a:t>
            </a:r>
            <a:endParaRPr lang="bg-BG" dirty="0"/>
          </a:p>
        </p:txBody>
      </p:sp>
      <p:pic>
        <p:nvPicPr>
          <p:cNvPr id="82946" name="Picture 2" descr="http://clipart.peirceinternet.com/png/books-stacked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44479" y="1676400"/>
            <a:ext cx="3713721" cy="38195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Factorial </a:t>
            </a:r>
            <a:r>
              <a:rPr lang="en-US" dirty="0" smtClean="0"/>
              <a:t>with </a:t>
            </a:r>
            <a:r>
              <a:rPr lang="en-US" noProof="1" smtClean="0"/>
              <a:t>BigInteger</a:t>
            </a:r>
            <a:r>
              <a:rPr lang="en-US" dirty="0" smtClean="0"/>
              <a:t>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7921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N </a:t>
            </a:r>
            <a:r>
              <a:rPr lang="en-US" dirty="0" smtClean="0"/>
              <a:t>factorial</a:t>
            </a:r>
            <a:r>
              <a:rPr lang="bg-BG" dirty="0" smtClean="0"/>
              <a:t> </a:t>
            </a:r>
            <a:r>
              <a:rPr lang="en-US" dirty="0" smtClean="0"/>
              <a:t>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BigInteger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909763"/>
            <a:ext cx="7777162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System.Numerics;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4724400" y="1828800"/>
            <a:ext cx="3886200" cy="1379101"/>
          </a:xfrm>
          <a:prstGeom prst="wedgeRoundRectCallout">
            <a:avLst>
              <a:gd name="adj1" fmla="val -63618"/>
              <a:gd name="adj2" fmla="val -2856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Don't forget to add reference to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System.Numerics.dll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58888" y="1489129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Factorial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...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424166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6321" name="Picture 1" descr="C:\Trash\spiral3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24100" y="3124200"/>
            <a:ext cx="4327740" cy="32215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Product[N..M] – Example</a:t>
            </a:r>
            <a:endParaRPr lang="bg-BG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numbers in the interval [n..m]: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54063" y="2366963"/>
            <a:ext cx="7705725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product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product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number++;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Console.WriteLine("product[n..m] = " + product);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76325" y="1295400"/>
            <a:ext cx="6818312" cy="16764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Product of </a:t>
            </a:r>
            <a:r>
              <a:rPr lang="en-US" noProof="1" smtClean="0"/>
              <a:t>the Numbers </a:t>
            </a:r>
            <a:r>
              <a:rPr lang="en-US" noProof="1"/>
              <a:t>in the Interval [n..m]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3131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3250" name="Picture 2" descr="http://www.jpowered.com/graph_chart_collection/graph-images/bar-chart-vertical.gif"/>
          <p:cNvPicPr>
            <a:picLocks noChangeAspect="1" noChangeArrowheads="1"/>
          </p:cNvPicPr>
          <p:nvPr/>
        </p:nvPicPr>
        <p:blipFill>
          <a:blip r:embed="rId3" cstate="screen">
            <a:lum contrast="-10000"/>
          </a:blip>
          <a:srcRect l="9639" r="2410" b="2702"/>
          <a:stretch>
            <a:fillRect/>
          </a:stretch>
        </p:blipFill>
        <p:spPr bwMode="auto">
          <a:xfrm>
            <a:off x="1754718" y="3810001"/>
            <a:ext cx="5408081" cy="2666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0574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  <a:endParaRPr lang="bg-BG" dirty="0"/>
          </a:p>
        </p:txBody>
      </p:sp>
      <p:pic>
        <p:nvPicPr>
          <p:cNvPr id="51203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95400" y="3429000"/>
            <a:ext cx="6324600" cy="25745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Initialization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test 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Update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body block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872344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Initialization Expression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744913"/>
            <a:ext cx="8496300" cy="23764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Executed once, just before the loop is </a:t>
            </a:r>
            <a:r>
              <a:rPr lang="en-US" dirty="0" smtClean="0"/>
              <a:t>entered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it is out of the loop, before it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Usually used to declare a counter variable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754063" y="1412875"/>
            <a:ext cx="756285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...; ...)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81150" y="1447801"/>
            <a:ext cx="222885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Expression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429000"/>
            <a:ext cx="8496300" cy="31829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Evaluated </a:t>
            </a:r>
            <a:r>
              <a:rPr lang="en-US" dirty="0" smtClean="0"/>
              <a:t>before </a:t>
            </a:r>
            <a:r>
              <a:rPr lang="en-US" dirty="0"/>
              <a:t>each iteration of the loop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the loop body is </a:t>
            </a:r>
            <a:r>
              <a:rPr lang="en-US" dirty="0" smtClean="0"/>
              <a:t>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, the loop body is skipped</a:t>
            </a:r>
          </a:p>
          <a:p>
            <a:pPr>
              <a:lnSpc>
                <a:spcPct val="100000"/>
              </a:lnSpc>
            </a:pPr>
            <a:r>
              <a:rPr lang="en-US" dirty="0"/>
              <a:t>Used 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</p:txBody>
      </p:sp>
      <p:sp>
        <p:nvSpPr>
          <p:cNvPr id="515079" name="Rectangle 7"/>
          <p:cNvSpPr>
            <a:spLocks noChangeArrowheads="1"/>
          </p:cNvSpPr>
          <p:nvPr/>
        </p:nvSpPr>
        <p:spPr bwMode="auto">
          <a:xfrm>
            <a:off x="754063" y="1236504"/>
            <a:ext cx="756285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029074" y="1271429"/>
            <a:ext cx="1762126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 Expression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505200"/>
            <a:ext cx="8496300" cy="27352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Executed at each iteration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the body of the loop is finished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used to update the counter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6102" name="Rectangle 6"/>
          <p:cNvSpPr>
            <a:spLocks noChangeArrowheads="1"/>
          </p:cNvSpPr>
          <p:nvPr/>
        </p:nvSpPr>
        <p:spPr bwMode="auto">
          <a:xfrm>
            <a:off x="754063" y="1412875"/>
            <a:ext cx="756285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number++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19800" y="1447800"/>
            <a:ext cx="12954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27088" y="18230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45058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828800" y="3600450"/>
            <a:ext cx="5334000" cy="249555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Loop?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</a:t>
            </a:r>
            <a:r>
              <a:rPr kumimoji="0" lang="en-US" dirty="0"/>
              <a:t> is a </a:t>
            </a:r>
            <a:r>
              <a:rPr kumimoji="0" lang="en-US" dirty="0" smtClean="0"/>
              <a:t>control statement that </a:t>
            </a:r>
            <a:r>
              <a:rPr kumimoji="0" lang="en-US" dirty="0"/>
              <a:t>allows </a:t>
            </a:r>
            <a:r>
              <a:rPr kumimoji="0" lang="en-US" dirty="0" smtClean="0"/>
              <a:t>repeating </a:t>
            </a:r>
            <a:r>
              <a:rPr kumimoji="0" lang="en-US" dirty="0"/>
              <a:t>execution of a block of statements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May execute a code block for each member of a collection</a:t>
            </a:r>
            <a:endParaRPr kumimoji="0"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loops</a:t>
            </a:r>
            <a:endParaRPr kumimoji="0"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for-loop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15975" y="1821444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number++)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Console.Write(number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2900" y="3633940"/>
            <a:ext cx="8496300" cy="639762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simple for-loop to calculate n!: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025" y="4419600"/>
            <a:ext cx="7489825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factorial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990600"/>
            <a:ext cx="8496300" cy="11430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Complex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-loops could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have several counter variables: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211050"/>
            <a:ext cx="779462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i=1, sum=1; i&lt;=128; i=i*2, sum+=i)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Console.WriteLine("i={0}, sum={1}", i, sum);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565144"/>
            <a:ext cx="779462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i=1, sum=1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i=2, sum=3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i=4, sum=7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i=8, sum=15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3886200"/>
            <a:ext cx="8496300" cy="6096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Result: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49530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58801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50" name="Picture 2" descr="http://www.jrcompton.com/photos/6_flags/2629-looping-the-wav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05000" y="990600"/>
            <a:ext cx="5181600" cy="3429000"/>
          </a:xfrm>
          <a:prstGeom prst="roundRect">
            <a:avLst>
              <a:gd name="adj" fmla="val 5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27088" y="1828800"/>
            <a:ext cx="7489825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i=0; i&lt;m;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Console.WriteLine("n^m = " + result);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5944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N^M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41986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43100" y="3464142"/>
            <a:ext cx="5105400" cy="2784258"/>
          </a:xfrm>
          <a:prstGeom prst="round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228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 </a:t>
            </a:r>
            <a:r>
              <a:rPr lang="en-US" dirty="0" smtClean="0"/>
              <a:t>ends the </a:t>
            </a:r>
            <a:r>
              <a:rPr lang="en-US" dirty="0"/>
              <a:t>iteration of the inner-most loop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dirty="0" smtClean="0"/>
              <a:t>sum all odd </a:t>
            </a:r>
            <a:r>
              <a:rPr lang="en-US" dirty="0"/>
              <a:t>numbers </a:t>
            </a:r>
            <a:r>
              <a:rPr lang="en-US" dirty="0" smtClean="0"/>
              <a:t>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[1,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that </a:t>
            </a:r>
            <a:r>
              <a:rPr lang="en-US" dirty="0"/>
              <a:t>are not divisors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755650" y="3048000"/>
            <a:ext cx="75612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 += 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% 7 ==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continue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sum);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7200" y="2120900"/>
            <a:ext cx="8229600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30480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8914" name="Picture 2" descr="http://www.careercoachdirect.com/images/ar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33600" y="4067175"/>
            <a:ext cx="4724400" cy="2028825"/>
          </a:xfrm>
          <a:prstGeom prst="roundRect">
            <a:avLst>
              <a:gd name="adj" fmla="val 774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750024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6739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Iteration over a Collection</a:t>
            </a:r>
          </a:p>
        </p:txBody>
      </p:sp>
      <p:pic>
        <p:nvPicPr>
          <p:cNvPr id="9218" name="Picture 2" descr="http://www.jotero.com/bilder/paracloud/gem/sheba_paracloud_jotero_2_iteration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3486150"/>
            <a:ext cx="5638800" cy="30670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Iterates over all elements of a 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 smtClean="0"/>
              <a:t> is the loop variable that takes sequentially all collection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/>
              <a:t> can be list, array or other group of elements of the same type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953161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element in collection)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685800" y="1715631"/>
            <a:ext cx="7772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"Monday", "Tuesday", "Wednesday",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"Friday", "Saturday", "Sunday"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day in days)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Console.WriteLine(day);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4191000"/>
            <a:ext cx="8496300" cy="22860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above loop iterates of the array of days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variable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takes all its values</a:t>
            </a: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 the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loop we cannot set the value of the current item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49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40984" y="2633448"/>
            <a:ext cx="4913312" cy="94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a Statement While Given Condition Holds</a:t>
            </a:r>
          </a:p>
        </p:txBody>
      </p:sp>
      <p:pic>
        <p:nvPicPr>
          <p:cNvPr id="79874" name="Picture 2" descr="http://www.practicalbiology.org/data/images/originals/technology-15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4000" y="4191000"/>
            <a:ext cx="59436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743075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50" name="Picture 2" descr="http://dtv.was.demoscene.tv/was/app/demoscenetv/14/25796_1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40205"/>
              </a:clrFrom>
              <a:clrTo>
                <a:srgbClr val="04020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492601">
            <a:off x="1219200" y="3779536"/>
            <a:ext cx="7010400" cy="2514600"/>
          </a:xfrm>
          <a:prstGeom prst="rect">
            <a:avLst/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590675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Using Loops Inside a Loop</a:t>
            </a:r>
          </a:p>
        </p:txBody>
      </p:sp>
      <p:pic>
        <p:nvPicPr>
          <p:cNvPr id="36868" name="Picture 4" descr="http://www.cruzio.com/images/comprofiler/plug_profilegallery/9670/pg_13343293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33700" y="3505200"/>
            <a:ext cx="3124200" cy="283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Nested Loop?</a:t>
            </a:r>
            <a:endParaRPr lang="bg-BG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19319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755650" y="3276600"/>
            <a:ext cx="7561263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	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002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25273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33793" name="Picture 1" descr="C:\Trash\ring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95025" y="3352800"/>
            <a:ext cx="2986675" cy="3000375"/>
          </a:xfrm>
          <a:prstGeom prst="roundRect">
            <a:avLst>
              <a:gd name="adj" fmla="val 15750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– Example</a:t>
            </a:r>
            <a:endParaRPr lang="bg-BG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2895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the following </a:t>
            </a:r>
            <a:r>
              <a:rPr lang="en-US" dirty="0" smtClean="0"/>
              <a:t>triangle:</a:t>
            </a:r>
            <a:endParaRPr lang="en-US" dirty="0"/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 3 ... n</a:t>
            </a:r>
            <a:endParaRPr lang="bg-BG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733800"/>
            <a:ext cx="76327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row = 1; row &lt;= n;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for(int column = 1; column &lt;= row; column++)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", column);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325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Triangle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977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0722" name="Picture 2" descr="http://tkecleveland.com/Triangles_interlocking_hi-re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90800" y="3429000"/>
            <a:ext cx="3810000" cy="2863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Primes[N, M]</a:t>
            </a:r>
            <a:r>
              <a:rPr lang="en-US"/>
              <a:t> – Example</a:t>
            </a:r>
            <a:endParaRPr lang="bg-BG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2000"/>
            <a:ext cx="8496300" cy="577850"/>
          </a:xfrm>
        </p:spPr>
        <p:txBody>
          <a:bodyPr/>
          <a:lstStyle/>
          <a:p>
            <a:r>
              <a:rPr lang="en-US" dirty="0"/>
              <a:t>Print all prime numbers in </a:t>
            </a:r>
            <a:r>
              <a:rPr lang="en-US" dirty="0" smtClean="0"/>
              <a:t>the interval [n</a:t>
            </a:r>
            <a:r>
              <a:rPr lang="en-US" dirty="0"/>
              <a:t>, m</a:t>
            </a:r>
            <a:r>
              <a:rPr lang="en-US" dirty="0" smtClean="0"/>
              <a:t>]: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754063" y="1295400"/>
            <a:ext cx="7634287" cy="53276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m;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number++)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bool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 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maxDivider = Math.Sqrt(num);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(divider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maxDivider)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prime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break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divider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number);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8161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Primes in Range [n, m]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6739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7650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44600" y="3505200"/>
            <a:ext cx="6502400" cy="24384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Jump Statements</a:t>
            </a:r>
            <a:endParaRPr lang="bg-BG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</a:pPr>
            <a:r>
              <a:rPr lang="en-US" dirty="0"/>
              <a:t>Jump statements are: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355600" indent="-355600">
              <a:lnSpc>
                <a:spcPct val="100000"/>
              </a:lnSpc>
            </a:pPr>
            <a:r>
              <a:rPr lang="en-US" dirty="0"/>
              <a:t>How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woks?</a:t>
            </a:r>
            <a:endParaRPr lang="en-US" noProof="1"/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noProof="1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  <a:r>
              <a:rPr lang="en-US" noProof="1"/>
              <a:t> loops jumps to the test expression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noProof="1"/>
              <a:t> loops jumps to the update expression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an inner loop 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outer loops 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/>
              <a:t> with a label</a:t>
            </a:r>
            <a:endParaRPr lang="en-US" dirty="0"/>
          </a:p>
          <a:p>
            <a:pPr marL="703263" lvl="1" indent="-355600">
              <a:lnSpc>
                <a:spcPct val="100000"/>
              </a:lnSpc>
            </a:pPr>
            <a:r>
              <a:rPr lang="en-US" dirty="0"/>
              <a:t>Avoid using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smtClean="0"/>
              <a:t>! (it is considered harmful)</a:t>
            </a:r>
            <a:endParaRPr lang="en-US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C# Jump Statements – </a:t>
            </a:r>
            <a:r>
              <a:rPr lang="en-US" sz="3600" dirty="0" smtClean="0"/>
              <a:t>Example</a:t>
            </a:r>
            <a:endParaRPr lang="bg-BG" sz="3600" dirty="0"/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755650" y="1114738"/>
            <a:ext cx="7632700" cy="52860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outerCounter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outer = 0; outer &lt; 10; outer++)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inner = 0; inner &lt; 10; inner++)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(inner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3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continue;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(outer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(inner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outer &gt;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goto breakOut;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outerCounter++;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breakOut:</a:t>
            </a:r>
          </a:p>
        </p:txBody>
      </p:sp>
      <p:sp>
        <p:nvSpPr>
          <p:cNvPr id="545799" name="Freeform 7"/>
          <p:cNvSpPr>
            <a:spLocks/>
          </p:cNvSpPr>
          <p:nvPr/>
        </p:nvSpPr>
        <p:spPr bwMode="auto">
          <a:xfrm>
            <a:off x="4184650" y="2533962"/>
            <a:ext cx="2620963" cy="882650"/>
          </a:xfrm>
          <a:custGeom>
            <a:avLst/>
            <a:gdLst/>
            <a:ahLst/>
            <a:cxnLst>
              <a:cxn ang="0">
                <a:pos x="0" y="487"/>
              </a:cxn>
              <a:cxn ang="0">
                <a:pos x="1106" y="466"/>
              </a:cxn>
              <a:cxn ang="0">
                <a:pos x="1564" y="353"/>
              </a:cxn>
              <a:cxn ang="0">
                <a:pos x="1628" y="0"/>
              </a:cxn>
            </a:cxnLst>
            <a:rect l="0" t="0" r="r" b="b"/>
            <a:pathLst>
              <a:path w="1651" h="488">
                <a:moveTo>
                  <a:pt x="0" y="487"/>
                </a:moveTo>
                <a:cubicBezTo>
                  <a:pt x="186" y="483"/>
                  <a:pt x="845" y="488"/>
                  <a:pt x="1106" y="466"/>
                </a:cubicBezTo>
                <a:cubicBezTo>
                  <a:pt x="1367" y="444"/>
                  <a:pt x="1477" y="431"/>
                  <a:pt x="1564" y="353"/>
                </a:cubicBezTo>
                <a:cubicBezTo>
                  <a:pt x="1651" y="275"/>
                  <a:pt x="1615" y="74"/>
                  <a:pt x="1628" y="0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0" name="Freeform 8"/>
          <p:cNvSpPr>
            <a:spLocks/>
          </p:cNvSpPr>
          <p:nvPr/>
        </p:nvSpPr>
        <p:spPr bwMode="auto">
          <a:xfrm>
            <a:off x="3736294" y="4005942"/>
            <a:ext cx="3017837" cy="137864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53" y="30"/>
              </a:cxn>
              <a:cxn ang="0">
                <a:pos x="1806" y="189"/>
              </a:cxn>
              <a:cxn ang="0">
                <a:pos x="1805" y="562"/>
              </a:cxn>
              <a:cxn ang="0">
                <a:pos x="1230" y="745"/>
              </a:cxn>
              <a:cxn ang="0">
                <a:pos x="63" y="789"/>
              </a:cxn>
            </a:cxnLst>
            <a:rect l="0" t="0" r="r" b="b"/>
            <a:pathLst>
              <a:path w="1901" h="789">
                <a:moveTo>
                  <a:pt x="0" y="8"/>
                </a:moveTo>
                <a:cubicBezTo>
                  <a:pt x="211" y="12"/>
                  <a:pt x="952" y="0"/>
                  <a:pt x="1253" y="30"/>
                </a:cubicBezTo>
                <a:cubicBezTo>
                  <a:pt x="1554" y="60"/>
                  <a:pt x="1714" y="100"/>
                  <a:pt x="1806" y="189"/>
                </a:cubicBezTo>
                <a:cubicBezTo>
                  <a:pt x="1898" y="278"/>
                  <a:pt x="1901" y="469"/>
                  <a:pt x="1805" y="562"/>
                </a:cubicBezTo>
                <a:cubicBezTo>
                  <a:pt x="1709" y="655"/>
                  <a:pt x="1521" y="707"/>
                  <a:pt x="1230" y="745"/>
                </a:cubicBezTo>
                <a:cubicBezTo>
                  <a:pt x="940" y="783"/>
                  <a:pt x="306" y="780"/>
                  <a:pt x="63" y="78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1" name="Freeform 9"/>
          <p:cNvSpPr>
            <a:spLocks/>
          </p:cNvSpPr>
          <p:nvPr/>
        </p:nvSpPr>
        <p:spPr bwMode="auto">
          <a:xfrm>
            <a:off x="2307772" y="4712313"/>
            <a:ext cx="3733800" cy="1329259"/>
          </a:xfrm>
          <a:custGeom>
            <a:avLst/>
            <a:gdLst/>
            <a:ahLst/>
            <a:cxnLst>
              <a:cxn ang="0">
                <a:pos x="1633" y="0"/>
              </a:cxn>
              <a:cxn ang="0">
                <a:pos x="2166" y="112"/>
              </a:cxn>
              <a:cxn ang="0">
                <a:pos x="2330" y="327"/>
              </a:cxn>
              <a:cxn ang="0">
                <a:pos x="2201" y="593"/>
              </a:cxn>
              <a:cxn ang="0">
                <a:pos x="1533" y="723"/>
              </a:cxn>
              <a:cxn ang="0">
                <a:pos x="0" y="756"/>
              </a:cxn>
            </a:cxnLst>
            <a:rect l="0" t="0" r="r" b="b"/>
            <a:pathLst>
              <a:path w="2336" h="756">
                <a:moveTo>
                  <a:pt x="1633" y="0"/>
                </a:moveTo>
                <a:cubicBezTo>
                  <a:pt x="1722" y="19"/>
                  <a:pt x="2050" y="58"/>
                  <a:pt x="2166" y="112"/>
                </a:cubicBezTo>
                <a:cubicBezTo>
                  <a:pt x="2282" y="166"/>
                  <a:pt x="2324" y="247"/>
                  <a:pt x="2330" y="327"/>
                </a:cubicBezTo>
                <a:cubicBezTo>
                  <a:pt x="2336" y="407"/>
                  <a:pt x="2334" y="527"/>
                  <a:pt x="2201" y="593"/>
                </a:cubicBezTo>
                <a:cubicBezTo>
                  <a:pt x="2068" y="659"/>
                  <a:pt x="1900" y="696"/>
                  <a:pt x="1533" y="723"/>
                </a:cubicBezTo>
                <a:cubicBezTo>
                  <a:pt x="1166" y="750"/>
                  <a:pt x="319" y="749"/>
                  <a:pt x="0" y="756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2" name="AutoShape 10"/>
          <p:cNvSpPr>
            <a:spLocks noChangeArrowheads="1"/>
          </p:cNvSpPr>
          <p:nvPr/>
        </p:nvSpPr>
        <p:spPr bwMode="auto">
          <a:xfrm>
            <a:off x="381000" y="4162737"/>
            <a:ext cx="1290638" cy="527804"/>
          </a:xfrm>
          <a:prstGeom prst="wedgeRoundRectCallout">
            <a:avLst>
              <a:gd name="adj1" fmla="val 11904"/>
              <a:gd name="adj2" fmla="val 29676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Label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9" grpId="0" animBg="1"/>
      <p:bldP spid="545800" grpId="0" animBg="1"/>
      <p:bldP spid="545801" grpId="0" animBg="1"/>
      <p:bldP spid="5458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repeat condition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Returns a boolean result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Also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757238" y="1824176"/>
            <a:ext cx="75596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2688" y="1828800"/>
            <a:ext cx="67421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Loops – More Examples</a:t>
            </a:r>
            <a:endParaRPr lang="bg-BG" dirty="0"/>
          </a:p>
        </p:txBody>
      </p:sp>
      <p:pic>
        <p:nvPicPr>
          <p:cNvPr id="23554" name="Picture 2" descr="http://mpcarroll.com/photos/Wood-Spiral-Ho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124200"/>
            <a:ext cx="6172200" cy="31242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 – Examples</a:t>
            </a:r>
            <a:endParaRPr lang="bg-BG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four digit numbers </a:t>
            </a:r>
            <a:r>
              <a:rPr lang="en-US" dirty="0" smtClean="0"/>
              <a:t>in format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ABCD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(known as happy </a:t>
            </a:r>
            <a:r>
              <a:rPr lang="en-US" dirty="0"/>
              <a:t>numbers)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755650" y="2514600"/>
            <a:ext cx="7561263" cy="378103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a =1 ; a &lt;= 9; a++)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b = 0; b &lt;= 9; b++)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c = 0; c &lt;= 9; c++)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d = 0; d &lt;= 9; d++)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if (a + b == c + d)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Console.WriteLine("{0}{1}{2}{3}",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a, b, c, d);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715000" y="2278499"/>
            <a:ext cx="3024188" cy="1379101"/>
          </a:xfrm>
          <a:prstGeom prst="wedgeRoundRectCallout">
            <a:avLst>
              <a:gd name="adj1" fmla="val -40655"/>
              <a:gd name="adj2" fmla="val 655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you improve this algorithm to use 3 loops only?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905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Happy Numbers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8390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482" name="Picture 2" descr="http://i.ehow.com/images/GlobalPhoto/Articles/4519796/happyface_Full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3733800"/>
            <a:ext cx="2286000" cy="2286000"/>
          </a:xfrm>
          <a:prstGeom prst="rect">
            <a:avLst/>
          </a:prstGeom>
          <a:noFill/>
          <a:effectLst>
            <a:softEdge rad="127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combinations from TOTO 6/49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409575" y="1981200"/>
            <a:ext cx="835342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i1, i2, i3, i4, i5, i6;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Console.WriteLine("{0} {1} {2} {3} {4} {5}",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791200" y="1752600"/>
            <a:ext cx="3024188" cy="1804749"/>
          </a:xfrm>
          <a:prstGeom prst="wedgeRoundRectCallout">
            <a:avLst>
              <a:gd name="adj1" fmla="val -35301"/>
              <a:gd name="adj2" fmla="val 728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Warning: execution of this code could take too long time.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stuttgarter-zeitung.de/media_fast/626/lottokugeln_26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81200" y="1060938"/>
            <a:ext cx="5029200" cy="2901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TOTO 6/49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5384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C# supports </a:t>
            </a:r>
            <a:r>
              <a:rPr lang="en-US" dirty="0" smtClean="0"/>
              <a:t>four </a:t>
            </a:r>
            <a:r>
              <a:rPr lang="en-US" dirty="0"/>
              <a:t>types of loops: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Nested loops can be used </a:t>
            </a:r>
            <a:r>
              <a:rPr lang="en-US" dirty="0"/>
              <a:t>to implement more complex logic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&amp;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/>
              <a:t> </a:t>
            </a:r>
            <a:r>
              <a:rPr lang="en-US" dirty="0" smtClean="0"/>
              <a:t>can control </a:t>
            </a:r>
            <a:r>
              <a:rPr lang="en-US" dirty="0"/>
              <a:t>the loop execution</a:t>
            </a:r>
          </a:p>
        </p:txBody>
      </p:sp>
      <p:pic>
        <p:nvPicPr>
          <p:cNvPr id="4" name="Picture 2" descr="http://www.shallowsky.com/blog/images/NautilusCutawaySpira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96000" y="2042236"/>
            <a:ext cx="2438400" cy="18439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10245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0728820">
            <a:off x="6903562" y="4312763"/>
            <a:ext cx="1809750" cy="180975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7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085075">
            <a:off x="499034" y="4842435"/>
            <a:ext cx="1488273" cy="1488273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8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255387">
            <a:off x="3214058" y="3976059"/>
            <a:ext cx="2293316" cy="229331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0247" name="Picture 7" descr="http://www.pixelatedpalette.com/images/174_Briar_Pa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17717" y="838200"/>
            <a:ext cx="5773683" cy="1962150"/>
          </a:xfrm>
          <a:prstGeom prst="roundRect">
            <a:avLst>
              <a:gd name="adj" fmla="val 50000"/>
            </a:avLst>
          </a:prstGeom>
          <a:noFill/>
          <a:effectLst>
            <a:softEdge rad="317500"/>
          </a:effectLst>
        </p:spPr>
      </p:pic>
      <p:sp>
        <p:nvSpPr>
          <p:cNvPr id="9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4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prints all the numbers from 1 to N.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prints all </a:t>
            </a:r>
            <a:r>
              <a:rPr lang="en-US" sz="2800" dirty="0" smtClean="0"/>
              <a:t>the </a:t>
            </a:r>
            <a:r>
              <a:rPr lang="en-US" sz="2800" dirty="0"/>
              <a:t>numbers from 1 to N, that are not divisible by 3 and 7 at the same time.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reads from the console a sequence of N integer numbers and returns the minimal and maximal of them.</a:t>
            </a:r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r>
              <a:rPr lang="en-US" sz="2800" dirty="0"/>
              <a:t>Write a program that calculates N!/K! for given N and K </a:t>
            </a:r>
            <a:r>
              <a:rPr lang="en-US" sz="2800"/>
              <a:t>(</a:t>
            </a:r>
            <a:r>
              <a:rPr lang="en-US" sz="2800" smtClean="0"/>
              <a:t>1&lt;K&lt;N).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r>
              <a:rPr lang="en-US" sz="2800" dirty="0"/>
              <a:t>Write a program that calculates N!*K! / (K-N)! for given N and K (1&lt;N&lt;K).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6"/>
              <a:tabLst/>
            </a:pPr>
            <a:r>
              <a:rPr lang="en-US" sz="2800" dirty="0"/>
              <a:t>Write a program that, for a </a:t>
            </a:r>
            <a:r>
              <a:rPr lang="en-US" sz="2800" dirty="0" smtClean="0"/>
              <a:t>given two </a:t>
            </a:r>
            <a:r>
              <a:rPr lang="en-US" sz="2800" dirty="0"/>
              <a:t>integer numbers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and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, calculates the sum</a:t>
            </a:r>
            <a:br>
              <a:rPr lang="en-US" sz="2800" dirty="0"/>
            </a:br>
            <a:r>
              <a:rPr lang="en-US" sz="2800" noProof="1">
                <a:latin typeface="Consolas" pitchFamily="49" charset="0"/>
                <a:cs typeface="Consolas" pitchFamily="49" charset="0"/>
              </a:rPr>
              <a:t>S = 1 + 1!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/X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2!/X</a:t>
            </a:r>
            <a:r>
              <a:rPr lang="en-US" sz="2800" baseline="30000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N!/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aseline="30000" noProof="1" smtClean="0">
                <a:latin typeface="Consolas" pitchFamily="49" charset="0"/>
                <a:cs typeface="Consolas" pitchFamily="49" charset="0"/>
              </a:rPr>
              <a:t>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6"/>
              <a:tabLst/>
            </a:pPr>
            <a:r>
              <a:rPr lang="en-US" sz="2800" dirty="0" smtClean="0"/>
              <a:t>Write a program that reads a number N and calculates the sum of the first N members of the sequence of Fibonacci: </a:t>
            </a:r>
            <a:r>
              <a:rPr lang="bg-BG" sz="2800" dirty="0" smtClean="0"/>
              <a:t>0, 1, 1, 2, 3, 5, 8, 13, 21, 34, 55, 89, 144, 233, 377, …</a:t>
            </a:r>
            <a:endParaRPr lang="en-US" sz="2800" dirty="0" smtClean="0"/>
          </a:p>
          <a:p>
            <a:pPr marL="520700" indent="0">
              <a:lnSpc>
                <a:spcPct val="100000"/>
              </a:lnSpc>
              <a:buNone/>
              <a:tabLst/>
            </a:pPr>
            <a:r>
              <a:rPr lang="en-US" sz="2800" dirty="0" smtClean="0"/>
              <a:t>Each member of the Fibonacci sequence (except the              first two) is a sum of the previous two members.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8"/>
              <a:tabLst/>
            </a:pPr>
            <a:r>
              <a:rPr lang="en-US" sz="2800" dirty="0" smtClean="0"/>
              <a:t>Write a program that calculates the greatest common divisor (GCD) of given two numbers. Use the Euclidean algorithm (find it in Internet).</a:t>
            </a:r>
            <a:endParaRPr lang="en-US" sz="2800" baseline="30000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488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9"/>
            </a:pPr>
            <a:r>
              <a:rPr lang="en-US" sz="2800" dirty="0" smtClean="0"/>
              <a:t>In </a:t>
            </a:r>
            <a:r>
              <a:rPr lang="en-US" sz="2800" dirty="0"/>
              <a:t>the </a:t>
            </a:r>
            <a:r>
              <a:rPr lang="en-US" sz="2800" dirty="0" smtClean="0"/>
              <a:t>combinatorial mathematics, </a:t>
            </a:r>
            <a:r>
              <a:rPr lang="en-US" sz="2800" dirty="0"/>
              <a:t>the Catalan numbers are calculated by the following formula</a:t>
            </a:r>
            <a:r>
              <a:rPr lang="en-US" sz="2800" dirty="0" smtClean="0"/>
              <a:t>:</a:t>
            </a:r>
          </a:p>
          <a:p>
            <a:pPr marL="627063" indent="-627063">
              <a:lnSpc>
                <a:spcPct val="100000"/>
              </a:lnSpc>
              <a:buFont typeface="+mj-lt"/>
              <a:buAutoNum type="arabicPeriod" startAt="9"/>
            </a:pPr>
            <a:endParaRPr lang="en-US" sz="2800" dirty="0"/>
          </a:p>
          <a:p>
            <a:pPr marL="627063" indent="-627063">
              <a:lnSpc>
                <a:spcPct val="100000"/>
              </a:lnSpc>
              <a:buFont typeface="+mj-lt"/>
              <a:buAutoNum type="arabicPeriod" startAt="9"/>
            </a:pPr>
            <a:endParaRPr lang="en-US" sz="2800" dirty="0"/>
          </a:p>
          <a:p>
            <a:pPr marL="533400" indent="-533400">
              <a:lnSpc>
                <a:spcPct val="100000"/>
              </a:lnSpc>
              <a:spcBef>
                <a:spcPts val="1800"/>
              </a:spcBef>
              <a:buFont typeface="+mj-lt"/>
              <a:buAutoNum type="arabicPeriod" startAt="9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to calculate the </a:t>
            </a:r>
            <a:r>
              <a:rPr lang="en-US" sz="2800" dirty="0" smtClean="0"/>
              <a:t>N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Catalan </a:t>
            </a:r>
            <a:r>
              <a:rPr lang="en-US" sz="2800" dirty="0"/>
              <a:t>number by given N</a:t>
            </a:r>
            <a:r>
              <a:rPr lang="en-US" sz="2800" dirty="0" smtClean="0"/>
              <a:t>.</a:t>
            </a:r>
          </a:p>
          <a:p>
            <a:pPr marL="542925" lvl="0" indent="-542925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  <a:buFont typeface="+mj-lt"/>
              <a:buAutoNum type="arabicPeriod" startAt="9"/>
            </a:pPr>
            <a:r>
              <a:rPr lang="en-US" sz="2800" dirty="0" smtClean="0"/>
              <a:t>Write a program that prints all possible cards from a standard deck of 52 cards (without jokers). The cards should be printed with their English names. Use nested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dirty="0" smtClean="0"/>
              <a:t> loops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sz="2800" dirty="0" smtClean="0"/>
              <a:t>.</a:t>
            </a:r>
          </a:p>
        </p:txBody>
      </p:sp>
      <p:pic>
        <p:nvPicPr>
          <p:cNvPr id="548870" name="Picture 6" descr="C_n = \frac{1}{n+1}{2n\choose n} = \frac{(2n)!}{(n+1)!\,n!} \qquad\mbox{ for }n\ge 0."/>
          <p:cNvPicPr>
            <a:picLocks noChangeAspect="1" noChangeArrowheads="1"/>
          </p:cNvPicPr>
          <p:nvPr/>
        </p:nvPicPr>
        <p:blipFill>
          <a:blip r:embed="rId2" cstate="screen"/>
          <a:srcRect l="-2236" t="-12500" r="-1751" b="-7292"/>
          <a:stretch>
            <a:fillRect/>
          </a:stretch>
        </p:blipFill>
        <p:spPr bwMode="auto">
          <a:xfrm>
            <a:off x="1066800" y="2190750"/>
            <a:ext cx="7086600" cy="109537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– How It Works?</a:t>
            </a:r>
            <a:endParaRPr lang="bg-BG" dirty="0"/>
          </a:p>
        </p:txBody>
      </p:sp>
      <p:grpSp>
        <p:nvGrpSpPr>
          <p:cNvPr id="31" name="Group 30"/>
          <p:cNvGrpSpPr/>
          <p:nvPr/>
        </p:nvGrpSpPr>
        <p:grpSpPr>
          <a:xfrm>
            <a:off x="1884363" y="2133600"/>
            <a:ext cx="5049837" cy="3276600"/>
            <a:chOff x="1547812" y="2057400"/>
            <a:chExt cx="5049837" cy="327660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971800" y="359985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1905000" y="2551113"/>
              <a:ext cx="3887787" cy="103028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3848100" y="3581400"/>
              <a:ext cx="0" cy="4826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2552700" y="4064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848100" y="47831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>
              <a:off x="3845719" y="49887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5734049" y="3067250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5732462" y="2703031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848100" y="20574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6513512" y="3063875"/>
              <a:ext cx="0" cy="19367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V="1">
              <a:off x="1551694" y="2223844"/>
              <a:ext cx="2283706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 flipV="1">
              <a:off x="1547812" y="4408202"/>
              <a:ext cx="100012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 flipV="1">
              <a:off x="1556835" y="2209800"/>
              <a:ext cx="0" cy="22098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1268413"/>
            <a:ext cx="8351838" cy="2312987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0" fontAlgn="base" latinLnBrk="0" hangingPunct="0">
              <a:spcBef>
                <a:spcPts val="18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12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a program that reads from the console a positive integer number N (N &lt; 20) and outputs a matrix like the following:</a:t>
            </a:r>
          </a:p>
          <a:p>
            <a:pPr marL="514350" marR="0" lvl="0" indent="-514350" algn="l" defTabSz="914400" rtl="0" eaLnBrk="0" fontAlgn="base" latinLnBrk="0" hangingPunct="0">
              <a:spcBef>
                <a:spcPts val="18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	N = 3			N = 4</a:t>
            </a:r>
            <a:endParaRPr kumimoji="0" lang="bg-BG" sz="28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" name="Group 134"/>
          <p:cNvGraphicFramePr>
            <a:graphicFrameLocks noGrp="1"/>
          </p:cNvGraphicFramePr>
          <p:nvPr>
            <p:ph idx="1"/>
          </p:nvPr>
        </p:nvGraphicFramePr>
        <p:xfrm>
          <a:off x="914400" y="3810000"/>
          <a:ext cx="1828800" cy="1714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34"/>
          <p:cNvGraphicFramePr>
            <a:graphicFrameLocks/>
          </p:cNvGraphicFramePr>
          <p:nvPr/>
        </p:nvGraphicFramePr>
        <p:xfrm>
          <a:off x="4038600" y="3810635"/>
          <a:ext cx="2133600" cy="2157984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 smtClean="0"/>
              <a:t>* Write a program that calculates for given N how many trailing zeros present at the end of the number N!. Examples:</a:t>
            </a:r>
          </a:p>
          <a:p>
            <a:pPr marL="714375" indent="-714375">
              <a:lnSpc>
                <a:spcPct val="100000"/>
              </a:lnSpc>
              <a:buNone/>
              <a:tabLst/>
            </a:pPr>
            <a:r>
              <a:rPr lang="en-US" sz="2600" dirty="0" smtClean="0"/>
              <a:t>	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N = 10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N! = 36288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2</a:t>
            </a:r>
          </a:p>
          <a:p>
            <a:pPr marL="714375" indent="-714375">
              <a:lnSpc>
                <a:spcPct val="100000"/>
              </a:lnSpc>
              <a:buNone/>
              <a:tabLst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	N = 20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N! = 243290200817664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0000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4</a:t>
            </a:r>
          </a:p>
          <a:p>
            <a:pPr marL="447675" indent="-447675">
              <a:lnSpc>
                <a:spcPct val="100000"/>
              </a:lnSpc>
              <a:buNone/>
              <a:tabLst>
                <a:tab pos="447675" algn="l"/>
              </a:tabLst>
            </a:pPr>
            <a:r>
              <a:rPr lang="en-US" sz="2800" dirty="0" smtClean="0"/>
              <a:t>	Does your program work for N = 50 000?</a:t>
            </a:r>
          </a:p>
          <a:p>
            <a:pPr marL="447675" indent="-447675">
              <a:lnSpc>
                <a:spcPct val="100000"/>
              </a:lnSpc>
              <a:buNone/>
              <a:tabLst>
                <a:tab pos="447675" algn="l"/>
              </a:tabLst>
            </a:pPr>
            <a:r>
              <a:rPr lang="en-US" sz="2800" dirty="0" smtClean="0"/>
              <a:t>	Hint: The trailing zeros in N! are equal to the number of its prime divisors of value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. Think why!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4"/>
            </a:pPr>
            <a:r>
              <a:rPr lang="en-US" sz="2800" dirty="0" smtClean="0"/>
              <a:t>* Write a program that reads a positive integer number N (N &lt; 20) from console and outputs in the console the numbers 1 ... N numbers arranged as a spiral.</a:t>
            </a:r>
          </a:p>
          <a:p>
            <a:pPr marL="514350" indent="-514350">
              <a:lnSpc>
                <a:spcPct val="100000"/>
              </a:lnSpc>
              <a:buNone/>
            </a:pPr>
            <a:r>
              <a:rPr lang="en-US" sz="2800" dirty="0" smtClean="0"/>
              <a:t>		Example for N = 4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/>
        </p:nvGraphicFramePr>
        <p:xfrm>
          <a:off x="876300" y="3886200"/>
          <a:ext cx="2590800" cy="2157984"/>
        </p:xfrm>
        <a:graphic>
          <a:graphicData uri="http://schemas.openxmlformats.org/drawingml/2006/table">
            <a:tbl>
              <a:tblPr/>
              <a:tblGrid>
                <a:gridCol w="678180"/>
                <a:gridCol w="678180"/>
                <a:gridCol w="678180"/>
                <a:gridCol w="55626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11188" y="1219200"/>
            <a:ext cx="792162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&lt; 10)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Console.WriteLine("Number : {0}", counter);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06886" name="Picture 6"/>
          <p:cNvPicPr>
            <a:picLocks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1188" y="3787775"/>
            <a:ext cx="7877175" cy="2593975"/>
          </a:xfrm>
          <a:prstGeom prst="roundRect">
            <a:avLst>
              <a:gd name="adj" fmla="val 2481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300667" y="4267200"/>
            <a:ext cx="64801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67325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74756" name="Picture 4" descr="http://www.thelivingmoon.com/43ancients/04images/Sun/traceloop1jp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52600" y="1060269"/>
            <a:ext cx="5486400" cy="2978331"/>
          </a:xfrm>
          <a:prstGeom prst="roundRect">
            <a:avLst>
              <a:gd name="adj" fmla="val 29139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1..N – Example</a:t>
            </a:r>
            <a:endParaRPr lang="bg-BG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2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Calculate and print the sum of the first N </a:t>
            </a:r>
            <a:r>
              <a:rPr lang="en-US" dirty="0" smtClean="0"/>
              <a:t>natural numbers</a:t>
            </a:r>
            <a:endParaRPr lang="bg-BG" dirty="0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85800" y="2209800"/>
            <a:ext cx="7772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sum 1");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&lt; 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number++;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number 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("+{0}",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= {0}", sum);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8845</TotalTime>
  <Words>2865</Words>
  <Application>Microsoft Office PowerPoint</Application>
  <PresentationFormat>On-screen Show (4:3)</PresentationFormat>
  <Paragraphs>556</Paragraphs>
  <Slides>62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Telerik Master Template</vt:lpstr>
      <vt:lpstr>Loops</vt:lpstr>
      <vt:lpstr>Table of Contents</vt:lpstr>
      <vt:lpstr>What Is Loop?</vt:lpstr>
      <vt:lpstr>Using while(…) Loop</vt:lpstr>
      <vt:lpstr>How To Use While Loop?</vt:lpstr>
      <vt:lpstr>While Loop – How It Works?</vt:lpstr>
      <vt:lpstr>While Loop – Example</vt:lpstr>
      <vt:lpstr>while(…)</vt:lpstr>
      <vt:lpstr>Sum 1..N – Example</vt:lpstr>
      <vt:lpstr>Calculating Sum 1..N</vt:lpstr>
      <vt:lpstr>Prime Number – Example</vt:lpstr>
      <vt:lpstr>Checking Whether a Number Is Prime</vt:lpstr>
      <vt:lpstr>Using break Operator</vt:lpstr>
      <vt:lpstr>Calculating Factorial</vt:lpstr>
      <vt:lpstr>do { … }  while (…) Loop</vt:lpstr>
      <vt:lpstr>Using Do-While Loop</vt:lpstr>
      <vt:lpstr>Do-While Statement</vt:lpstr>
      <vt:lpstr>do { … }  while (…)</vt:lpstr>
      <vt:lpstr>Factorial – Example</vt:lpstr>
      <vt:lpstr>Factorial with BigInteger – Example</vt:lpstr>
      <vt:lpstr>Factorial (do ... while)</vt:lpstr>
      <vt:lpstr>Product[N..M] – Example</vt:lpstr>
      <vt:lpstr>Product of the Numbers in the Interval [n..m]</vt:lpstr>
      <vt:lpstr>for Loops</vt:lpstr>
      <vt:lpstr>For Loops</vt:lpstr>
      <vt:lpstr>The Initialization Expression</vt:lpstr>
      <vt:lpstr>The Test Expression</vt:lpstr>
      <vt:lpstr>The Update Expression</vt:lpstr>
      <vt:lpstr>for Loop</vt:lpstr>
      <vt:lpstr>Simple for Loop – Example</vt:lpstr>
      <vt:lpstr>Complex for Loop – Example</vt:lpstr>
      <vt:lpstr>For Loops</vt:lpstr>
      <vt:lpstr>N^M – Example</vt:lpstr>
      <vt:lpstr>Calculating N^M</vt:lpstr>
      <vt:lpstr>Using continue Operator</vt:lpstr>
      <vt:lpstr>Using continue Operator</vt:lpstr>
      <vt:lpstr>foreach Loop</vt:lpstr>
      <vt:lpstr>For Loops</vt:lpstr>
      <vt:lpstr>foreach Loop – Example</vt:lpstr>
      <vt:lpstr>foreach Loop</vt:lpstr>
      <vt:lpstr>Nested Loops</vt:lpstr>
      <vt:lpstr>What Is Nested Loop?</vt:lpstr>
      <vt:lpstr>Nested Loops</vt:lpstr>
      <vt:lpstr>Triangle – Example</vt:lpstr>
      <vt:lpstr>Triangle</vt:lpstr>
      <vt:lpstr>Primes[N, M] – Example</vt:lpstr>
      <vt:lpstr>Primes in Range [n, m]</vt:lpstr>
      <vt:lpstr>C# Jump Statements</vt:lpstr>
      <vt:lpstr>C# Jump Statements – Example</vt:lpstr>
      <vt:lpstr>Loops – More Examples</vt:lpstr>
      <vt:lpstr>Nested Loops – Examples</vt:lpstr>
      <vt:lpstr>Happy Numbers</vt:lpstr>
      <vt:lpstr>Nested Loops – Examples</vt:lpstr>
      <vt:lpstr>TOTO 6/49</vt:lpstr>
      <vt:lpstr>Summary</vt:lpstr>
      <vt:lpstr>Loops</vt:lpstr>
      <vt:lpstr>Exercises</vt:lpstr>
      <vt:lpstr>Exercises (2)</vt:lpstr>
      <vt:lpstr>Exercises (3)</vt:lpstr>
      <vt:lpstr>Exercises (4)</vt:lpstr>
      <vt:lpstr>Exercises (5)</vt:lpstr>
      <vt:lpstr>Exercises (6)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subject>C# Fundamentals Course</dc:subject>
  <dc:creator>Svetlin Nakov</dc:creator>
  <dc:description>C# Programming Fundamentals Course @ Telerik Academy
http://academy.telerik.com</dc:description>
  <cp:lastModifiedBy>Nikolay</cp:lastModifiedBy>
  <cp:revision>621</cp:revision>
  <dcterms:created xsi:type="dcterms:W3CDTF">2007-12-08T16:03:35Z</dcterms:created>
  <dcterms:modified xsi:type="dcterms:W3CDTF">2012-11-05T19:02:04Z</dcterms:modified>
</cp:coreProperties>
</file>