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68" autoAdjust="0"/>
  </p:normalViewPr>
  <p:slideViewPr>
    <p:cSldViewPr snapToGrid="0">
      <p:cViewPr varScale="1">
        <p:scale>
          <a:sx n="114" d="100"/>
          <a:sy n="114" d="100"/>
        </p:scale>
        <p:origin x="9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DC7E-E112-453F-BB1D-08FC47769104}" type="datetimeFigureOut">
              <a:rPr lang="en-US" smtClean="0"/>
              <a:t>31-Jan-14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23DF7-163A-4024-AD1E-614BFD38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programming language</a:t>
            </a:r>
            <a:r>
              <a:rPr lang="en-US" baseline="0" dirty="0" smtClean="0"/>
              <a:t> C “throwing an exception” means to return a value that is defined as an error value for the function (e.g. -1).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3DF7-163A-4024-AD1E-614BFD38D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properties</a:t>
            </a:r>
            <a:r>
              <a:rPr lang="en-US" baseline="0" dirty="0" smtClean="0"/>
              <a:t> of the exception object: </a:t>
            </a:r>
            <a:r>
              <a:rPr lang="en-US" dirty="0" smtClean="0"/>
              <a:t>Microsoft</a:t>
            </a:r>
            <a:r>
              <a:rPr lang="en-US" baseline="0" dirty="0" smtClean="0"/>
              <a:t> has added a ‘description’ property that is similar to the message property. In Mozilla you can find out in which file the exception has occurred using the ‘filename’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3DF7-163A-4024-AD1E-614BFD38DB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8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6ACBC5-2066-4034-BD9B-5A3A7A53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6ACBC5-2066-4034-BD9B-5A3A7A53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5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2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1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83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8069" y="3240880"/>
            <a:ext cx="8229600" cy="569120"/>
          </a:xfrm>
        </p:spPr>
        <p:txBody>
          <a:bodyPr/>
          <a:lstStyle/>
          <a:p>
            <a:r>
              <a:rPr lang="en-US" dirty="0" smtClean="0"/>
              <a:t>Fixing some of the bad JavaScript practices</a:t>
            </a:r>
            <a:endParaRPr lang="en-US" dirty="0"/>
          </a:p>
        </p:txBody>
      </p:sp>
      <p:pic>
        <p:nvPicPr>
          <p:cNvPr id="19" name="Picture 2" descr="http://media.cmgdigital.com/shared/img/news/documents/2012/03/12/text-x-javascript-ico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91" t="3411" r="11138" b="3863"/>
          <a:stretch/>
        </p:blipFill>
        <p:spPr bwMode="auto">
          <a:xfrm>
            <a:off x="457200" y="1012071"/>
            <a:ext cx="1061607" cy="12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25" y="4301400"/>
            <a:ext cx="2782750" cy="2150306"/>
          </a:xfrm>
          <a:prstGeom prst="rect">
            <a:avLst/>
          </a:prstGeom>
        </p:spPr>
      </p:pic>
      <p:pic>
        <p:nvPicPr>
          <p:cNvPr id="21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61556" y="186126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1" name="Text Placeholder 13"/>
          <p:cNvSpPr>
            <a:spLocks noGrp="1"/>
          </p:cNvSpPr>
          <p:nvPr/>
        </p:nvSpPr>
        <p:spPr>
          <a:xfrm>
            <a:off x="219537" y="518160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/>
        </p:nvSpPr>
        <p:spPr>
          <a:xfrm>
            <a:off x="219536" y="5556243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219537" y="586104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1692" y="2743201"/>
            <a:ext cx="8440616" cy="685800"/>
          </a:xfrm>
        </p:spPr>
        <p:txBody>
          <a:bodyPr/>
          <a:lstStyle/>
          <a:p>
            <a:r>
              <a:rPr lang="en-US" dirty="0" smtClean="0"/>
              <a:t>Handling Multiple Exception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 differently based on the exception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217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 blocks</a:t>
            </a:r>
            <a:r>
              <a:rPr lang="en-US" dirty="0" smtClean="0"/>
              <a:t> contain a single catch</a:t>
            </a:r>
          </a:p>
          <a:p>
            <a:pPr lvl="1"/>
            <a:r>
              <a:rPr lang="en-US" dirty="0" smtClean="0"/>
              <a:t>How can our code handle multiple exceptions?</a:t>
            </a:r>
          </a:p>
          <a:p>
            <a:pPr lvl="1"/>
            <a:r>
              <a:rPr lang="en-US" dirty="0" smtClean="0"/>
              <a:t>Make an if-else on the exception type</a:t>
            </a:r>
          </a:p>
          <a:p>
            <a:r>
              <a:rPr lang="en-US" dirty="0" smtClean="0"/>
              <a:t>If looking for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</a:p>
          <a:p>
            <a:pPr lvl="1"/>
            <a:r>
              <a:rPr lang="en-US" dirty="0" smtClean="0"/>
              <a:t>Check the type of the exception object</a:t>
            </a:r>
          </a:p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360984"/>
            <a:ext cx="8077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t</a:t>
            </a:r>
            <a:r>
              <a:rPr lang="en-US" sz="1800" dirty="0" smtClean="0"/>
              <a:t>ry 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throwException</a:t>
            </a:r>
            <a:r>
              <a:rPr lang="en-US" sz="1800" dirty="0"/>
              <a:t>("reference");</a:t>
            </a:r>
          </a:p>
          <a:p>
            <a:r>
              <a:rPr lang="en-US" sz="1800" dirty="0" smtClean="0"/>
              <a:t>} catch (ex) {</a:t>
            </a:r>
          </a:p>
          <a:p>
            <a:r>
              <a:rPr lang="en-US" sz="1800" dirty="0" smtClean="0"/>
              <a:t> if 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TypeError</a:t>
            </a:r>
            <a:r>
              <a:rPr lang="en-US" sz="1800" dirty="0" smtClean="0"/>
              <a:t>) { … }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else </a:t>
            </a:r>
            <a:r>
              <a:rPr lang="en-US" sz="1800" dirty="0" smtClean="0"/>
              <a:t>if 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r>
              <a:rPr lang="en-US" sz="1800" dirty="0" smtClean="0"/>
              <a:t>) { … }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else </a:t>
            </a:r>
            <a:r>
              <a:rPr lang="en-US" sz="1800" dirty="0" smtClean="0"/>
              <a:t>if 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SyntaxError</a:t>
            </a:r>
            <a:r>
              <a:rPr lang="en-US" sz="1800" dirty="0" smtClean="0"/>
              <a:t>) { … }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20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1692" y="2743201"/>
            <a:ext cx="8440616" cy="685800"/>
          </a:xfrm>
        </p:spPr>
        <p:txBody>
          <a:bodyPr/>
          <a:lstStyle/>
          <a:p>
            <a:r>
              <a:rPr lang="en-US" dirty="0" smtClean="0"/>
              <a:t>Handling Multiple Exception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Throwing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3"/>
            <a:ext cx="8686800" cy="5791200"/>
          </a:xfrm>
        </p:spPr>
        <p:txBody>
          <a:bodyPr/>
          <a:lstStyle/>
          <a:p>
            <a:r>
              <a:rPr lang="en-US" dirty="0" smtClean="0"/>
              <a:t>Exceptions can be created using an exception constructor</a:t>
            </a:r>
          </a:p>
          <a:p>
            <a:pPr lvl="1"/>
            <a:r>
              <a:rPr lang="en-US" dirty="0" smtClean="0"/>
              <a:t>Different constructor for each exception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constructor takes an optional message</a:t>
            </a:r>
          </a:p>
          <a:p>
            <a:pPr lvl="2"/>
            <a:r>
              <a:rPr lang="en-US" dirty="0" smtClean="0"/>
              <a:t>If skipped, the message is an empty string</a:t>
            </a:r>
          </a:p>
          <a:p>
            <a:r>
              <a:rPr lang="en-US" dirty="0" smtClean="0"/>
              <a:t>To throw an exception use the reserved 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with an exception object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470641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typeException</a:t>
            </a:r>
            <a:r>
              <a:rPr lang="en-US" sz="1800" dirty="0" smtClean="0"/>
              <a:t> = new TypeError([message]);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rangeException</a:t>
            </a:r>
            <a:r>
              <a:rPr lang="en-US" sz="1800" dirty="0" smtClean="0"/>
              <a:t> = new </a:t>
            </a:r>
            <a:r>
              <a:rPr lang="en-US" sz="1800" dirty="0" err="1" smtClean="0"/>
              <a:t>RangeError</a:t>
            </a:r>
            <a:r>
              <a:rPr lang="en-US" sz="1800" dirty="0" smtClean="0"/>
              <a:t>([message]);</a:t>
            </a:r>
            <a:endParaRPr lang="en-US" sz="1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490693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</a:t>
            </a:r>
            <a:r>
              <a:rPr lang="en-US" sz="1800" dirty="0" smtClean="0"/>
              <a:t> = new TypeError("Not correct use of an object");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typeEx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4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55077"/>
          </a:xfrm>
        </p:spPr>
        <p:txBody>
          <a:bodyPr/>
          <a:lstStyle/>
          <a:p>
            <a:r>
              <a:rPr lang="en-US" dirty="0" smtClean="0"/>
              <a:t>Custom exceptions are made by just inheriting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type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092571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/>
              <a:t>AgeError</a:t>
            </a:r>
            <a:r>
              <a:rPr lang="en-US" sz="1800" dirty="0"/>
              <a:t>(message, </a:t>
            </a:r>
            <a:r>
              <a:rPr lang="en-US" sz="1800" dirty="0" err="1"/>
              <a:t>minAge</a:t>
            </a:r>
            <a:r>
              <a:rPr lang="en-US" sz="1800" dirty="0"/>
              <a:t>, </a:t>
            </a:r>
            <a:r>
              <a:rPr lang="en-US" sz="1800" dirty="0" err="1"/>
              <a:t>maxAge</a:t>
            </a:r>
            <a:r>
              <a:rPr lang="en-US" sz="1800" dirty="0" smtClean="0"/>
              <a:t>) 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/>
              <a:t>this.message</a:t>
            </a:r>
            <a:r>
              <a:rPr lang="en-US" sz="1800" dirty="0"/>
              <a:t> = message;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this.minAge</a:t>
            </a:r>
            <a:r>
              <a:rPr lang="en-US" sz="1800" dirty="0"/>
              <a:t> = </a:t>
            </a:r>
            <a:r>
              <a:rPr lang="en-US" sz="1800" dirty="0" err="1"/>
              <a:t>minAge</a:t>
            </a:r>
            <a:r>
              <a:rPr lang="en-US" sz="1800" dirty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this.maxAge</a:t>
            </a:r>
            <a:r>
              <a:rPr lang="en-US" sz="1800" dirty="0"/>
              <a:t> = </a:t>
            </a:r>
            <a:r>
              <a:rPr lang="en-US" sz="1800" dirty="0" err="1"/>
              <a:t>maxAge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 smtClean="0"/>
              <a:t>AgeError.inherit</a:t>
            </a:r>
            <a:r>
              <a:rPr lang="en-US" sz="1800" dirty="0" smtClean="0"/>
              <a:t>(Error);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091354"/>
            <a:ext cx="8686800" cy="199292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Our custom exception is ready</a:t>
            </a:r>
          </a:p>
          <a:p>
            <a:r>
              <a:rPr lang="en-US" dirty="0" smtClean="0"/>
              <a:t>A drawback to this approach is that there is no benefit from inheriting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6910"/>
            <a:ext cx="8686800" cy="4405745"/>
          </a:xfrm>
        </p:spPr>
        <p:txBody>
          <a:bodyPr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Try-catch block</a:t>
            </a:r>
          </a:p>
          <a:p>
            <a:r>
              <a:rPr lang="en-US" dirty="0" smtClean="0"/>
              <a:t>Throwing exceptions</a:t>
            </a:r>
          </a:p>
          <a:p>
            <a:r>
              <a:rPr lang="en-US" dirty="0" smtClean="0"/>
              <a:t>Custom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0500"/>
            <a:ext cx="8686800" cy="4953000"/>
          </a:xfrm>
        </p:spPr>
        <p:txBody>
          <a:bodyPr/>
          <a:lstStyle/>
          <a:p>
            <a:r>
              <a:rPr lang="en-US" dirty="0" smtClean="0"/>
              <a:t>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is the OOP way</a:t>
            </a:r>
          </a:p>
          <a:p>
            <a:pPr lvl="1"/>
            <a:r>
              <a:rPr lang="en-US" dirty="0" smtClean="0"/>
              <a:t>Yet what we gain from this inheritance?</a:t>
            </a:r>
          </a:p>
          <a:p>
            <a:pPr lvl="2"/>
            <a:r>
              <a:rPr lang="en-US" dirty="0" smtClean="0"/>
              <a:t>Performance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slowed</a:t>
            </a:r>
          </a:p>
          <a:p>
            <a:pPr lvl="2"/>
            <a:r>
              <a:rPr lang="en-US" dirty="0" smtClean="0"/>
              <a:t>Constructors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hardly reused</a:t>
            </a:r>
          </a:p>
          <a:p>
            <a:r>
              <a:rPr lang="en-US" dirty="0" smtClean="0"/>
              <a:t>Remember 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loosely-typed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only thing a catch wants is an object</a:t>
            </a:r>
          </a:p>
          <a:p>
            <a:pPr lvl="2"/>
            <a:r>
              <a:rPr lang="en-US" dirty="0" smtClean="0"/>
              <a:t>It does not care what kind of object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More about Custom </a:t>
            </a:r>
            <a:br>
              <a:rPr lang="en-US" dirty="0" smtClean="0"/>
            </a:br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More about Custom </a:t>
            </a:r>
            <a:br>
              <a:rPr lang="en-US" dirty="0" smtClean="0"/>
            </a:br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5669"/>
            <a:ext cx="8686800" cy="24354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use an object as an exception, it only </a:t>
            </a:r>
            <a:r>
              <a:rPr lang="en-US" smtClean="0"/>
              <a:t>needs a </a:t>
            </a:r>
            <a:r>
              <a:rPr lang="en-US" dirty="0" smtClean="0"/>
              <a:t>message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not obligatory, but this is a good practice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following are correct exception usages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162880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throw { message: "sample exception“ };</a:t>
            </a:r>
          </a:p>
          <a:p>
            <a:r>
              <a:rPr lang="en-US" sz="1800" dirty="0" smtClean="0"/>
              <a:t>throw { message: "Age is out of range",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minAge</a:t>
            </a:r>
            <a:r>
              <a:rPr lang="en-US" sz="1800" dirty="0" smtClean="0"/>
              <a:t>: 0, </a:t>
            </a:r>
            <a:r>
              <a:rPr lang="en-US" sz="1800" dirty="0" err="1" smtClean="0"/>
              <a:t>maxAge</a:t>
            </a:r>
            <a:r>
              <a:rPr lang="en-US" sz="1800" dirty="0" smtClean="0"/>
              <a:t>: 135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 // don't do this!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15552"/>
            <a:ext cx="8686800" cy="210113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JS does not care whether the thrown object is of type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only cares if the thrown thing is an object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 work with primitives</a:t>
            </a:r>
          </a:p>
        </p:txBody>
      </p:sp>
    </p:spTree>
    <p:extLst>
      <p:ext uri="{BB962C8B-B14F-4D97-AF65-F5344CB8AC3E}">
        <p14:creationId xmlns:p14="http://schemas.microsoft.com/office/powerpoint/2010/main" val="15477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802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 are special objects that hold information about errors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are the nice way to handle errors in a programming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Almost every object or function can throw an exception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Most common exceptions in JavaScript are: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ReferenceError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TypeError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SyntaxError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25621"/>
            <a:ext cx="7924800" cy="1477102"/>
          </a:xfrm>
        </p:spPr>
        <p:txBody>
          <a:bodyPr/>
          <a:lstStyle/>
          <a:p>
            <a:r>
              <a:rPr lang="en-US" dirty="0"/>
              <a:t>Exception Handling</a:t>
            </a:r>
            <a:r>
              <a:rPr lang="en-US" dirty="0" smtClean="0"/>
              <a:t>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21300"/>
          </a:xfrm>
        </p:spPr>
        <p:txBody>
          <a:bodyPr/>
          <a:lstStyle/>
          <a:p>
            <a:r>
              <a:rPr lang="en-US" dirty="0" smtClean="0"/>
              <a:t>Handling exceptions means: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Catch an exception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Resolve the error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Continue the execution of the application</a:t>
            </a:r>
          </a:p>
          <a:p>
            <a:r>
              <a:rPr lang="en-US" dirty="0" smtClean="0"/>
              <a:t>Exception handling provides a way to catch the exception without breaking the workflow of an application</a:t>
            </a:r>
          </a:p>
          <a:p>
            <a:pPr lvl="1"/>
            <a:r>
              <a:rPr lang="en-US" dirty="0" smtClean="0"/>
              <a:t>Catch the error, solve it and then continue the execution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5562"/>
            <a:ext cx="8686800" cy="553998"/>
          </a:xfrm>
        </p:spPr>
        <p:txBody>
          <a:bodyPr/>
          <a:lstStyle/>
          <a:p>
            <a:r>
              <a:rPr lang="en-US" dirty="0" smtClean="0"/>
              <a:t>Exception handling is done using a try-catch block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1937239"/>
            <a:ext cx="8077200" cy="193899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 {</a:t>
            </a:r>
          </a:p>
          <a:p>
            <a:r>
              <a:rPr lang="en-US" dirty="0"/>
              <a:t> </a:t>
            </a:r>
            <a:r>
              <a:rPr lang="en-US" dirty="0" smtClean="0"/>
              <a:t> // code that can throw an exception</a:t>
            </a:r>
          </a:p>
          <a:p>
            <a:r>
              <a:rPr lang="en-US" dirty="0" smtClean="0"/>
              <a:t>} catch (ex) {</a:t>
            </a:r>
          </a:p>
          <a:p>
            <a:r>
              <a:rPr lang="en-US" dirty="0"/>
              <a:t> </a:t>
            </a:r>
            <a:r>
              <a:rPr lang="en-US" dirty="0" smtClean="0"/>
              <a:t> // if the above code </a:t>
            </a:r>
            <a:r>
              <a:rPr lang="en-US" dirty="0"/>
              <a:t>throws an exception </a:t>
            </a:r>
            <a:r>
              <a:rPr lang="en-US" dirty="0" smtClean="0"/>
              <a:t>this code is  </a:t>
            </a:r>
          </a:p>
          <a:p>
            <a:r>
              <a:rPr lang="en-US" dirty="0"/>
              <a:t> </a:t>
            </a:r>
            <a:r>
              <a:rPr lang="en-US" dirty="0" smtClean="0"/>
              <a:t> // executed and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 </a:t>
            </a:r>
            <a:r>
              <a:rPr lang="en-US" dirty="0" smtClean="0"/>
              <a:t>holds the info about the exception</a:t>
            </a:r>
            <a:endParaRPr lang="en-US" dirty="0"/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123910"/>
            <a:ext cx="8686800" cy="25342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runs an error-prone code that can throw an exception</a:t>
            </a:r>
          </a:p>
          <a:p>
            <a:pPr lvl="1"/>
            <a:r>
              <a:rPr lang="en-US" dirty="0" smtClean="0"/>
              <a:t>If an exception is thrown the execution of the code inside the try stops and the code in the catch block is executed</a:t>
            </a:r>
          </a:p>
        </p:txBody>
      </p:sp>
    </p:spTree>
    <p:extLst>
      <p:ext uri="{BB962C8B-B14F-4D97-AF65-F5344CB8AC3E}">
        <p14:creationId xmlns:p14="http://schemas.microsoft.com/office/powerpoint/2010/main" val="9758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341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try-catch block can contain only one try and one catch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are looking to catch a specific exception, check the exception type inside the catch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exception object holds information about the exception	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exception message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exception stack trace in </a:t>
            </a:r>
            <a:r>
              <a:rPr lang="en-US" dirty="0" smtClean="0"/>
              <a:t>JavaScript standard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Some browsers implement it on their own</a:t>
            </a:r>
          </a:p>
        </p:txBody>
      </p:sp>
    </p:spTree>
    <p:extLst>
      <p:ext uri="{BB962C8B-B14F-4D97-AF65-F5344CB8AC3E}">
        <p14:creationId xmlns:p14="http://schemas.microsoft.com/office/powerpoint/2010/main" val="21011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5384"/>
            <a:ext cx="8686800" cy="1015663"/>
          </a:xfrm>
        </p:spPr>
        <p:txBody>
          <a:bodyPr/>
          <a:lstStyle/>
          <a:p>
            <a:r>
              <a:rPr lang="en-US" dirty="0" smtClean="0"/>
              <a:t>Create a function that throws an exception based on an argument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880450"/>
            <a:ext cx="8077200" cy="2862322"/>
          </a:xfrm>
        </p:spPr>
        <p:txBody>
          <a:bodyPr/>
          <a:lstStyle/>
          <a:p>
            <a:r>
              <a:rPr lang="en-US" dirty="0" smtClean="0"/>
              <a:t>try {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throwException</a:t>
            </a:r>
            <a:r>
              <a:rPr lang="en-US" dirty="0" smtClean="0"/>
              <a:t>("TypeError");</a:t>
            </a:r>
          </a:p>
          <a:p>
            <a:r>
              <a:rPr lang="en-US" dirty="0" smtClean="0"/>
              <a:t>} catch (ex) {</a:t>
            </a:r>
            <a:r>
              <a:rPr lang="en-US" dirty="0"/>
              <a:t>			</a:t>
            </a:r>
          </a:p>
          <a:p>
            <a:r>
              <a:rPr lang="en-US" dirty="0" smtClean="0"/>
              <a:t>  console.log</a:t>
            </a:r>
            <a:r>
              <a:rPr lang="en-US" dirty="0"/>
              <a:t>("---------------");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("Exception object: " + ex);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("Type: " + ex.name);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("Message: " + </a:t>
            </a:r>
            <a:r>
              <a:rPr lang="en-US" dirty="0" err="1"/>
              <a:t>ex.message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console.log</a:t>
            </a:r>
            <a:r>
              <a:rPr lang="en-US" dirty="0"/>
              <a:t>("---------------");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319</TotalTime>
  <Words>767</Words>
  <Application>Microsoft Office PowerPoint</Application>
  <PresentationFormat>On-screen Show (4:3)</PresentationFormat>
  <Paragraphs>131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JavaScript Exceptions</vt:lpstr>
      <vt:lpstr>Table of Contents</vt:lpstr>
      <vt:lpstr>JavaScript Exceptions</vt:lpstr>
      <vt:lpstr>JavaScript Exceptions</vt:lpstr>
      <vt:lpstr>Exception Handling in JavaScript</vt:lpstr>
      <vt:lpstr>Exception Handling</vt:lpstr>
      <vt:lpstr>Exception Handling (2)</vt:lpstr>
      <vt:lpstr>Exception Handling (3)</vt:lpstr>
      <vt:lpstr>Exception Handling: Example</vt:lpstr>
      <vt:lpstr>Exception Handling</vt:lpstr>
      <vt:lpstr>Handling Multiple Exception</vt:lpstr>
      <vt:lpstr>Handling Multiple Exception</vt:lpstr>
      <vt:lpstr>Handling Multiple Exception</vt:lpstr>
      <vt:lpstr>Creating and Throwing Exceptions</vt:lpstr>
      <vt:lpstr>Creating Exception</vt:lpstr>
      <vt:lpstr>Throwing Exceptions</vt:lpstr>
      <vt:lpstr>Custom Exceptions</vt:lpstr>
      <vt:lpstr>Custom Exception</vt:lpstr>
      <vt:lpstr>Custom Exceptions</vt:lpstr>
      <vt:lpstr>More about Custom  Exceptions</vt:lpstr>
      <vt:lpstr>More about Custom  Exceptions (2)</vt:lpstr>
      <vt:lpstr>Throwing Objects</vt:lpstr>
      <vt:lpstr>JavaScript 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Vladislav Karamfilov</cp:lastModifiedBy>
  <cp:revision>215</cp:revision>
  <dcterms:created xsi:type="dcterms:W3CDTF">2013-04-24T12:32:27Z</dcterms:created>
  <dcterms:modified xsi:type="dcterms:W3CDTF">2014-01-31T08:01:26Z</dcterms:modified>
  <cp:contentStatus/>
</cp:coreProperties>
</file>