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320" r:id="rId2"/>
    <p:sldId id="375" r:id="rId3"/>
    <p:sldId id="336" r:id="rId4"/>
    <p:sldId id="362" r:id="rId5"/>
    <p:sldId id="338" r:id="rId6"/>
    <p:sldId id="339" r:id="rId7"/>
    <p:sldId id="378" r:id="rId8"/>
    <p:sldId id="380" r:id="rId9"/>
    <p:sldId id="381" r:id="rId10"/>
    <p:sldId id="382" r:id="rId11"/>
    <p:sldId id="345" r:id="rId12"/>
    <p:sldId id="376" r:id="rId13"/>
    <p:sldId id="370" r:id="rId14"/>
    <p:sldId id="383" r:id="rId15"/>
    <p:sldId id="372" r:id="rId16"/>
    <p:sldId id="373" r:id="rId17"/>
    <p:sldId id="374" r:id="rId18"/>
    <p:sldId id="384" r:id="rId19"/>
    <p:sldId id="385" r:id="rId20"/>
    <p:sldId id="354" r:id="rId21"/>
    <p:sldId id="333" r:id="rId22"/>
  </p:sldIdLst>
  <p:sldSz cx="9144000" cy="6858000" type="screen4x3"/>
  <p:notesSz cx="6881813" cy="92964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-10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5/28/2014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7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83507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jpeg"/><Relationship Id="rId7" Type="http://schemas.openxmlformats.org/officeDocument/2006/relationships/image" Target="../media/image28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platform.org/" TargetMode="External"/><Relationship Id="rId2" Type="http://schemas.openxmlformats.org/officeDocument/2006/relationships/hyperlink" Target="https://developer.mozilla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front-end-development/javascript-part-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cademy.telerik.com/student-courses/web-design-and-ui/javascript-ui-dom/about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Courses/Courses/Details/178" TargetMode="External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ualstudio.com/en-us/downloads/download-visual-studio-vs#d-2013-express" TargetMode="External"/><Relationship Id="rId7" Type="http://schemas.microsoft.com/office/2007/relationships/hdphoto" Target="../media/hdphoto3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4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hyperlink" Target="http://forums.academy.telerik.com/" TargetMode="External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forums.academy.telerik.com/163140/javascript-%D0%BF%D1%80%D0%BE%D0%B3%D1%80%D0%B0%D0%BC%D0%B0-%D0%B7%D0%B0-%D0%BA%D1%83%D1%80%D1%81%D0%B0-javascript-ui-&amp;-dom-2014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8355"/>
            <a:ext cx="8229600" cy="1524000"/>
          </a:xfrm>
        </p:spPr>
        <p:txBody>
          <a:bodyPr/>
          <a:lstStyle/>
          <a:p>
            <a:r>
              <a:rPr lang="en-US" dirty="0" smtClean="0"/>
              <a:t>JavaScript UI and DOM: </a:t>
            </a:r>
            <a:br>
              <a:rPr lang="en-US" dirty="0" smtClean="0"/>
            </a:br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 smtClean="0"/>
              <a:t>Course Program, Evaluation, Exams, Resources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4784886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0" y="391087"/>
            <a:ext cx="4114800" cy="1209113"/>
          </a:xfrm>
          <a:prstGeom prst="rect">
            <a:avLst/>
          </a:prstGeom>
        </p:spPr>
      </p:pic>
      <p:sp>
        <p:nvSpPr>
          <p:cNvPr id="22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23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JavaScript UI and DOM:</a:t>
            </a:r>
            <a:br>
              <a:rPr lang="en-US" dirty="0"/>
            </a:br>
            <a:r>
              <a:rPr lang="en-US" dirty="0"/>
              <a:t>Course Program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72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 preparation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Developing web components with JavaScript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Practical Exam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10</a:t>
            </a:fld>
            <a:endParaRPr lang="en-US" dirty="0"/>
          </a:p>
        </p:txBody>
      </p:sp>
      <p:pic>
        <p:nvPicPr>
          <p:cNvPr id="5122" name="Picture 2" descr="http://ukstudy.ro/wp-content/uploads/2011/08/english-ex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733800"/>
            <a:ext cx="3505200" cy="2330958"/>
          </a:xfrm>
          <a:prstGeom prst="roundRect">
            <a:avLst>
              <a:gd name="adj" fmla="val 5225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nakov.com/wp-content/uploads/2013/01/Telerik-Academy-exams-December-20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33800"/>
            <a:ext cx="3103627" cy="2330958"/>
          </a:xfrm>
          <a:prstGeom prst="roundRect">
            <a:avLst>
              <a:gd name="adj" fmla="val 5225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4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5029200" cy="685800"/>
          </a:xfrm>
        </p:spPr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402680"/>
            <a:ext cx="5029200" cy="569120"/>
          </a:xfrm>
        </p:spPr>
        <p:txBody>
          <a:bodyPr/>
          <a:lstStyle/>
          <a:p>
            <a:r>
              <a:rPr lang="en-US" dirty="0" smtClean="0"/>
              <a:t>Thank God There Are Bonuses!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1842502" cy="207615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771" y="762000"/>
            <a:ext cx="2634342" cy="2712064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 descr="http://images.yourdictionary.com/images/definitions/lg/evalu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994172"/>
            <a:ext cx="3799114" cy="2113651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9085" y="4051948"/>
            <a:ext cx="1055915" cy="6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6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2086" y="2862944"/>
            <a:ext cx="925660" cy="5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8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– 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172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 smtClean="0"/>
              <a:t>Evaluation components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exam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Exam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evaluation </a:t>
            </a:r>
            <a:r>
              <a:rPr lang="en-US" dirty="0"/>
              <a:t>–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10%</a:t>
            </a:r>
          </a:p>
          <a:p>
            <a:pPr lvl="2">
              <a:lnSpc>
                <a:spcPct val="90000"/>
              </a:lnSpc>
            </a:pPr>
            <a:r>
              <a:rPr lang="en-US" sz="2600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7-8</a:t>
            </a:r>
            <a:r>
              <a:rPr lang="en-US" sz="2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exam peer reviews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/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Homework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evaluation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2">
              <a:lnSpc>
                <a:spcPct val="90000"/>
              </a:lnSpc>
            </a:pP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peer </a:t>
            </a:r>
            <a:r>
              <a:rPr lang="en-US" sz="2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reviews </a:t>
            </a: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per homework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Teamwork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</a:t>
            </a:r>
            <a:r>
              <a:rPr lang="bg-BG" dirty="0" smtClean="0"/>
              <a:t> </a:t>
            </a:r>
            <a:r>
              <a:rPr lang="en-US" dirty="0" smtClean="0"/>
              <a:t>in class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Bonuses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dirty="0" smtClean="0"/>
              <a:t> – bonus up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65F6953F-1329-4013-BAA1-01481098A94E}" type="slidenum">
              <a:rPr lang="en-US" smtClean="0"/>
              <a:t>12</a:t>
            </a:fld>
            <a:endParaRPr lang="en-US" dirty="0"/>
          </a:p>
        </p:txBody>
      </p:sp>
      <p:pic>
        <p:nvPicPr>
          <p:cNvPr id="12290" name="Picture 2" descr="http://us.123rf.com/400wm/400/400/ivelinradkov/ivelinradkov1108/ivelinradkov110800011/10309197-customer-service-evaluation-form-with-green-tick-on-excellent-with-felt-tip-pe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72200" y="1186204"/>
            <a:ext cx="2438400" cy="121628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academy.telerik.com/images/default-album/telerik-software-academy-exam.jpg?sfvrsn=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2952410"/>
            <a:ext cx="2438400" cy="150876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6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06601"/>
            <a:ext cx="7086600" cy="685800"/>
          </a:xfrm>
        </p:spPr>
        <p:txBody>
          <a:bodyPr/>
          <a:lstStyle/>
          <a:p>
            <a:pPr algn="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834480"/>
            <a:ext cx="7858125" cy="569120"/>
          </a:xfrm>
        </p:spPr>
        <p:txBody>
          <a:bodyPr/>
          <a:lstStyle/>
          <a:p>
            <a:pPr algn="r"/>
            <a:r>
              <a:rPr lang="en-US" dirty="0" smtClean="0"/>
              <a:t>What We Need in Addition to this Course Content?</a:t>
            </a:r>
            <a:endParaRPr lang="en-US" dirty="0"/>
          </a:p>
        </p:txBody>
      </p:sp>
      <p:pic>
        <p:nvPicPr>
          <p:cNvPr id="10242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37245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http://www.bbc.co.uk/blogs/ni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0375" y="37290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dashboard, widge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2400" y="641349"/>
            <a:ext cx="16954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arth, folder, internet, 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1" y="361950"/>
            <a:ext cx="1390649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6800" y="304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149" y="495298"/>
            <a:ext cx="1104902" cy="11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www.manager.bg/sites/default/files/news_photos/wikipedia-logo-en-big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7067" y="39624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document, file, find, search, tex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75">
            <a:off x="797108" y="1030194"/>
            <a:ext cx="1716331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2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Mozilla Development Network (MDN)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developer.mozilla.org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Mostly used for the presentations</a:t>
            </a:r>
          </a:p>
          <a:p>
            <a:r>
              <a:rPr lang="en-US" dirty="0" smtClean="0"/>
              <a:t>Web Platform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www.webplatform.org</a:t>
            </a:r>
            <a:endParaRPr lang="en-US" dirty="0" smtClean="0"/>
          </a:p>
          <a:p>
            <a:pPr lvl="1"/>
            <a:r>
              <a:rPr lang="en-US" dirty="0" smtClean="0"/>
              <a:t>The place where all masters contribute</a:t>
            </a:r>
          </a:p>
          <a:p>
            <a:pPr lvl="1"/>
            <a:r>
              <a:rPr lang="en-US" dirty="0" smtClean="0"/>
              <a:t>Adobe, Apple, Facebook, Google, HP, Intel, Microsoft, Mozilla, Nokia, Opera, W3C</a:t>
            </a:r>
          </a:p>
        </p:txBody>
      </p:sp>
    </p:spTree>
    <p:extLst>
      <p:ext uri="{BB962C8B-B14F-4D97-AF65-F5344CB8AC3E}">
        <p14:creationId xmlns:p14="http://schemas.microsoft.com/office/powerpoint/2010/main" val="3069445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>
              <a:spcBef>
                <a:spcPts val="240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for the exercises</a:t>
            </a:r>
          </a:p>
          <a:p>
            <a:pPr lvl="1"/>
            <a:r>
              <a:rPr lang="en-US" sz="2900" dirty="0" smtClean="0"/>
              <a:t>Share source code / discuss ideas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JavaScript Fundamentals 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676400"/>
            <a:ext cx="8077200" cy="86170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http://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forums.academy.telerik.com/front-end-development/javascript-part-2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306704"/>
            <a:ext cx="8077200" cy="9416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academy.telerik.com/student-courses/web-design-and-ui/javascript-ui-dom/about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17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Telerik Integrated</a:t>
            </a:r>
            <a:br>
              <a:rPr lang="en-US" dirty="0" smtClean="0"/>
            </a:br>
            <a:r>
              <a:rPr lang="en-US" dirty="0" smtClean="0"/>
              <a:t>Learning System (TILS)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Telerik Integrated Learning System (TILS)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 smtClean="0"/>
              <a:t>Homework peer reviews</a:t>
            </a:r>
          </a:p>
          <a:p>
            <a:pPr lvl="1"/>
            <a:r>
              <a:rPr lang="en-US" dirty="0" smtClean="0"/>
              <a:t>Presence cards with barcode</a:t>
            </a:r>
          </a:p>
          <a:p>
            <a:pPr lvl="1"/>
            <a:r>
              <a:rPr lang="en-US" dirty="0" smtClean="0"/>
              <a:t>Reports about your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5896100"/>
            <a:ext cx="8077200" cy="609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telerikacademy.com/Courses/Courses/Details/178</a:t>
            </a:r>
            <a:endParaRPr lang="en-US" sz="2400" b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5714" t="476" r="17619" b="34761"/>
          <a:stretch/>
        </p:blipFill>
        <p:spPr>
          <a:xfrm>
            <a:off x="5715000" y="3352800"/>
            <a:ext cx="3007659" cy="1826079"/>
          </a:xfrm>
          <a:prstGeom prst="roundRect">
            <a:avLst>
              <a:gd name="adj" fmla="val 1019"/>
            </a:avLst>
          </a:prstGeom>
          <a:ln w="19050"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5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Microsoft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2013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hlinkClick r:id="rId3"/>
              </a:rPr>
              <a:t>Visual Studio Express </a:t>
            </a:r>
            <a:r>
              <a:rPr lang="en-US" dirty="0" smtClean="0">
                <a:latin typeface="Consolas" pitchFamily="49" charset="0"/>
                <a:cs typeface="Consolas" pitchFamily="49" charset="0"/>
                <a:hlinkClick r:id="rId3"/>
              </a:rPr>
              <a:t>2013</a:t>
            </a:r>
            <a:r>
              <a:rPr lang="en-US" dirty="0" smtClean="0"/>
              <a:t> (free version </a:t>
            </a:r>
            <a:r>
              <a:rPr lang="en-US" dirty="0"/>
              <a:t>of VS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2013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Sublime Text</a:t>
            </a:r>
            <a:r>
              <a:rPr lang="bg-BG" dirty="0" smtClean="0"/>
              <a:t> </a:t>
            </a:r>
            <a:r>
              <a:rPr lang="bg-BG" dirty="0" smtClean="0">
                <a:latin typeface="Consolas" panose="020B0609020204030204" pitchFamily="49" charset="0"/>
                <a:cs typeface="Consolas" panose="020B0609020204030204" pitchFamily="49" charset="0"/>
              </a:rPr>
              <a:t>2/3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err="1"/>
              <a:t>WebStorm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Komodo </a:t>
            </a:r>
            <a:r>
              <a:rPr lang="en-US" dirty="0" smtClean="0"/>
              <a:t>IDE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Notepad </a:t>
            </a:r>
            <a:r>
              <a:rPr lang="en-US" dirty="0" smtClean="0"/>
              <a:t>++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1030" name="Picture 6" descr="https://public.bay.livefilestore.com/y1px_h-qpnmg9DqgOCAsR1ec5ayTg-WBHZPuO5C6_ugiBBAfvie9JJ8sgA2Zefx34YfQ_8Hbc4AxdULuzeKFl6u0A/image2.png?psid=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6" y="5486400"/>
            <a:ext cx="5153025" cy="981076"/>
          </a:xfrm>
          <a:prstGeom prst="roundRect">
            <a:avLst>
              <a:gd name="adj" fmla="val 4551"/>
            </a:avLst>
          </a:prstGeom>
          <a:noFill/>
          <a:effectLst>
            <a:glow rad="101600">
              <a:srgbClr val="7030A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upload.wikimedia.org/wikipedia/en/4/4c/Sublime_Text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154682"/>
            <a:ext cx="1981200" cy="1981200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2.bp.blogspot.com/--WTK7_onoIo/UH4hGOR5zHI/AAAAAAAAJvY/brVmBy2hNFc/s1600/Notepad++LogoNew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26236" y1="16917" x2="37262" y2="48872"/>
                        <a14:foregroundMark x1="40684" y1="24812" x2="36122" y2="52256"/>
                        <a14:foregroundMark x1="46768" y1="23308" x2="20532" y2="13158"/>
                        <a14:foregroundMark x1="10646" y1="13158" x2="57795" y2="17293"/>
                        <a14:foregroundMark x1="9506" y1="91353" x2="10266" y2="69925"/>
                        <a14:foregroundMark x1="43346" y1="87594" x2="62357" y2="86090"/>
                        <a14:foregroundMark x1="55133" y1="13158" x2="66540" y2="24436"/>
                        <a14:foregroundMark x1="69582" y1="22180" x2="70722" y2="18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307083"/>
            <a:ext cx="1657492" cy="1676398"/>
          </a:xfrm>
          <a:prstGeom prst="rect">
            <a:avLst/>
          </a:prstGeom>
          <a:noFill/>
          <a:effectLst>
            <a:glow rad="101600">
              <a:schemeClr val="tx2">
                <a:lumMod val="60000"/>
                <a:lumOff val="40000"/>
                <a:alpha val="6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7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1219200"/>
            <a:ext cx="8534400" cy="685800"/>
          </a:xfrm>
        </p:spPr>
        <p:txBody>
          <a:bodyPr/>
          <a:lstStyle/>
          <a:p>
            <a:r>
              <a:rPr lang="en-US" dirty="0" smtClean="0"/>
              <a:t>Champions from the </a:t>
            </a:r>
            <a:r>
              <a:rPr lang="en-US" dirty="0" smtClean="0"/>
              <a:t>Exam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1981200"/>
            <a:ext cx="7924800" cy="569120"/>
          </a:xfrm>
        </p:spPr>
        <p:txBody>
          <a:bodyPr/>
          <a:lstStyle/>
          <a:p>
            <a:r>
              <a:rPr lang="en-US" dirty="0" smtClean="0"/>
              <a:t>Telerik </a:t>
            </a:r>
            <a:r>
              <a:rPr lang="en-US" smtClean="0"/>
              <a:t>Academy Ninja Champions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53226" y="2971800"/>
            <a:ext cx="3452574" cy="318135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lumMod val="60000"/>
                <a:lumOff val="40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 descr="http://academy.telerik.com/images/default-album/programming-champion-telerik-academy.png?sfvrsn=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2971801"/>
            <a:ext cx="3176064" cy="317606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lumMod val="60000"/>
                <a:lumOff val="40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38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/>
          <a:lstStyle/>
          <a:p>
            <a:r>
              <a:rPr lang="en-US" dirty="0" smtClean="0"/>
              <a:t>Champions: </a:t>
            </a:r>
            <a:r>
              <a:rPr lang="en-US" dirty="0" smtClean="0"/>
              <a:t>JS Fundamentals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noProof="1" smtClean="0"/>
              <a:t># 1 – </a:t>
            </a:r>
            <a:r>
              <a:rPr lang="en-US" noProof="1" smtClean="0"/>
              <a:t>Dimitar Kostov (d.kostov88</a:t>
            </a:r>
            <a:r>
              <a:rPr lang="en-US" noProof="1"/>
              <a:t>)</a:t>
            </a:r>
            <a:endParaRPr lang="en-US" noProof="1" smtClean="0"/>
          </a:p>
          <a:p>
            <a:r>
              <a:rPr lang="en-US" noProof="1" smtClean="0"/>
              <a:t># 2 – </a:t>
            </a:r>
            <a:r>
              <a:rPr lang="en-US" noProof="1" smtClean="0"/>
              <a:t>Elena Pitsin (</a:t>
            </a:r>
            <a:r>
              <a:rPr lang="en-US" dirty="0" err="1" smtClean="0"/>
              <a:t>epitsin</a:t>
            </a:r>
            <a:r>
              <a:rPr lang="en-US" dirty="0"/>
              <a:t>)</a:t>
            </a:r>
            <a:endParaRPr lang="en-US" noProof="1" smtClean="0"/>
          </a:p>
          <a:p>
            <a:r>
              <a:rPr lang="en-US" noProof="1" smtClean="0"/>
              <a:t># 3 – </a:t>
            </a:r>
            <a:r>
              <a:rPr lang="en-US" noProof="1" smtClean="0"/>
              <a:t>Jivko Rusev </a:t>
            </a:r>
            <a:r>
              <a:rPr lang="en-US" noProof="1" smtClean="0"/>
              <a:t>(neutrino)</a:t>
            </a:r>
          </a:p>
          <a:p>
            <a:r>
              <a:rPr lang="en-US" noProof="1"/>
              <a:t># </a:t>
            </a:r>
            <a:r>
              <a:rPr lang="en-US" noProof="1"/>
              <a:t>4 </a:t>
            </a:r>
            <a:r>
              <a:rPr lang="en-US" noProof="1" smtClean="0"/>
              <a:t>– Dzhenko Penev (dzhenko)</a:t>
            </a:r>
          </a:p>
          <a:p>
            <a:r>
              <a:rPr lang="en-US" noProof="1"/>
              <a:t># 5 </a:t>
            </a:r>
            <a:r>
              <a:rPr lang="en-US" noProof="1"/>
              <a:t>– </a:t>
            </a:r>
            <a:r>
              <a:rPr lang="en-US" noProof="1" smtClean="0"/>
              <a:t>Julian Genchev (JulianG)</a:t>
            </a:r>
            <a:endParaRPr lang="en-US" noProof="1" smtClean="0"/>
          </a:p>
        </p:txBody>
      </p:sp>
      <p:pic>
        <p:nvPicPr>
          <p:cNvPr id="12290" name="Picture 2" descr="http://www.montana.edu/wwwextec/images/champi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3200" y="4268411"/>
            <a:ext cx="2247900" cy="2247900"/>
          </a:xfrm>
          <a:prstGeom prst="roundRect">
            <a:avLst>
              <a:gd name="adj" fmla="val 2221"/>
            </a:avLst>
          </a:prstGeom>
          <a:noFill/>
          <a:ln w="19050"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google.bg/url?source=imglanding&amp;ct=img&amp;q=http://3.bp.blogspot.com/_pqc1Ho2DfSs/SQFIbVYy2KI/AAAAAAAADrY/ctNoiGGxOSw/s400/iamninja.png&amp;sa=X&amp;ei=BBbrUOCRN8TjtQbsjICADQ&amp;ved=0CAkQ8wc4Lg&amp;usg=AFQjCNEQP1XUm783cxyyiXzqyyzjL6wlHQ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>
                  <a:alpha val="99608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69424" y="1905000"/>
            <a:ext cx="2286000" cy="132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A5196D2F-D5A7-4E7D-852A-CA3F32274879}" type="slidenum">
              <a:rPr lang="en-US" smtClean="0"/>
              <a:t>19</a:t>
            </a:fld>
            <a:endParaRPr lang="en-US" dirty="0"/>
          </a:p>
        </p:txBody>
      </p:sp>
      <p:pic>
        <p:nvPicPr>
          <p:cNvPr id="1026" name="Picture 2" descr="http://upload.wikimedia.org/wikipedia/en/9/95/Powerpuff_girls_character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673436"/>
            <a:ext cx="2819400" cy="186080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53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 smtClean="0"/>
              <a:t>What is next in the Academy?</a:t>
            </a:r>
          </a:p>
          <a:p>
            <a:r>
              <a:rPr lang="en-US" dirty="0" smtClean="0"/>
              <a:t>The JavaScript UI and DOM Course Program</a:t>
            </a:r>
          </a:p>
          <a:p>
            <a:r>
              <a:rPr lang="en-US" dirty="0" smtClean="0"/>
              <a:t>Exams and Evaluation</a:t>
            </a:r>
          </a:p>
          <a:p>
            <a:pPr lvl="1"/>
            <a:r>
              <a:rPr lang="en-US" dirty="0" smtClean="0"/>
              <a:t>Standard </a:t>
            </a:r>
            <a:r>
              <a:rPr lang="en-US" dirty="0" smtClean="0"/>
              <a:t>Criteria</a:t>
            </a:r>
          </a:p>
          <a:p>
            <a:pPr lvl="1"/>
            <a:r>
              <a:rPr lang="en-US" dirty="0" smtClean="0"/>
              <a:t>Champions</a:t>
            </a:r>
            <a:endParaRPr lang="en-US" dirty="0" smtClean="0"/>
          </a:p>
          <a:p>
            <a:pPr lvl="1"/>
            <a:r>
              <a:rPr lang="en-US" dirty="0" smtClean="0"/>
              <a:t>Bonuses</a:t>
            </a:r>
          </a:p>
          <a:p>
            <a:r>
              <a:rPr lang="en-US" dirty="0" smtClean="0"/>
              <a:t>Resources for the Course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3012" y="2286000"/>
            <a:ext cx="3315188" cy="325861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1066800"/>
          </a:xfrm>
        </p:spPr>
        <p:txBody>
          <a:bodyPr/>
          <a:lstStyle/>
          <a:p>
            <a:r>
              <a:rPr lang="en-US" dirty="0" smtClean="0"/>
              <a:t>JavaScript UI &amp; Dom</a:t>
            </a:r>
            <a:br>
              <a:rPr lang="en-US" dirty="0" smtClean="0"/>
            </a:br>
            <a:r>
              <a:rPr lang="en-US" dirty="0" smtClean="0"/>
              <a:t>Course Introduction</a:t>
            </a:r>
            <a:endParaRPr lang="en-US" dirty="0"/>
          </a:p>
        </p:txBody>
      </p:sp>
      <p:pic>
        <p:nvPicPr>
          <p:cNvPr id="2050" name="Picture 2" descr="http://i386.photobucket.com/albums/oo308/Psycho_Saturn/Lolcats/Question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2300" y="4343400"/>
            <a:ext cx="2819400" cy="1866443"/>
          </a:xfrm>
          <a:prstGeom prst="roundRect">
            <a:avLst>
              <a:gd name="adj" fmla="val 6025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72200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2" name="Picture 2" descr="http://4.bp.blogspot.com/-zjl383NQ4ds/T8HgT61BsKI/AAAAAAAABZk/Byf-wIMKta8/s400/qmark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t="1787" r="16000" b="1787"/>
          <a:stretch/>
        </p:blipFill>
        <p:spPr bwMode="auto">
          <a:xfrm rot="1597351">
            <a:off x="850531" y="1364225"/>
            <a:ext cx="1485900" cy="2107064"/>
          </a:xfrm>
          <a:prstGeom prst="roundRect">
            <a:avLst>
              <a:gd name="adj" fmla="val 13111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1.gstatic.com/images?q=tbn:ANd9GcRCa6W5xmQwEAcBgQt5lO1fuHJhkJwWV3p_SsxgQNAWdjTool8Li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22367" flipH="1">
            <a:off x="6939596" y="1669130"/>
            <a:ext cx="1671890" cy="2087782"/>
          </a:xfrm>
          <a:prstGeom prst="roundRect">
            <a:avLst>
              <a:gd name="adj" fmla="val 13111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7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Web Design and UI Technologies </a:t>
            </a:r>
            <a:br>
              <a:rPr lang="en-US" dirty="0" smtClean="0"/>
            </a:b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/>
              </a:rPr>
              <a:t>html5course.telerik.com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5610" y="1191768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3205642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5081587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90600" y="1559720"/>
            <a:ext cx="7162800" cy="766760"/>
          </a:xfrm>
        </p:spPr>
        <p:txBody>
          <a:bodyPr/>
          <a:lstStyle/>
          <a:p>
            <a:r>
              <a:rPr lang="en-US" dirty="0" smtClean="0"/>
              <a:t>JavaScript UI and DOM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2326480"/>
            <a:ext cx="7162800" cy="569120"/>
          </a:xfrm>
        </p:spPr>
        <p:txBody>
          <a:bodyPr/>
          <a:lstStyle/>
          <a:p>
            <a:r>
              <a:rPr lang="en-US" dirty="0" smtClean="0"/>
              <a:t>About to make the next step</a:t>
            </a:r>
            <a:endParaRPr lang="en-US" dirty="0"/>
          </a:p>
        </p:txBody>
      </p:sp>
      <p:pic>
        <p:nvPicPr>
          <p:cNvPr id="3076" name="Picture 4" descr="http://2.bp.blogspot.com/-51cnn1K8GYE/TVg1XTd-6FI/AAAAAAAAAPM/ycaAcCjw8OE/s1600/56the-next-step-open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1600" y="3276600"/>
            <a:ext cx="3860800" cy="2895600"/>
          </a:xfrm>
          <a:prstGeom prst="roundRect">
            <a:avLst>
              <a:gd name="adj" fmla="val 510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What's Coming Next?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JavaScript UI and DOM</a:t>
            </a:r>
          </a:p>
          <a:p>
            <a:pPr lvl="1"/>
            <a:r>
              <a:rPr lang="en-US" dirty="0" smtClean="0"/>
              <a:t>Continuation of JavaScript Fundamentals</a:t>
            </a:r>
          </a:p>
          <a:p>
            <a:pPr lvl="1"/>
            <a:r>
              <a:rPr lang="en-US" dirty="0" smtClean="0"/>
              <a:t>First steps in developing UI for web applications</a:t>
            </a:r>
          </a:p>
          <a:p>
            <a:r>
              <a:rPr lang="en-US" dirty="0" smtClean="0"/>
              <a:t>Pretty much the same</a:t>
            </a:r>
          </a:p>
          <a:p>
            <a:pPr lvl="1"/>
            <a:r>
              <a:rPr lang="en-US" dirty="0" smtClean="0">
                <a:hlinkClick r:id="rId2"/>
              </a:rPr>
              <a:t>Lectures 2 times a week </a:t>
            </a:r>
            <a:endParaRPr lang="en-US" dirty="0" smtClean="0"/>
          </a:p>
          <a:p>
            <a:pPr lvl="1"/>
            <a:r>
              <a:rPr lang="en-US" dirty="0" smtClean="0"/>
              <a:t>Practical exam after a month</a:t>
            </a:r>
          </a:p>
          <a:p>
            <a:r>
              <a:rPr lang="en-US" dirty="0" smtClean="0"/>
              <a:t>The course exam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/>
              <a:t> tasks for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4-6</a:t>
            </a:r>
            <a:r>
              <a:rPr lang="en-US" dirty="0" smtClean="0"/>
              <a:t> hours</a:t>
            </a:r>
            <a:endParaRPr lang="en-US" dirty="0"/>
          </a:p>
          <a:p>
            <a:pPr lvl="1"/>
            <a:r>
              <a:rPr lang="en-US" dirty="0" smtClean="0"/>
              <a:t>Developing web components</a:t>
            </a: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3505200"/>
            <a:ext cx="2362200" cy="2442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0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924800" cy="1524000"/>
          </a:xfrm>
        </p:spPr>
        <p:txBody>
          <a:bodyPr/>
          <a:lstStyle/>
          <a:p>
            <a:r>
              <a:rPr lang="en-US" dirty="0" smtClean="0"/>
              <a:t>JavaScript UI and DOM: Course 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255837"/>
            <a:ext cx="7924800" cy="569120"/>
          </a:xfrm>
        </p:spPr>
        <p:txBody>
          <a:bodyPr/>
          <a:lstStyle/>
          <a:p>
            <a:r>
              <a:rPr lang="en-US" dirty="0" smtClean="0"/>
              <a:t>Material to cover during the course</a:t>
            </a:r>
            <a:endParaRPr lang="en-US" dirty="0"/>
          </a:p>
        </p:txBody>
      </p:sp>
      <p:pic>
        <p:nvPicPr>
          <p:cNvPr id="7170" name="Picture 2" descr="http://research.phillipmartin.info/la_syllabus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2874986"/>
            <a:ext cx="3657600" cy="3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JavaScript UI and DOM:</a:t>
            </a:r>
            <a:br>
              <a:rPr lang="en-US" dirty="0" smtClean="0"/>
            </a:br>
            <a:r>
              <a:rPr lang="en-US" dirty="0" smtClean="0"/>
              <a:t>Course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3886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"JavaScript UI &amp; DOM" course introduction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Course Program, Exams, Evaluation</a:t>
            </a:r>
          </a:p>
          <a:p>
            <a:pPr>
              <a:lnSpc>
                <a:spcPct val="100000"/>
              </a:lnSpc>
            </a:pPr>
            <a:r>
              <a:rPr lang="en-US" dirty="0"/>
              <a:t>Document Object Model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is DOM and how to used it?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DOM APIs in JavaScript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Selecting elements from the HTML with </a:t>
            </a:r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JavaScript UI and DOM:</a:t>
            </a:r>
            <a:br>
              <a:rPr lang="en-US" dirty="0"/>
            </a:br>
            <a:r>
              <a:rPr lang="en-US" dirty="0"/>
              <a:t>Course </a:t>
            </a:r>
            <a:r>
              <a:rPr lang="en-US" dirty="0" smtClean="0"/>
              <a:t>Program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HTML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3000" dirty="0"/>
              <a:t> Canvas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Drawing </a:t>
            </a:r>
            <a:r>
              <a:rPr lang="en-US" sz="2800" dirty="0" smtClean="0"/>
              <a:t>in </a:t>
            </a:r>
            <a:r>
              <a:rPr lang="en-US" sz="2800" dirty="0"/>
              <a:t>the </a:t>
            </a:r>
            <a:r>
              <a:rPr lang="en-US" sz="2800" dirty="0" smtClean="0"/>
              <a:t>browser</a:t>
            </a:r>
          </a:p>
          <a:p>
            <a:pPr>
              <a:lnSpc>
                <a:spcPct val="100000"/>
              </a:lnSpc>
            </a:pPr>
            <a:r>
              <a:rPr lang="en-US" sz="3000" dirty="0" err="1" smtClean="0"/>
              <a:t>KineticJS</a:t>
            </a:r>
            <a:r>
              <a:rPr lang="en-US" sz="3000" dirty="0" smtClean="0"/>
              <a:t> framework for the HTML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3000" dirty="0" smtClean="0"/>
              <a:t> Canvas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Drawing shapes, animations, paths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SVG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600" dirty="0"/>
              <a:t>Creating vector graphics inside the </a:t>
            </a:r>
            <a:r>
              <a:rPr lang="en-US" sz="2600" dirty="0" smtClean="0"/>
              <a:t>browser</a:t>
            </a: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Raphael JS framework for SVG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Defining shapes, paths, creating animations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Animations with Canvas and SVG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Animations fundamentals</a:t>
            </a:r>
            <a:endParaRPr lang="en-US" sz="280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7</a:t>
            </a:fld>
            <a:endParaRPr lang="en-US" dirty="0"/>
          </a:p>
        </p:txBody>
      </p:sp>
      <p:pic>
        <p:nvPicPr>
          <p:cNvPr id="4098" name="Picture 2" descr="http://www.themanaissance.com/wp-content/uploads/2013/01/Image-Atom-Scienc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73433" y="3219450"/>
            <a:ext cx="1128202" cy="990600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aun.edu.eg/scheduals/result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79441" y="5295899"/>
            <a:ext cx="1604159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86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JavaScript UI and DOM:</a:t>
            </a:r>
            <a:br>
              <a:rPr lang="en-US" dirty="0"/>
            </a:br>
            <a:r>
              <a:rPr lang="en-US" dirty="0"/>
              <a:t>Course Program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DOM operations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Dynamically create DOM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Append elements to the HTML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Alter element properties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DOM optimizations</a:t>
            </a:r>
          </a:p>
          <a:p>
            <a:pPr>
              <a:lnSpc>
                <a:spcPct val="100000"/>
              </a:lnSpc>
            </a:pPr>
            <a:r>
              <a:rPr lang="en-US" dirty="0"/>
              <a:t>DOM event model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Attaching/detaching events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Custom </a:t>
            </a:r>
            <a:r>
              <a:rPr lang="en-US" dirty="0" smtClean="0"/>
              <a:t>events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8</a:t>
            </a:fld>
            <a:endParaRPr lang="en-US" dirty="0"/>
          </a:p>
        </p:txBody>
      </p:sp>
      <p:pic>
        <p:nvPicPr>
          <p:cNvPr id="3074" name="Picture 2" descr="http://www.webhosting.uk.com/web-hosting/faq/wp-content/uploads/2011/01/JavaScript-We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876800"/>
            <a:ext cx="1976344" cy="1482258"/>
          </a:xfrm>
          <a:prstGeom prst="roundRect">
            <a:avLst>
              <a:gd name="adj" fmla="val 5073"/>
            </a:avLst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33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JavaScript UI and DOM:</a:t>
            </a:r>
            <a:br>
              <a:rPr lang="en-US" dirty="0"/>
            </a:br>
            <a:r>
              <a:rPr lang="en-US" dirty="0"/>
              <a:t>Course Program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495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jQuery overview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jQuery for easier DOM manipulation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jQuery AJAX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Handlebars HTML templates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Dynamic HTML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client-side templates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9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1815</TotalTime>
  <Words>584</Words>
  <Application>Microsoft Office PowerPoint</Application>
  <PresentationFormat>On-screen Show (4:3)</PresentationFormat>
  <Paragraphs>150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Telerik Academy</vt:lpstr>
      <vt:lpstr>JavaScript UI and DOM:  Course Introduction</vt:lpstr>
      <vt:lpstr>Table of Contents</vt:lpstr>
      <vt:lpstr>JavaScript UI and DOM</vt:lpstr>
      <vt:lpstr>What's Coming Next?</vt:lpstr>
      <vt:lpstr>JavaScript UI and DOM: Course Program</vt:lpstr>
      <vt:lpstr>JavaScript UI and DOM: Course Program</vt:lpstr>
      <vt:lpstr>JavaScript UI and DOM: Course Program (2)</vt:lpstr>
      <vt:lpstr>JavaScript UI and DOM: Course Program (3)</vt:lpstr>
      <vt:lpstr>JavaScript UI and DOM: Course Program (4)</vt:lpstr>
      <vt:lpstr>JavaScript UI and DOM: Course Program (5)</vt:lpstr>
      <vt:lpstr>Evaluation </vt:lpstr>
      <vt:lpstr>JavaScript – Evaluation</vt:lpstr>
      <vt:lpstr>Resources</vt:lpstr>
      <vt:lpstr>JavaScript Resources</vt:lpstr>
      <vt:lpstr>Course Web Site &amp; Forums</vt:lpstr>
      <vt:lpstr>Telerik Integrated Learning System (TILS)</vt:lpstr>
      <vt:lpstr>Required Software</vt:lpstr>
      <vt:lpstr>Champions from the Exam</vt:lpstr>
      <vt:lpstr>Champions: JS Fundamentals</vt:lpstr>
      <vt:lpstr>JavaScript UI &amp; Dom Course Introduction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Course Intro</dc:title>
  <dc:subject>Telerik Software Academy</dc:subject>
  <dc:creator>Svetlin Nakov</dc:creator>
  <cp:keywords>C#, course, telerik software academy, free courses for developers, OOP, object-oriented programming</cp:keywords>
  <cp:lastModifiedBy>Ivaylo Kenov</cp:lastModifiedBy>
  <cp:revision>637</cp:revision>
  <dcterms:created xsi:type="dcterms:W3CDTF">2007-12-08T16:03:35Z</dcterms:created>
  <dcterms:modified xsi:type="dcterms:W3CDTF">2014-05-28T12:08:20Z</dcterms:modified>
  <cp:category>software engineering</cp:category>
</cp:coreProperties>
</file>