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4" r:id="rId24"/>
    <p:sldId id="279" r:id="rId25"/>
    <p:sldId id="280" r:id="rId26"/>
    <p:sldId id="281" r:id="rId27"/>
    <p:sldId id="282" r:id="rId28"/>
    <p:sldId id="297" r:id="rId29"/>
    <p:sldId id="283" r:id="rId30"/>
    <p:sldId id="315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8" r:id="rId43"/>
    <p:sldId id="299" r:id="rId44"/>
    <p:sldId id="300" r:id="rId45"/>
    <p:sldId id="316" r:id="rId46"/>
    <p:sldId id="318" r:id="rId47"/>
    <p:sldId id="319" r:id="rId48"/>
    <p:sldId id="320" r:id="rId49"/>
    <p:sldId id="317" r:id="rId50"/>
    <p:sldId id="301" r:id="rId51"/>
    <p:sldId id="302" r:id="rId52"/>
    <p:sldId id="303" r:id="rId53"/>
    <p:sldId id="304" r:id="rId54"/>
    <p:sldId id="306" r:id="rId55"/>
    <p:sldId id="305" r:id="rId56"/>
    <p:sldId id="307" r:id="rId57"/>
    <p:sldId id="308" r:id="rId58"/>
    <p:sldId id="309" r:id="rId59"/>
    <p:sldId id="310" r:id="rId60"/>
    <p:sldId id="311" r:id="rId61"/>
    <p:sldId id="295" r:id="rId62"/>
    <p:sldId id="312" r:id="rId63"/>
    <p:sldId id="313" r:id="rId64"/>
    <p:sldId id="31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9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8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6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Creating Graphics for the Web 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Shapes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provides ways to draw all kinds of shapes</a:t>
            </a:r>
          </a:p>
          <a:p>
            <a:pPr lvl="1"/>
            <a:r>
              <a:rPr lang="en-US" dirty="0" smtClean="0"/>
              <a:t>Rects, arcs, ellipses, lines, etc…</a:t>
            </a:r>
          </a:p>
          <a:p>
            <a:r>
              <a:rPr lang="en-US" dirty="0" smtClean="0"/>
              <a:t>Each of these shapes can be either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rawn in full color (i.e. filled)</a:t>
            </a:r>
          </a:p>
          <a:p>
            <a:pPr lvl="1"/>
            <a:r>
              <a:rPr lang="en-US" dirty="0" smtClean="0"/>
              <a:t>Drawn only their border (i.e. stroked)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="0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64102" y="4817277"/>
            <a:ext cx="801579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('the-canvas');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canvasCtx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('2d');</a:t>
            </a:r>
          </a:p>
          <a:p>
            <a:r>
              <a:rPr lang="en-US" dirty="0" err="1"/>
              <a:t>canvasCtx.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fillRect</a:t>
            </a:r>
            <a:r>
              <a:rPr lang="en-US" dirty="0"/>
              <a:t>(10, 10, 25, 25</a:t>
            </a:r>
            <a:r>
              <a:rPr lang="en-US" dirty="0" smtClean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canvasCtx.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strokeRect</a:t>
            </a:r>
            <a:r>
              <a:rPr lang="en-US" dirty="0" smtClean="0"/>
              <a:t>(10</a:t>
            </a:r>
            <a:r>
              <a:rPr lang="en-US" dirty="0"/>
              <a:t>, 10, 25, 25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27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Drawing rects is the simplest way to draw with the canvas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Build-in functionality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context.fillRect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 y, width, height)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Creates a rectangular shape 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 (x, y) </a:t>
            </a:r>
            <a:r>
              <a:rPr lang="en-US" dirty="0" smtClean="0"/>
              <a:t>from the top left corner of the canvas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The shape is drawn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full color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context.strokeRect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 y, width, height)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Same as </a:t>
            </a:r>
            <a:r>
              <a:rPr lang="en-US" dirty="0" err="1" smtClean="0"/>
              <a:t>fillRect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Only the border of the shape is drawn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3857"/>
            <a:ext cx="7086600" cy="838200"/>
          </a:xfrm>
        </p:spPr>
        <p:txBody>
          <a:bodyPr/>
          <a:lstStyle/>
          <a:p>
            <a:r>
              <a:rPr lang="en-US" dirty="0" smtClean="0"/>
              <a:t>Drawing Rects: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958266"/>
            <a:ext cx="8686800" cy="1015663"/>
          </a:xfrm>
        </p:spPr>
        <p:txBody>
          <a:bodyPr/>
          <a:lstStyle/>
          <a:p>
            <a:r>
              <a:rPr lang="en-US" dirty="0" smtClean="0"/>
              <a:t>Drawing a rectangle filled with light blue and with dark blue border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2968845"/>
            <a:ext cx="8077200" cy="400110"/>
          </a:xfrm>
        </p:spPr>
        <p:txBody>
          <a:bodyPr/>
          <a:lstStyle/>
          <a:p>
            <a:r>
              <a:rPr lang="en-US" dirty="0" smtClean="0"/>
              <a:t>&lt;canvas id="rects-canvas"&gt; &lt;/canvas&gt;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3511863"/>
            <a:ext cx="8077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('rects-canvas'),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('2d');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bg-BG" dirty="0"/>
              <a:t> </a:t>
            </a:r>
            <a:r>
              <a:rPr lang="bg-BG" dirty="0" smtClean="0"/>
              <a:t> </a:t>
            </a:r>
            <a:r>
              <a:rPr lang="en-US" dirty="0" err="1" smtClean="0"/>
              <a:t>ctx.fillStyle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 err="1" smtClean="0"/>
              <a:t>rgb</a:t>
            </a:r>
            <a:r>
              <a:rPr lang="en-US" dirty="0" smtClean="0"/>
              <a:t>(107</a:t>
            </a:r>
            <a:r>
              <a:rPr lang="en-US" dirty="0"/>
              <a:t>, 187, 201</a:t>
            </a:r>
            <a:r>
              <a:rPr lang="en-US" dirty="0" smtClean="0"/>
              <a:t>)';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ctx.strokeStyle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 err="1" smtClean="0"/>
              <a:t>rgb</a:t>
            </a:r>
            <a:r>
              <a:rPr lang="en-US" dirty="0" smtClean="0"/>
              <a:t>(2</a:t>
            </a:r>
            <a:r>
              <a:rPr lang="en-US" dirty="0"/>
              <a:t>, 55, 155</a:t>
            </a:r>
            <a:r>
              <a:rPr lang="en-US" dirty="0" smtClean="0"/>
              <a:t>)';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ctx.fillRect</a:t>
            </a:r>
            <a:r>
              <a:rPr lang="en-US" dirty="0" smtClean="0"/>
              <a:t>(20, 20, 140, 90);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ctx.strokeRect</a:t>
            </a:r>
            <a:r>
              <a:rPr lang="en-US" dirty="0" smtClean="0"/>
              <a:t>(</a:t>
            </a:r>
            <a:r>
              <a:rPr lang="en-US" dirty="0"/>
              <a:t>20, 20, 140, 90);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6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Rectangles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can do much more than just drawing rectangles</a:t>
            </a:r>
          </a:p>
          <a:p>
            <a:pPr lvl="1"/>
            <a:r>
              <a:rPr lang="en-US" dirty="0" smtClean="0"/>
              <a:t>Bezier curves, ellipses, arcs</a:t>
            </a:r>
          </a:p>
          <a:p>
            <a:pPr lvl="1"/>
            <a:r>
              <a:rPr lang="en-US" dirty="0" smtClean="0"/>
              <a:t>Much of the power of the Canvas comes from the path</a:t>
            </a:r>
            <a:endParaRPr lang="bg-BG" dirty="0" smtClean="0"/>
          </a:p>
          <a:p>
            <a:r>
              <a:rPr lang="en-US" dirty="0" smtClean="0"/>
              <a:t>The path is just a set of connected dots</a:t>
            </a:r>
          </a:p>
          <a:p>
            <a:pPr lvl="1"/>
            <a:r>
              <a:rPr lang="en-US" dirty="0" smtClean="0"/>
              <a:t>Depending on the method used, the dots can be connected using straight line or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canvas context has methods for paths: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Starts path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moveTo</a:t>
            </a:r>
            <a:r>
              <a:rPr lang="en-US" dirty="0" smtClean="0"/>
              <a:t>(x, 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Changes the position of the path marker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lineTo</a:t>
            </a:r>
            <a:r>
              <a:rPr lang="en-US" dirty="0" smtClean="0"/>
              <a:t>(x, 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Draws a straight line from the position of the path marker to position (x, 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fill() / stroke()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or strokes the path</a:t>
            </a:r>
          </a:p>
        </p:txBody>
      </p:sp>
    </p:spTree>
    <p:extLst>
      <p:ext uri="{BB962C8B-B14F-4D97-AF65-F5344CB8AC3E}">
        <p14:creationId xmlns:p14="http://schemas.microsoft.com/office/powerpoint/2010/main" val="13521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2246769"/>
          </a:xfrm>
        </p:spPr>
        <p:txBody>
          <a:bodyPr/>
          <a:lstStyle/>
          <a:p>
            <a:r>
              <a:rPr lang="en-US" dirty="0" smtClean="0"/>
              <a:t>The canvas only marks dots on the canvas sheet</a:t>
            </a:r>
          </a:p>
          <a:p>
            <a:pPr lvl="1"/>
            <a:r>
              <a:rPr lang="en-US" sz="2800" dirty="0" smtClean="0"/>
              <a:t>And remembers how these dots are connected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fill()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stroke()</a:t>
            </a:r>
            <a:r>
              <a:rPr lang="en-US" sz="2800" dirty="0" smtClean="0"/>
              <a:t> is reached, all dots are connected at once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23950" y="3180219"/>
            <a:ext cx="3019425" cy="3493264"/>
          </a:xfrm>
        </p:spPr>
        <p:txBody>
          <a:bodyPr/>
          <a:lstStyle/>
          <a:p>
            <a:r>
              <a:rPr lang="en-US" sz="1800" dirty="0" smtClean="0"/>
              <a:t>ctx.beginPath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ctx.moveTo</a:t>
            </a:r>
            <a:r>
              <a:rPr lang="en-US" sz="1800" dirty="0" smtClean="0"/>
              <a:t>(50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</a:t>
            </a:r>
            <a:r>
              <a:rPr lang="en-US" sz="1800" dirty="0"/>
              <a:t>, 300);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(200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(50, 50);</a:t>
            </a:r>
          </a:p>
          <a:p>
            <a:r>
              <a:rPr lang="en-US" sz="1800" dirty="0" err="1" smtClean="0"/>
              <a:t>ctx.stroke</a:t>
            </a:r>
            <a:r>
              <a:rPr lang="en-US" sz="1800" dirty="0" smtClean="0"/>
              <a:t>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ctx.beginPath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ctx.moveTo</a:t>
            </a:r>
            <a:r>
              <a:rPr lang="en-US" sz="1800" dirty="0" smtClean="0"/>
              <a:t>(200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(200,300</a:t>
            </a:r>
            <a:r>
              <a:rPr lang="en-US" sz="1800" dirty="0"/>
              <a:t>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</a:t>
            </a:r>
            <a:r>
              <a:rPr lang="en-US" sz="1800" dirty="0"/>
              <a:t>, 300</a:t>
            </a:r>
            <a:r>
              <a:rPr lang="en-US" sz="1800" dirty="0" smtClean="0"/>
              <a:t>);</a:t>
            </a:r>
          </a:p>
          <a:p>
            <a:r>
              <a:rPr lang="en-US" sz="1800" dirty="0" err="1" smtClean="0"/>
              <a:t>ctx.closePath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ctx.fill</a:t>
            </a:r>
            <a:r>
              <a:rPr lang="en-US" sz="1800" dirty="0"/>
              <a:t>();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32" y="3180219"/>
            <a:ext cx="3308435" cy="3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canvas.beginPath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tells the Canvas that a new path is started</a:t>
            </a:r>
            <a:endParaRPr lang="en-US" sz="280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(50, 50)</a:t>
            </a:r>
            <a:r>
              <a:rPr lang="en-US" sz="2800" dirty="0" smtClean="0"/>
              <a:t> moves the canvas marker to position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), relatively to the top left corner</a:t>
            </a:r>
            <a:endParaRPr lang="en-US" sz="280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ctx.moveTo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(50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5449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7160"/>
            <a:ext cx="8686800" cy="5338439"/>
          </a:xfrm>
        </p:spPr>
        <p:txBody>
          <a:bodyPr/>
          <a:lstStyle/>
          <a:p>
            <a:r>
              <a:rPr lang="en-US" dirty="0" smtClean="0"/>
              <a:t>Overview and usage of the canvas</a:t>
            </a:r>
          </a:p>
          <a:p>
            <a:r>
              <a:rPr lang="en-US" dirty="0" smtClean="0"/>
              <a:t>Drawing shapes</a:t>
            </a:r>
          </a:p>
          <a:p>
            <a:pPr lvl="1"/>
            <a:r>
              <a:rPr lang="en-US" dirty="0" smtClean="0"/>
              <a:t>Rectangles, arcs and ellipses</a:t>
            </a:r>
          </a:p>
          <a:p>
            <a:pPr lvl="1"/>
            <a:r>
              <a:rPr lang="en-US" dirty="0" smtClean="0"/>
              <a:t>Lines, paths </a:t>
            </a:r>
            <a:r>
              <a:rPr lang="en-US" dirty="0"/>
              <a:t>and Bézier </a:t>
            </a:r>
            <a:r>
              <a:rPr lang="en-US" dirty="0" smtClean="0"/>
              <a:t>curves</a:t>
            </a:r>
          </a:p>
          <a:p>
            <a:r>
              <a:rPr lang="en-US" dirty="0"/>
              <a:t>Drawing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Per-pixel manipulations</a:t>
            </a:r>
          </a:p>
        </p:txBody>
      </p:sp>
    </p:spTree>
    <p:extLst>
      <p:ext uri="{BB962C8B-B14F-4D97-AF65-F5344CB8AC3E}">
        <p14:creationId xmlns:p14="http://schemas.microsoft.com/office/powerpoint/2010/main" val="37760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(50, 300)</a:t>
            </a:r>
            <a:r>
              <a:rPr lang="en-US" sz="2800" dirty="0" smtClean="0"/>
              <a:t> marks a straight line between dots with coordinates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) and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(50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452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(200, 50)</a:t>
            </a:r>
            <a:r>
              <a:rPr lang="en-US" sz="2800" dirty="0"/>
              <a:t> 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 </a:t>
            </a:r>
            <a:r>
              <a:rPr lang="en-US" sz="2800" dirty="0"/>
              <a:t>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474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(50, 50)</a:t>
            </a:r>
            <a:r>
              <a:rPr lang="en-US" sz="2800" dirty="0" smtClean="0"/>
              <a:t> </a:t>
            </a:r>
            <a:r>
              <a:rPr lang="en-US" sz="2800" dirty="0"/>
              <a:t>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 and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(50, 50);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704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stroke()</a:t>
            </a:r>
            <a:r>
              <a:rPr lang="en-US" sz="2800" dirty="0" smtClean="0"/>
              <a:t> strokes the lastly created path with the given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strokeColor</a:t>
            </a:r>
            <a:r>
              <a:rPr lang="en-US" sz="2400" dirty="0" smtClean="0"/>
              <a:t> </a:t>
            </a:r>
            <a:r>
              <a:rPr lang="en-US" sz="2800" dirty="0" smtClean="0"/>
              <a:t>(default is black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#000000</a:t>
            </a:r>
            <a:r>
              <a:rPr lang="en-US" sz="2800" dirty="0"/>
              <a:t>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ctx.stroke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5608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canvas.beginPath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tells the Canvas that a new path is started</a:t>
            </a:r>
            <a:endParaRPr lang="en-US" sz="2800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ctx.beginPath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818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(200, 50)</a:t>
            </a:r>
            <a:r>
              <a:rPr lang="en-US" sz="2800" dirty="0"/>
              <a:t> moves the canvas marker to position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), relatively to the top left corner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ctx.moveTo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5899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(200, 300)</a:t>
            </a:r>
            <a:r>
              <a:rPr lang="en-US" sz="2800" dirty="0"/>
              <a:t> 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 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(200,300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437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(50, 300)</a:t>
            </a:r>
            <a:r>
              <a:rPr lang="en-US" sz="2800" dirty="0"/>
              <a:t> marks a straight line between dots with coordinates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 </a:t>
            </a:r>
            <a:r>
              <a:rPr lang="en-US" sz="2800" dirty="0"/>
              <a:t>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/>
              <a:t>)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(50, 300);</a:t>
            </a:r>
            <a:endParaRPr lang="bg-BG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6" name="Straight Arrow Connector 15"/>
          <p:cNvCxnSpPr>
            <a:stCxn id="11" idx="6"/>
            <a:endCxn id="13" idx="2"/>
          </p:cNvCxnSpPr>
          <p:nvPr/>
        </p:nvCxnSpPr>
        <p:spPr>
          <a:xfrm>
            <a:off x="5517282" y="5701666"/>
            <a:ext cx="1961477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6010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closePath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connects</a:t>
            </a:r>
            <a:r>
              <a:rPr lang="en-US" sz="2800" dirty="0" smtClean="0"/>
              <a:t> the first and the last dots from the path</a:t>
            </a:r>
            <a:endParaRPr lang="en-US" sz="2800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ctx.closePath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  <a:endParaRPr lang="bg-BG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6" name="Straight Arrow Connector 15"/>
          <p:cNvCxnSpPr>
            <a:stCxn id="11" idx="6"/>
            <a:endCxn id="13" idx="2"/>
          </p:cNvCxnSpPr>
          <p:nvPr/>
        </p:nvCxnSpPr>
        <p:spPr>
          <a:xfrm>
            <a:off x="5517282" y="5701666"/>
            <a:ext cx="1961477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22" name="Straight Arrow Connector 21"/>
          <p:cNvCxnSpPr/>
          <p:nvPr/>
        </p:nvCxnSpPr>
        <p:spPr>
          <a:xfrm flipH="1">
            <a:off x="5517283" y="3195637"/>
            <a:ext cx="2054344" cy="2534605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512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fill()</a:t>
            </a:r>
            <a:r>
              <a:rPr lang="en-US" sz="2800" dirty="0" smtClean="0"/>
              <a:t> fills the lastly created path with the given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fillColor</a:t>
            </a:r>
            <a:r>
              <a:rPr lang="en-US" sz="2800" dirty="0" smtClean="0"/>
              <a:t> (by default black,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#000000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ctx.fill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  <a:endParaRPr lang="en-US" sz="12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3" name="Isosceles Triangle 2"/>
          <p:cNvSpPr/>
          <p:nvPr/>
        </p:nvSpPr>
        <p:spPr>
          <a:xfrm>
            <a:off x="5486326" y="3195637"/>
            <a:ext cx="2032455" cy="2506027"/>
          </a:xfrm>
          <a:prstGeom prst="triangle">
            <a:avLst>
              <a:gd name="adj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</a:p>
          <a:p>
            <a:pPr lvl="1"/>
            <a:r>
              <a:rPr lang="en-US" dirty="0" err="1" smtClean="0"/>
              <a:t>fillColor</a:t>
            </a:r>
            <a:r>
              <a:rPr lang="en-US" dirty="0" smtClean="0"/>
              <a:t> and </a:t>
            </a:r>
            <a:r>
              <a:rPr lang="en-US" dirty="0" err="1" smtClean="0"/>
              <a:t>strokeColor</a:t>
            </a:r>
            <a:endParaRPr lang="en-US" dirty="0" smtClean="0"/>
          </a:p>
          <a:p>
            <a:pPr lvl="1"/>
            <a:r>
              <a:rPr lang="en-US" dirty="0" smtClean="0"/>
              <a:t>Gradients, patterns and shadows</a:t>
            </a:r>
          </a:p>
          <a:p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Save and restore context state</a:t>
            </a:r>
            <a:endParaRPr lang="bg-BG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ranslate</a:t>
            </a:r>
          </a:p>
        </p:txBody>
      </p:sp>
    </p:spTree>
    <p:extLst>
      <p:ext uri="{BB962C8B-B14F-4D97-AF65-F5344CB8AC3E}">
        <p14:creationId xmlns:p14="http://schemas.microsoft.com/office/powerpoint/2010/main" val="659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Path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Drawing Ellipses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Ellipses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12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Canvas has a built-in methods for drawing ellipses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arc(x, y, radius, from, to, counterclockwise)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Draws a circle with center at (x, y) from position "from" to position "to"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Positions in ellipses are </a:t>
            </a:r>
            <a:br>
              <a:rPr lang="en-US" dirty="0" smtClean="0"/>
            </a:br>
            <a:r>
              <a:rPr lang="en-US" dirty="0" smtClean="0"/>
              <a:t>described using radians (degrees)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467519" y="4768096"/>
            <a:ext cx="6174581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2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182880"/>
            <a:r>
              <a:rPr lang="en-US" sz="2000" dirty="0" smtClean="0"/>
              <a:t>  0 </a:t>
            </a:r>
            <a:r>
              <a:rPr lang="en-US" sz="2000" dirty="0" smtClean="0"/>
              <a:t>degrees == </a:t>
            </a:r>
            <a:r>
              <a:rPr lang="en-US" sz="2000" dirty="0" smtClean="0"/>
              <a:t>0.0*PI </a:t>
            </a:r>
            <a:r>
              <a:rPr lang="en-US" sz="2000" dirty="0" smtClean="0"/>
              <a:t>radians</a:t>
            </a:r>
          </a:p>
          <a:p>
            <a:pPr marL="182880"/>
            <a:r>
              <a:rPr lang="en-US" sz="2000" dirty="0" smtClean="0"/>
              <a:t> 90 </a:t>
            </a:r>
            <a:r>
              <a:rPr lang="en-US" sz="2000" dirty="0" err="1" smtClean="0"/>
              <a:t>degress</a:t>
            </a:r>
            <a:r>
              <a:rPr lang="en-US" sz="2000" dirty="0" smtClean="0"/>
              <a:t> == </a:t>
            </a:r>
            <a:r>
              <a:rPr lang="en-US" sz="2000" dirty="0" smtClean="0"/>
              <a:t>0.5*PI </a:t>
            </a:r>
            <a:r>
              <a:rPr lang="en-US" sz="2000" dirty="0" smtClean="0"/>
              <a:t>radians</a:t>
            </a:r>
          </a:p>
          <a:p>
            <a:pPr marL="182880"/>
            <a:r>
              <a:rPr lang="en-US" sz="2000" dirty="0" smtClean="0"/>
              <a:t>180 degrees == </a:t>
            </a:r>
            <a:r>
              <a:rPr lang="en-US" sz="2000" dirty="0" smtClean="0"/>
              <a:t>1.0*PI radians</a:t>
            </a:r>
            <a:endParaRPr lang="en-US" sz="2000" dirty="0" smtClean="0"/>
          </a:p>
          <a:p>
            <a:pPr marL="182880"/>
            <a:r>
              <a:rPr lang="en-US" sz="2000" dirty="0" smtClean="0"/>
              <a:t>270 degrees == </a:t>
            </a:r>
            <a:r>
              <a:rPr lang="en-US" sz="2000" dirty="0" smtClean="0"/>
              <a:t>1.5*PI </a:t>
            </a:r>
            <a:r>
              <a:rPr lang="en-US" sz="2000" dirty="0" smtClean="0"/>
              <a:t>radians</a:t>
            </a:r>
          </a:p>
          <a:p>
            <a:pPr marL="182880"/>
            <a:r>
              <a:rPr lang="en-US" sz="2000" dirty="0" smtClean="0"/>
              <a:t>360 degrees == </a:t>
            </a:r>
            <a:r>
              <a:rPr lang="en-US" sz="2000" dirty="0" smtClean="0"/>
              <a:t>2.0*PI </a:t>
            </a:r>
            <a:r>
              <a:rPr lang="en-US" sz="2000" dirty="0" smtClean="0"/>
              <a:t>radians</a:t>
            </a:r>
            <a:endParaRPr lang="en-US" sz="2000" dirty="0"/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4965700" y="3329900"/>
            <a:ext cx="3949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2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 smtClean="0"/>
              <a:t>The formula is:</a:t>
            </a:r>
          </a:p>
          <a:p>
            <a:r>
              <a:rPr lang="en-US" sz="2000" dirty="0" smtClean="0"/>
              <a:t>radians = degrees * PI/180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0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45540">
            <a:off x="5887415" y="3645932"/>
            <a:ext cx="2103302" cy="242641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15652">
            <a:off x="1718313" y="4405775"/>
            <a:ext cx="2103302" cy="242641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65938">
            <a:off x="1457577" y="782411"/>
            <a:ext cx="2103302" cy="24264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27747">
            <a:off x="5275495" y="625319"/>
            <a:ext cx="2103302" cy="24264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Ellipses (2)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1037770"/>
            <a:ext cx="5367468" cy="5367468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2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>
            <a:stCxn id="7" idx="2"/>
            <a:endCxn id="7" idx="6"/>
          </p:cNvCxnSpPr>
          <p:nvPr/>
        </p:nvCxnSpPr>
        <p:spPr>
          <a:xfrm>
            <a:off x="1828800" y="3721504"/>
            <a:ext cx="5367468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12" name="Straight Connector 11"/>
          <p:cNvCxnSpPr>
            <a:stCxn id="7" idx="4"/>
            <a:endCxn id="7" idx="0"/>
          </p:cNvCxnSpPr>
          <p:nvPr/>
        </p:nvCxnSpPr>
        <p:spPr>
          <a:xfrm flipV="1">
            <a:off x="4512534" y="1037770"/>
            <a:ext cx="0" cy="5367468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21" name="Rectangle 20"/>
          <p:cNvSpPr/>
          <p:nvPr/>
        </p:nvSpPr>
        <p:spPr>
          <a:xfrm>
            <a:off x="5807934" y="2999601"/>
            <a:ext cx="1392965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degrees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07934" y="3768244"/>
            <a:ext cx="1392965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2*PI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7135" y="5457764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9470" y="5457764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0.5*PI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7135" y="1206040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9470" y="1206039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*PI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34852" y="2999601"/>
            <a:ext cx="118110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4852" y="3768244"/>
            <a:ext cx="128934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4300"/>
            <a:ext cx="7086600" cy="838200"/>
          </a:xfrm>
        </p:spPr>
        <p:txBody>
          <a:bodyPr/>
          <a:lstStyle/>
          <a:p>
            <a:r>
              <a:rPr lang="en-US" dirty="0" smtClean="0"/>
              <a:t>Drawing Ellipses: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646"/>
          </a:xfrm>
        </p:spPr>
        <p:txBody>
          <a:bodyPr/>
          <a:lstStyle/>
          <a:p>
            <a:r>
              <a:rPr lang="en-US" dirty="0" smtClean="0"/>
              <a:t>To draw ellipses, a Path must be started: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511302"/>
            <a:ext cx="8077200" cy="400110"/>
          </a:xfrm>
        </p:spPr>
        <p:txBody>
          <a:bodyPr/>
          <a:lstStyle/>
          <a:p>
            <a:r>
              <a:rPr lang="en-US" dirty="0" err="1" smtClean="0"/>
              <a:t>ctx.beginPath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928668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 a full circle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399" y="2525570"/>
            <a:ext cx="6506591" cy="1400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//clockwise</a:t>
            </a:r>
          </a:p>
          <a:p>
            <a:r>
              <a:rPr lang="en-US" dirty="0" smtClean="0"/>
              <a:t>ctx.arc(x, y, r, 0, 2*</a:t>
            </a:r>
            <a:r>
              <a:rPr lang="en-US" dirty="0" err="1" smtClean="0"/>
              <a:t>Math.PI</a:t>
            </a:r>
            <a:r>
              <a:rPr lang="en-US" dirty="0" smtClean="0"/>
              <a:t>); </a:t>
            </a:r>
          </a:p>
          <a:p>
            <a:pPr>
              <a:spcBef>
                <a:spcPts val="600"/>
              </a:spcBef>
            </a:pPr>
            <a:r>
              <a:rPr lang="en-US" dirty="0"/>
              <a:t>//counter clockwise</a:t>
            </a:r>
          </a:p>
          <a:p>
            <a:r>
              <a:rPr lang="en-US" dirty="0" smtClean="0"/>
              <a:t>ctx.arc(x, y, r, 2*</a:t>
            </a:r>
            <a:r>
              <a:rPr lang="en-US" dirty="0" err="1" smtClean="0"/>
              <a:t>Math.PI</a:t>
            </a:r>
            <a:r>
              <a:rPr lang="en-US" dirty="0" smtClean="0"/>
              <a:t>, 0, true);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96885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 a segment of an ellipse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399" y="4565759"/>
            <a:ext cx="6506592" cy="746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/>
              <a:t>//The smaller part (clockwise)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ctx.arc(x, y, r, </a:t>
            </a:r>
            <a:r>
              <a:rPr lang="en-US" dirty="0" err="1" smtClean="0"/>
              <a:t>Math.PI</a:t>
            </a:r>
            <a:r>
              <a:rPr lang="en-US" dirty="0" smtClean="0"/>
              <a:t>/2, 2*</a:t>
            </a:r>
            <a:r>
              <a:rPr lang="en-US" dirty="0" err="1" smtClean="0"/>
              <a:t>Math.PI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533398" y="5491491"/>
            <a:ext cx="6506593" cy="746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/>
              <a:t>//the bigger part (counterclockwise)</a:t>
            </a:r>
          </a:p>
          <a:p>
            <a:pPr>
              <a:spcBef>
                <a:spcPts val="300"/>
              </a:spcBef>
            </a:pPr>
            <a:r>
              <a:rPr lang="en-US" dirty="0"/>
              <a:t>ctx.arc(x, y, r, </a:t>
            </a:r>
            <a:r>
              <a:rPr lang="en-US" dirty="0" err="1"/>
              <a:t>Math.PI</a:t>
            </a:r>
            <a:r>
              <a:rPr lang="en-US" dirty="0"/>
              <a:t>/2, </a:t>
            </a:r>
            <a:r>
              <a:rPr lang="en-US" dirty="0" smtClean="0"/>
              <a:t>2*</a:t>
            </a:r>
            <a:r>
              <a:rPr lang="en-US" dirty="0" err="1" smtClean="0"/>
              <a:t>Math.PI</a:t>
            </a:r>
            <a:r>
              <a:rPr lang="en-US" dirty="0" smtClean="0"/>
              <a:t>, true);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901" y="3764640"/>
            <a:ext cx="1237595" cy="12314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01" y="5313611"/>
            <a:ext cx="1237595" cy="12314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901" y="2204692"/>
            <a:ext cx="1237595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638425"/>
            <a:ext cx="7924800" cy="1352552"/>
          </a:xfrm>
        </p:spPr>
        <p:txBody>
          <a:bodyPr/>
          <a:lstStyle/>
          <a:p>
            <a:r>
              <a:rPr lang="en-US" dirty="0" smtClean="0"/>
              <a:t>Drawing Ellipses and Segments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505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Circular Sectors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0423"/>
            <a:ext cx="8686800" cy="4738877"/>
          </a:xfrm>
        </p:spPr>
        <p:txBody>
          <a:bodyPr/>
          <a:lstStyle/>
          <a:p>
            <a:r>
              <a:rPr lang="en-US" dirty="0" smtClean="0"/>
              <a:t>A circular sector is the </a:t>
            </a:r>
            <a:br>
              <a:rPr lang="en-US" dirty="0" smtClean="0"/>
            </a:br>
            <a:r>
              <a:rPr lang="en-US" dirty="0" smtClean="0"/>
              <a:t>portion of a circle </a:t>
            </a:r>
            <a:br>
              <a:rPr lang="en-US" dirty="0" smtClean="0"/>
            </a:br>
            <a:r>
              <a:rPr lang="en-US" dirty="0" smtClean="0"/>
              <a:t>enclosed by two radiuses</a:t>
            </a:r>
            <a:endParaRPr lang="bg-BG" dirty="0" smtClean="0"/>
          </a:p>
          <a:p>
            <a:r>
              <a:rPr lang="en-US" dirty="0" smtClean="0"/>
              <a:t>The Canvas has no built-in methods for creating circular sectors</a:t>
            </a:r>
          </a:p>
          <a:p>
            <a:pPr lvl="1"/>
            <a:r>
              <a:rPr lang="en-US" dirty="0" smtClean="0"/>
              <a:t>Yet, the Canvas supports paths</a:t>
            </a:r>
          </a:p>
          <a:p>
            <a:r>
              <a:rPr lang="en-US" dirty="0" smtClean="0"/>
              <a:t>A circle sector can be done by creating a sector and then a line to the center of the circle</a:t>
            </a:r>
          </a:p>
          <a:p>
            <a:pPr lvl="1"/>
            <a:endParaRPr lang="bg-BG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39" y="1095374"/>
            <a:ext cx="1396321" cy="1242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57" y="1090423"/>
            <a:ext cx="1401273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Circular </a:t>
            </a:r>
            <a:br>
              <a:rPr lang="en-US" dirty="0" smtClean="0"/>
            </a:br>
            <a:r>
              <a:rPr lang="en-US" dirty="0" smtClean="0"/>
              <a:t>Sectors: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" y="1481828"/>
            <a:ext cx="8686800" cy="10156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context.closePath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connects the first and the last dots from the Path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3375" y="2762252"/>
            <a:ext cx="8439150" cy="2554545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drawSector</a:t>
            </a:r>
            <a:r>
              <a:rPr lang="en-US" dirty="0"/>
              <a:t>(x, y, r, from, to, </a:t>
            </a:r>
            <a:r>
              <a:rPr lang="en-US" dirty="0" err="1"/>
              <a:t>isCounterClockwise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smtClean="0"/>
              <a:t>  ctx.arc(x</a:t>
            </a:r>
            <a:r>
              <a:rPr lang="en-US" dirty="0"/>
              <a:t>, y, r, from, to, </a:t>
            </a:r>
            <a:r>
              <a:rPr lang="en-US" dirty="0" err="1"/>
              <a:t>isCounterClockwise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ctx.lineTo</a:t>
            </a:r>
            <a:r>
              <a:rPr lang="en-US" dirty="0" smtClean="0"/>
              <a:t>(x</a:t>
            </a:r>
            <a:r>
              <a:rPr lang="en-US" dirty="0"/>
              <a:t>, y);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ctx.closePath</a:t>
            </a:r>
            <a:r>
              <a:rPr lang="en-US" dirty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ctx.stroke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Circular Sectors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Curves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4300"/>
            <a:ext cx="7086600" cy="838200"/>
          </a:xfrm>
        </p:spPr>
        <p:txBody>
          <a:bodyPr/>
          <a:lstStyle/>
          <a:p>
            <a:r>
              <a:rPr lang="en-US" dirty="0" smtClean="0"/>
              <a:t>Drawing Curves with </a:t>
            </a:r>
            <a:br>
              <a:rPr lang="en-US" dirty="0" smtClean="0"/>
            </a:br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5219699"/>
          </a:xfrm>
        </p:spPr>
        <p:txBody>
          <a:bodyPr/>
          <a:lstStyle/>
          <a:p>
            <a:r>
              <a:rPr lang="en-US" dirty="0" smtClean="0"/>
              <a:t>The Canvas supports two types of curves:</a:t>
            </a:r>
          </a:p>
          <a:p>
            <a:pPr lvl="1"/>
            <a:r>
              <a:rPr lang="en-US" dirty="0" smtClean="0"/>
              <a:t>Quadratic cu</a:t>
            </a:r>
            <a:r>
              <a:rPr lang="en-US" i="1" dirty="0" smtClean="0"/>
              <a:t>r</a:t>
            </a:r>
            <a:r>
              <a:rPr lang="en-US" dirty="0" smtClean="0"/>
              <a:t>ves</a:t>
            </a:r>
          </a:p>
          <a:p>
            <a:pPr lvl="2"/>
            <a:r>
              <a:rPr lang="en-US" dirty="0" smtClean="0"/>
              <a:t>A simple curve drawn based on a control point </a:t>
            </a:r>
          </a:p>
          <a:p>
            <a:pPr lvl="1"/>
            <a:r>
              <a:rPr lang="en-US" dirty="0" smtClean="0"/>
              <a:t>Bezier curves</a:t>
            </a:r>
          </a:p>
          <a:p>
            <a:pPr lvl="2"/>
            <a:r>
              <a:rPr lang="en-US" dirty="0" smtClean="0"/>
              <a:t>A more complex curve based on two control points</a:t>
            </a:r>
          </a:p>
          <a:p>
            <a:r>
              <a:rPr lang="en-US" dirty="0" smtClean="0"/>
              <a:t>Both quadratic and Bezier curves are done using a path</a:t>
            </a:r>
          </a:p>
        </p:txBody>
      </p:sp>
    </p:spTree>
    <p:extLst>
      <p:ext uri="{BB962C8B-B14F-4D97-AF65-F5344CB8AC3E}">
        <p14:creationId xmlns:p14="http://schemas.microsoft.com/office/powerpoint/2010/main" val="23028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6345"/>
            <a:ext cx="8686800" cy="3098304"/>
          </a:xfrm>
        </p:spPr>
        <p:txBody>
          <a:bodyPr/>
          <a:lstStyle/>
          <a:p>
            <a:r>
              <a:rPr lang="en-US" dirty="0" smtClean="0"/>
              <a:t>Quadratic curves are basic curves</a:t>
            </a:r>
          </a:p>
          <a:p>
            <a:pPr lvl="1"/>
            <a:r>
              <a:rPr lang="en-US" dirty="0" smtClean="0"/>
              <a:t>Using two context points and a control point</a:t>
            </a:r>
          </a:p>
          <a:p>
            <a:pPr lvl="2"/>
            <a:r>
              <a:rPr lang="en-US" dirty="0" smtClean="0"/>
              <a:t>The first is the last point from the path (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dirty="0" err="1" smtClean="0"/>
              <a:t>sy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second is the one from the curve (cx, cy)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context.quadraticCurveTo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(cx, cy, ex,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4439283"/>
            <a:ext cx="3993226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Quadratic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65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58900"/>
            <a:ext cx="8686800" cy="1663700"/>
          </a:xfrm>
        </p:spPr>
        <p:txBody>
          <a:bodyPr/>
          <a:lstStyle/>
          <a:p>
            <a:r>
              <a:rPr lang="en-US" dirty="0" smtClean="0"/>
              <a:t>Bezier curves are like quadratic curves, but with two context and two control points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context.bezierCurveTo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(cx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cy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cx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cy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ex,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70" y="3350640"/>
            <a:ext cx="4109060" cy="2950720"/>
          </a:xfrm>
          <a:prstGeom prst="roundRect">
            <a:avLst>
              <a:gd name="adj" fmla="val 1925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6368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Text in Canvas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16742"/>
            <a:ext cx="8755602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HTML5 canvas can also draw text: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Methods: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context.fillText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(text, x, y)</a:t>
            </a:r>
            <a:r>
              <a:rPr lang="en-US" dirty="0" smtClean="0"/>
              <a:t> – fills the given text</a:t>
            </a:r>
          </a:p>
          <a:p>
            <a:pPr lvl="2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context.strokeText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(text, x, y)</a:t>
            </a:r>
            <a:r>
              <a:rPr lang="en-US" dirty="0" smtClean="0"/>
              <a:t> – draws only the border of the 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Properties:</a:t>
            </a:r>
          </a:p>
          <a:p>
            <a:pPr lvl="2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context.font</a:t>
            </a:r>
            <a:r>
              <a:rPr lang="en-US" dirty="0"/>
              <a:t> </a:t>
            </a:r>
            <a:r>
              <a:rPr lang="en-US" dirty="0" smtClean="0"/>
              <a:t>– sets the font size and font family of the text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context.fillStyle</a:t>
            </a:r>
            <a:r>
              <a:rPr lang="en-US" dirty="0" smtClean="0"/>
              <a:t> – the fill color of the text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context.strokeStyle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the stroke </a:t>
            </a:r>
            <a:r>
              <a:rPr lang="en-US" dirty="0"/>
              <a:t>color of the text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87970"/>
          </a:xfrm>
        </p:spPr>
        <p:txBody>
          <a:bodyPr/>
          <a:lstStyle/>
          <a:p>
            <a:r>
              <a:rPr lang="en-US" dirty="0" smtClean="0"/>
              <a:t>Draw the text 'Telerik Academy'</a:t>
            </a:r>
          </a:p>
          <a:p>
            <a:pPr lvl="1"/>
            <a:r>
              <a:rPr lang="en-US" sz="2800" dirty="0" smtClean="0"/>
              <a:t>Filled with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yellowgreen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color, stroked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dark green color</a:t>
            </a:r>
          </a:p>
          <a:p>
            <a:pPr lvl="1"/>
            <a:r>
              <a:rPr lang="en-US" sz="2800" dirty="0" smtClean="0"/>
              <a:t>Font family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Arial</a:t>
            </a:r>
          </a:p>
          <a:p>
            <a:pPr lvl="1"/>
            <a:r>
              <a:rPr lang="en-US" sz="2800" dirty="0"/>
              <a:t>Font sizes –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28px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48px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3878570"/>
            <a:ext cx="6107097" cy="2585323"/>
          </a:xfrm>
        </p:spPr>
        <p:txBody>
          <a:bodyPr/>
          <a:lstStyle/>
          <a:p>
            <a:r>
              <a:rPr lang="en-US" sz="1800" dirty="0" err="1"/>
              <a:t>minFontSize</a:t>
            </a:r>
            <a:r>
              <a:rPr lang="en-US" sz="1800" dirty="0"/>
              <a:t> = '28</a:t>
            </a:r>
            <a:r>
              <a:rPr lang="en-US" sz="1800" dirty="0" smtClean="0"/>
              <a:t>'; </a:t>
            </a:r>
          </a:p>
          <a:p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= 48;</a:t>
            </a:r>
          </a:p>
          <a:p>
            <a:r>
              <a:rPr lang="en-US" sz="1800" dirty="0" smtClean="0"/>
              <a:t>while </a:t>
            </a:r>
            <a:r>
              <a:rPr lang="en-US" sz="1800" dirty="0"/>
              <a:t>(</a:t>
            </a:r>
            <a:r>
              <a:rPr lang="en-US" sz="1800" dirty="0" err="1"/>
              <a:t>minFontSize</a:t>
            </a:r>
            <a:r>
              <a:rPr lang="en-US" sz="1800" dirty="0"/>
              <a:t> &lt;= </a:t>
            </a:r>
            <a:r>
              <a:rPr lang="en-US" sz="1800" dirty="0" err="1"/>
              <a:t>currentFontSize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font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currentFontSize</a:t>
            </a:r>
            <a:r>
              <a:rPr lang="en-US" sz="1800" dirty="0"/>
              <a:t> + '</a:t>
            </a:r>
            <a:r>
              <a:rPr lang="en-US" sz="1800" dirty="0" err="1"/>
              <a:t>px</a:t>
            </a:r>
            <a:r>
              <a:rPr lang="en-US" sz="1800" dirty="0"/>
              <a:t> ' + </a:t>
            </a:r>
            <a:r>
              <a:rPr lang="en-US" sz="1800" dirty="0" smtClean="0"/>
              <a:t>'Arial';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fillText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strokeText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y </a:t>
            </a:r>
            <a:r>
              <a:rPr lang="en-US" sz="1800" dirty="0"/>
              <a:t>+= </a:t>
            </a:r>
            <a:r>
              <a:rPr lang="en-US" sz="1800" dirty="0" err="1"/>
              <a:t>currentFontSize</a:t>
            </a:r>
            <a:r>
              <a:rPr lang="en-US" sz="1800" dirty="0"/>
              <a:t> + offset;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-= 4;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66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87970"/>
          </a:xfrm>
        </p:spPr>
        <p:txBody>
          <a:bodyPr/>
          <a:lstStyle/>
          <a:p>
            <a:r>
              <a:rPr lang="en-US" dirty="0" smtClean="0"/>
              <a:t>Draw the text 'Telerik Academy'</a:t>
            </a:r>
          </a:p>
          <a:p>
            <a:pPr lvl="1"/>
            <a:r>
              <a:rPr lang="en-US" sz="2800" dirty="0" smtClean="0"/>
              <a:t>Filled with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yellowgreen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color, stroked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dark green color</a:t>
            </a:r>
          </a:p>
          <a:p>
            <a:pPr lvl="1"/>
            <a:r>
              <a:rPr lang="en-US" sz="2800" dirty="0" smtClean="0"/>
              <a:t>Font family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Arial</a:t>
            </a:r>
          </a:p>
          <a:p>
            <a:pPr lvl="1"/>
            <a:r>
              <a:rPr lang="en-US" sz="2800" dirty="0"/>
              <a:t>Font sizes –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28px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48px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3878570"/>
            <a:ext cx="6107097" cy="2585323"/>
          </a:xfrm>
        </p:spPr>
        <p:txBody>
          <a:bodyPr/>
          <a:lstStyle/>
          <a:p>
            <a:r>
              <a:rPr lang="en-US" sz="1800" dirty="0" err="1"/>
              <a:t>minFontSize</a:t>
            </a:r>
            <a:r>
              <a:rPr lang="en-US" sz="1800" dirty="0"/>
              <a:t> = '28</a:t>
            </a:r>
            <a:r>
              <a:rPr lang="en-US" sz="1800" dirty="0" smtClean="0"/>
              <a:t>'; </a:t>
            </a:r>
          </a:p>
          <a:p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= 48;</a:t>
            </a:r>
          </a:p>
          <a:p>
            <a:r>
              <a:rPr lang="en-US" sz="1800" dirty="0" smtClean="0"/>
              <a:t>while </a:t>
            </a:r>
            <a:r>
              <a:rPr lang="en-US" sz="1800" dirty="0"/>
              <a:t>(</a:t>
            </a:r>
            <a:r>
              <a:rPr lang="en-US" sz="1800" dirty="0" err="1"/>
              <a:t>minFontSize</a:t>
            </a:r>
            <a:r>
              <a:rPr lang="en-US" sz="1800" dirty="0"/>
              <a:t> &lt;= </a:t>
            </a:r>
            <a:r>
              <a:rPr lang="en-US" sz="1800" dirty="0" err="1"/>
              <a:t>currentFontSize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font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currentFontSize</a:t>
            </a:r>
            <a:r>
              <a:rPr lang="en-US" sz="1800" dirty="0"/>
              <a:t> + '</a:t>
            </a:r>
            <a:r>
              <a:rPr lang="en-US" sz="1800" dirty="0" err="1"/>
              <a:t>px</a:t>
            </a:r>
            <a:r>
              <a:rPr lang="en-US" sz="1800" dirty="0"/>
              <a:t> ' + </a:t>
            </a:r>
            <a:r>
              <a:rPr lang="en-US" sz="1800" dirty="0" smtClean="0"/>
              <a:t>'Arial';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fillText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strokeText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y </a:t>
            </a:r>
            <a:r>
              <a:rPr lang="en-US" sz="1800" dirty="0"/>
              <a:t>+= </a:t>
            </a:r>
            <a:r>
              <a:rPr lang="en-US" sz="1800" dirty="0" err="1"/>
              <a:t>currentFontSize</a:t>
            </a:r>
            <a:r>
              <a:rPr lang="en-US" sz="1800" dirty="0"/>
              <a:t> + offset;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-= 4;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35" t="8748" r="73945" b="62808"/>
          <a:stretch/>
        </p:blipFill>
        <p:spPr>
          <a:xfrm>
            <a:off x="5871027" y="2316471"/>
            <a:ext cx="2945999" cy="2255530"/>
          </a:xfrm>
          <a:prstGeom prst="roundRect">
            <a:avLst>
              <a:gd name="adj" fmla="val 2027"/>
            </a:avLst>
          </a:prstGeom>
          <a:ln w="19050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55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Text in Canvas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is the way to draw in the browser</a:t>
            </a:r>
            <a:endParaRPr lang="bg-BG" dirty="0" smtClean="0"/>
          </a:p>
          <a:p>
            <a:pPr lvl="1"/>
            <a:r>
              <a:rPr lang="en-US" dirty="0" smtClean="0"/>
              <a:t>Uses JavaScript for the drawing</a:t>
            </a:r>
          </a:p>
          <a:p>
            <a:pPr lvl="1"/>
            <a:r>
              <a:rPr lang="en-US" dirty="0" smtClean="0"/>
              <a:t>Enables high-performance drawing</a:t>
            </a:r>
          </a:p>
          <a:p>
            <a:r>
              <a:rPr lang="en-US" dirty="0" smtClean="0"/>
              <a:t>The Canvas is part of the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/>
              <a:t>Supported in most browsers</a:t>
            </a:r>
            <a:endParaRPr lang="bg-BG" dirty="0" smtClean="0"/>
          </a:p>
          <a:p>
            <a:pPr lvl="2"/>
            <a:r>
              <a:rPr lang="en-US" dirty="0" smtClean="0"/>
              <a:t>Both 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73200"/>
            <a:ext cx="8686800" cy="5232400"/>
          </a:xfrm>
        </p:spPr>
        <p:txBody>
          <a:bodyPr/>
          <a:lstStyle/>
          <a:p>
            <a:r>
              <a:rPr lang="en-US" dirty="0" smtClean="0"/>
              <a:t>The canvas supports two styles</a:t>
            </a:r>
          </a:p>
          <a:p>
            <a:pPr lvl="1"/>
            <a:r>
              <a:rPr lang="en-US" dirty="0" smtClean="0"/>
              <a:t>Styles for fill and stroke</a:t>
            </a:r>
          </a:p>
          <a:p>
            <a:pPr lvl="2"/>
            <a:r>
              <a:rPr lang="en-US" dirty="0" smtClean="0"/>
              <a:t>Can be either a solid color or pattern</a:t>
            </a:r>
          </a:p>
          <a:p>
            <a:pPr lvl="1"/>
            <a:r>
              <a:rPr lang="en-US" dirty="0" smtClean="0"/>
              <a:t>Styles for types of stroke</a:t>
            </a:r>
          </a:p>
          <a:p>
            <a:pPr lvl="2"/>
            <a:r>
              <a:rPr lang="en-US" dirty="0" smtClean="0"/>
              <a:t>Dashed or solid</a:t>
            </a:r>
          </a:p>
          <a:p>
            <a:pPr lvl="2"/>
            <a:r>
              <a:rPr lang="en-US" smtClean="0"/>
              <a:t>Done </a:t>
            </a:r>
            <a:r>
              <a:rPr lang="en-US" dirty="0" smtClean="0"/>
              <a:t>using kind of workaround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2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19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Transformations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6440"/>
            <a:ext cx="8686800" cy="5436093"/>
          </a:xfrm>
        </p:spPr>
        <p:txBody>
          <a:bodyPr/>
          <a:lstStyle/>
          <a:p>
            <a:r>
              <a:rPr lang="en-US" dirty="0" smtClean="0"/>
              <a:t>The Canvas can do transformations</a:t>
            </a:r>
          </a:p>
          <a:p>
            <a:pPr lvl="1"/>
            <a:r>
              <a:rPr lang="en-US" dirty="0" smtClean="0"/>
              <a:t>i.e. it can be rotated, scaled or transformed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context.scale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baseline="-25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– all coordinates and points are scaled</a:t>
            </a:r>
          </a:p>
          <a:p>
            <a:pPr lvl="1"/>
            <a:r>
              <a:rPr lang="en-US" dirty="0" err="1" smtClean="0"/>
              <a:t>fillRect</a:t>
            </a:r>
            <a:r>
              <a:rPr lang="en-US" dirty="0" smtClean="0"/>
              <a:t>(X, X, W, H) will draw a rectangle</a:t>
            </a:r>
          </a:p>
          <a:p>
            <a:pPr lvl="2"/>
            <a:r>
              <a:rPr lang="en-US" dirty="0" smtClean="0"/>
              <a:t>At position (d</a:t>
            </a:r>
            <a:r>
              <a:rPr lang="en-US" baseline="-25000" dirty="0" smtClean="0"/>
              <a:t>x</a:t>
            </a:r>
            <a:r>
              <a:rPr lang="en-US" dirty="0" smtClean="0"/>
              <a:t> * X,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 * Y)</a:t>
            </a:r>
          </a:p>
          <a:p>
            <a:pPr lvl="2"/>
            <a:r>
              <a:rPr lang="en-US" dirty="0" smtClean="0"/>
              <a:t>With width (d</a:t>
            </a:r>
            <a:r>
              <a:rPr lang="en-US" baseline="-25000" dirty="0" smtClean="0"/>
              <a:t>x</a:t>
            </a:r>
            <a:r>
              <a:rPr lang="en-US" dirty="0" smtClean="0"/>
              <a:t>* W) and height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* H)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context.rotate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(D)</a:t>
            </a:r>
            <a:r>
              <a:rPr lang="en-US" dirty="0"/>
              <a:t> – </a:t>
            </a:r>
            <a:r>
              <a:rPr lang="en-US" dirty="0" smtClean="0"/>
              <a:t>all </a:t>
            </a:r>
            <a:r>
              <a:rPr lang="en-US" dirty="0"/>
              <a:t>drawing is </a:t>
            </a:r>
            <a:r>
              <a:rPr lang="en-US" dirty="0" smtClean="0"/>
              <a:t>rotated </a:t>
            </a:r>
            <a:r>
              <a:rPr lang="en-US" dirty="0"/>
              <a:t>with angle D </a:t>
            </a:r>
            <a:r>
              <a:rPr lang="en-US" dirty="0" smtClean="0"/>
              <a:t>degrees</a:t>
            </a:r>
          </a:p>
        </p:txBody>
      </p:sp>
    </p:spTree>
    <p:extLst>
      <p:ext uri="{BB962C8B-B14F-4D97-AF65-F5344CB8AC3E}">
        <p14:creationId xmlns:p14="http://schemas.microsoft.com/office/powerpoint/2010/main" val="55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70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Canvas Per-pixel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Canvas supports per-pixel manipulation</a:t>
            </a:r>
          </a:p>
          <a:p>
            <a:pPr lvl="1"/>
            <a:r>
              <a:rPr lang="en-US" dirty="0" smtClean="0"/>
              <a:t>All the pixels can be manipulated one-by-one</a:t>
            </a:r>
          </a:p>
          <a:p>
            <a:r>
              <a:rPr lang="en-US" dirty="0" smtClean="0"/>
              <a:t>Use the 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context.getImageData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w, h)</a:t>
            </a:r>
          </a:p>
          <a:p>
            <a:pPr lvl="1"/>
            <a:r>
              <a:rPr lang="en-US" dirty="0" smtClean="0"/>
              <a:t>Returns the image data object</a:t>
            </a:r>
          </a:p>
          <a:p>
            <a:pPr lvl="2"/>
            <a:r>
              <a:rPr lang="en-US" dirty="0" smtClean="0"/>
              <a:t>The image data is for the rectangle with top-left corner at (x, y) with width w and height h</a:t>
            </a:r>
          </a:p>
          <a:p>
            <a:pPr lvl="1"/>
            <a:r>
              <a:rPr lang="en-US" dirty="0" smtClean="0"/>
              <a:t>The image data contains an array of numbers for each of the pixels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058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array of pixels holds values 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value represents a color component from RGBA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pixels are grouped in triples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color values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</a:t>
            </a:r>
            <a:r>
              <a:rPr lang="en-US" dirty="0" smtClean="0"/>
              <a:t> pixel are at positions: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pixels[i]</a:t>
            </a:r>
            <a:r>
              <a:rPr lang="en-US" dirty="0" smtClean="0"/>
              <a:t> 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</a:t>
            </a:r>
            <a:r>
              <a:rPr lang="en-US" dirty="0" smtClean="0"/>
              <a:t> component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pixels[i+1]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GREEN</a:t>
            </a:r>
            <a:r>
              <a:rPr lang="en-US" dirty="0" smtClean="0"/>
              <a:t> component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pixels[i+2]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BLUE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5046"/>
            <a:ext cx="8686800" cy="553998"/>
          </a:xfrm>
        </p:spPr>
        <p:txBody>
          <a:bodyPr/>
          <a:lstStyle/>
          <a:p>
            <a:r>
              <a:rPr lang="en-US" dirty="0" smtClean="0"/>
              <a:t>Invert all the colors of an canvas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317046"/>
            <a:ext cx="8077200" cy="3093154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/>
              <a:t>imageData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err="1" smtClean="0"/>
              <a:t>ctx.getImageData</a:t>
            </a:r>
            <a:r>
              <a:rPr lang="en-US" dirty="0" smtClean="0"/>
              <a:t>(150, 150, 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ctx.canvas.width</a:t>
            </a:r>
            <a:r>
              <a:rPr lang="en-US" dirty="0" smtClean="0"/>
              <a:t>, </a:t>
            </a:r>
            <a:r>
              <a:rPr lang="en-US" dirty="0" err="1" smtClean="0"/>
              <a:t>ctx.canvas.height</a:t>
            </a:r>
            <a:r>
              <a:rPr lang="en-US" dirty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for(var </a:t>
            </a:r>
            <a:r>
              <a:rPr lang="en-US" dirty="0"/>
              <a:t>i = 0 ; i &lt; </a:t>
            </a:r>
            <a:r>
              <a:rPr lang="en-US" dirty="0" err="1"/>
              <a:t>imageData.data.length</a:t>
            </a:r>
            <a:r>
              <a:rPr lang="en-US" dirty="0"/>
              <a:t>; i</a:t>
            </a:r>
            <a:r>
              <a:rPr lang="en-US" dirty="0" smtClean="0"/>
              <a:t>+=4){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[i+1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[i+1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[i+2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[i+2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ctx.putImageData(</a:t>
            </a:r>
            <a:r>
              <a:rPr lang="en-US" dirty="0" err="1" smtClean="0"/>
              <a:t>imageData</a:t>
            </a:r>
            <a:r>
              <a:rPr lang="en-US" dirty="0"/>
              <a:t>, 0, 0);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1421"/>
            <a:ext cx="8686800" cy="2954655"/>
          </a:xfrm>
        </p:spPr>
        <p:txBody>
          <a:bodyPr/>
          <a:lstStyle/>
          <a:p>
            <a:r>
              <a:rPr lang="en-US" dirty="0" smtClean="0"/>
              <a:t>The Canvas is a rectangular sheet</a:t>
            </a:r>
          </a:p>
          <a:p>
            <a:pPr lvl="1"/>
            <a:r>
              <a:rPr lang="en-US" dirty="0" smtClean="0"/>
              <a:t>All the drawing is done inside this sheet</a:t>
            </a:r>
          </a:p>
          <a:p>
            <a:r>
              <a:rPr lang="en-US" dirty="0" smtClean="0"/>
              <a:t>The canvas consists of:</a:t>
            </a:r>
          </a:p>
          <a:p>
            <a:pPr lvl="1"/>
            <a:r>
              <a:rPr lang="en-US" dirty="0" smtClean="0"/>
              <a:t>&lt;canvas&gt; HTML element</a:t>
            </a:r>
          </a:p>
          <a:p>
            <a:pPr lvl="1"/>
            <a:r>
              <a:rPr lang="en-US" dirty="0" smtClean="0"/>
              <a:t>JavaScript API for the drawing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64102" y="4202844"/>
            <a:ext cx="8015796" cy="400110"/>
          </a:xfrm>
        </p:spPr>
        <p:txBody>
          <a:bodyPr/>
          <a:lstStyle/>
          <a:p>
            <a:r>
              <a:rPr lang="en-US" dirty="0" smtClean="0"/>
              <a:t>&lt;canvas id="the-canvas" width="100" height="100" /&gt;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4102" y="4817277"/>
            <a:ext cx="801579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('the-canvas');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canvasCtx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('2d');</a:t>
            </a:r>
          </a:p>
          <a:p>
            <a:r>
              <a:rPr lang="en-US" dirty="0" err="1" smtClean="0"/>
              <a:t>canvasCtx.fillRect</a:t>
            </a:r>
            <a:r>
              <a:rPr lang="en-US" dirty="0" smtClean="0"/>
              <a:t>(10, 10, 30, 30);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47261" y="3567879"/>
            <a:ext cx="2868139" cy="527804"/>
          </a:xfrm>
          <a:prstGeom prst="wedgeRoundRectCallout">
            <a:avLst>
              <a:gd name="adj1" fmla="val -49815"/>
              <a:gd name="adj2" fmla="val 734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Set width and height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HTML element provides many ways for drawing</a:t>
            </a:r>
          </a:p>
          <a:p>
            <a:pPr lvl="1"/>
            <a:r>
              <a:rPr lang="en-US" dirty="0" smtClean="0"/>
              <a:t>Rectangular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2d</a:t>
            </a:r>
            <a:r>
              <a:rPr lang="en-US" dirty="0" smtClean="0"/>
              <a:t> drawing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3d</a:t>
            </a:r>
            <a:r>
              <a:rPr lang="en-US" dirty="0" smtClean="0"/>
              <a:t> drawing</a:t>
            </a:r>
          </a:p>
          <a:p>
            <a:pPr lvl="1"/>
            <a:r>
              <a:rPr lang="en-US" dirty="0" smtClean="0"/>
              <a:t>WebGL drawing</a:t>
            </a:r>
          </a:p>
          <a:p>
            <a:r>
              <a:rPr lang="en-US" dirty="0" smtClean="0"/>
              <a:t>HTML5 provides APIs for all these types of drawing</a:t>
            </a:r>
          </a:p>
          <a:p>
            <a:pPr lvl="1"/>
            <a:r>
              <a:rPr lang="en-US" dirty="0" smtClean="0"/>
              <a:t>The way to use a specific canvas API is to get the corresponding context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Canvas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Shapes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9849</TotalTime>
  <Words>2346</Words>
  <Application>Microsoft Office PowerPoint</Application>
  <PresentationFormat>On-screen Show (4:3)</PresentationFormat>
  <Paragraphs>462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Cambria</vt:lpstr>
      <vt:lpstr>Consolas</vt:lpstr>
      <vt:lpstr>Corbel</vt:lpstr>
      <vt:lpstr>Wingdings 2</vt:lpstr>
      <vt:lpstr>Telerik Academy theme</vt:lpstr>
      <vt:lpstr>The Canvas</vt:lpstr>
      <vt:lpstr>Table of Contents</vt:lpstr>
      <vt:lpstr>Table of Contents (2)</vt:lpstr>
      <vt:lpstr>The Canvas</vt:lpstr>
      <vt:lpstr>The Canvas</vt:lpstr>
      <vt:lpstr>Using the Canvas</vt:lpstr>
      <vt:lpstr>The Canvas Context</vt:lpstr>
      <vt:lpstr>Using the Canvas</vt:lpstr>
      <vt:lpstr>Drawing Shapes</vt:lpstr>
      <vt:lpstr>Canvas Shapes</vt:lpstr>
      <vt:lpstr>Drawing Rects</vt:lpstr>
      <vt:lpstr>Drawing Rects: Example</vt:lpstr>
      <vt:lpstr>Drawing Rectangles</vt:lpstr>
      <vt:lpstr>Canvas Paths</vt:lpstr>
      <vt:lpstr>Canvas Paths</vt:lpstr>
      <vt:lpstr>Canvas Path (2)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Using the Path</vt:lpstr>
      <vt:lpstr>Drawing Ellipses</vt:lpstr>
      <vt:lpstr>Drawing Ellipses</vt:lpstr>
      <vt:lpstr>Drawing Ellipses (2)</vt:lpstr>
      <vt:lpstr>Drawing Ellipses: Example</vt:lpstr>
      <vt:lpstr>Drawing Ellipses and Segments</vt:lpstr>
      <vt:lpstr>Drawing Circular Sectors</vt:lpstr>
      <vt:lpstr>Drawing Circular  Sectors: Example</vt:lpstr>
      <vt:lpstr>Drawing Circular Sectors</vt:lpstr>
      <vt:lpstr>Drawing Curves</vt:lpstr>
      <vt:lpstr>Drawing Curves with  The Canvas</vt:lpstr>
      <vt:lpstr>Quadratic Curves</vt:lpstr>
      <vt:lpstr>Quadratic Curves</vt:lpstr>
      <vt:lpstr>Bezier Curves</vt:lpstr>
      <vt:lpstr>Bezier Curves</vt:lpstr>
      <vt:lpstr>Drawing Text in Canvas</vt:lpstr>
      <vt:lpstr>Drawing Text</vt:lpstr>
      <vt:lpstr>Drawing Text: Example</vt:lpstr>
      <vt:lpstr>Drawing Text: Example</vt:lpstr>
      <vt:lpstr>Drawing Text in Canvas</vt:lpstr>
      <vt:lpstr>Canvas Styles</vt:lpstr>
      <vt:lpstr>Canvas Styles</vt:lpstr>
      <vt:lpstr>Canvas Styles</vt:lpstr>
      <vt:lpstr>Transformations</vt:lpstr>
      <vt:lpstr>Canvas Transformations</vt:lpstr>
      <vt:lpstr>Transformations</vt:lpstr>
      <vt:lpstr>Canvas Per-pixel Manipulation</vt:lpstr>
      <vt:lpstr>Canvas Per-pixel  Manipulation</vt:lpstr>
      <vt:lpstr>PowerPoint Presentation</vt:lpstr>
      <vt:lpstr>PowerPoint Presentation</vt:lpstr>
      <vt:lpstr>Canvas Per-pixel Manipulation</vt:lpstr>
      <vt:lpstr>The Canvas</vt:lpstr>
      <vt:lpstr>Homework</vt:lpstr>
      <vt:lpstr>Homework (5)</vt:lpstr>
      <vt:lpstr>Homework (7)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Doncho Minkov</dc:creator>
  <cp:lastModifiedBy>Doncho Minkov</cp:lastModifiedBy>
  <cp:revision>430</cp:revision>
  <dcterms:created xsi:type="dcterms:W3CDTF">2013-11-06T07:04:00Z</dcterms:created>
  <dcterms:modified xsi:type="dcterms:W3CDTF">2014-05-29T09:10:01Z</dcterms:modified>
</cp:coreProperties>
</file>