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70" r:id="rId5"/>
    <p:sldId id="276" r:id="rId6"/>
    <p:sldId id="275" r:id="rId7"/>
    <p:sldId id="274" r:id="rId8"/>
    <p:sldId id="271" r:id="rId9"/>
    <p:sldId id="266" r:id="rId10"/>
    <p:sldId id="267" r:id="rId11"/>
    <p:sldId id="268" r:id="rId12"/>
    <p:sldId id="262" r:id="rId13"/>
    <p:sldId id="263" r:id="rId14"/>
    <p:sldId id="264" r:id="rId15"/>
    <p:sldId id="272" r:id="rId16"/>
    <p:sldId id="265" r:id="rId17"/>
    <p:sldId id="259" r:id="rId18"/>
    <p:sldId id="260" r:id="rId19"/>
    <p:sldId id="261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273" r:id="rId45"/>
    <p:sldId id="306" r:id="rId46"/>
    <p:sldId id="307" r:id="rId47"/>
    <p:sldId id="308" r:id="rId48"/>
    <p:sldId id="309" r:id="rId49"/>
    <p:sldId id="310" r:id="rId50"/>
    <p:sldId id="311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Layout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Control the arrangement of the HTML elements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4" y="5338343"/>
            <a:ext cx="4090987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088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Overflow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overflow</a:t>
            </a:r>
            <a:r>
              <a:rPr lang="en-US" sz="2800" dirty="0" smtClean="0"/>
              <a:t>: defines the behavior of element when content needs more space than the available</a:t>
            </a:r>
          </a:p>
          <a:p>
            <a:pPr>
              <a:lnSpc>
                <a:spcPct val="1000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overflow</a:t>
            </a:r>
            <a:r>
              <a:rPr lang="en-US" sz="2800" dirty="0" smtClean="0"/>
              <a:t> values: 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visible</a:t>
            </a:r>
            <a:r>
              <a:rPr lang="en-US" sz="2800" dirty="0" smtClean="0"/>
              <a:t> (default) – content spills out of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auto</a:t>
            </a:r>
            <a:r>
              <a:rPr lang="en-US" sz="2800" dirty="0" smtClean="0"/>
              <a:t> - show scrollbars if needed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scroll</a:t>
            </a:r>
            <a:r>
              <a:rPr lang="en-US" sz="2800" dirty="0" smtClean="0"/>
              <a:t> – always show scrollbars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hidden</a:t>
            </a:r>
            <a:r>
              <a:rPr lang="en-US" sz="2800" dirty="0" smtClean="0"/>
              <a:t> – any content that cannot fit is clipped</a:t>
            </a:r>
            <a:endParaRPr lang="bg-BG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932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85800" y="2174079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218" name="Picture 2" descr="http://1.bp.blogspot.com/_5q464b0TIXQ/SwMDypXBE6I/AAAAAAAAD28/-EMXvrO6UIE/s320/overflowing_c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962400"/>
            <a:ext cx="3061604" cy="2286000"/>
          </a:xfrm>
          <a:prstGeom prst="roundRect">
            <a:avLst>
              <a:gd name="adj" fmla="val 8645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www.thebeginwithinblog.com/wp-content/uploads/2011/04/overflowing-cu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962400"/>
            <a:ext cx="2286000" cy="2286000"/>
          </a:xfrm>
          <a:prstGeom prst="roundRect">
            <a:avLst>
              <a:gd name="adj" fmla="val 8645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55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971800"/>
            <a:ext cx="7924800" cy="685800"/>
          </a:xfrm>
        </p:spPr>
        <p:txBody>
          <a:bodyPr/>
          <a:lstStyle/>
          <a:p>
            <a:r>
              <a:rPr lang="en-US" dirty="0" smtClean="0"/>
              <a:t>Display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237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Display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display</a:t>
            </a:r>
            <a:r>
              <a:rPr lang="en-US" dirty="0" smtClean="0"/>
              <a:t>: controls the display of the element and the way it is rendered and if breaks should be placed before and after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inline</a:t>
            </a:r>
            <a:r>
              <a:rPr lang="en-US" dirty="0" smtClean="0"/>
              <a:t>: no breaks are placed before and after </a:t>
            </a:r>
            <a:r>
              <a:rPr lang="en-US" dirty="0" smtClean="0">
                <a:latin typeface="Courier New" pitchFamily="49" charset="0"/>
              </a:rPr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&lt;span&gt;</a:t>
            </a:r>
            <a:r>
              <a:rPr lang="en-US" dirty="0" smtClean="0"/>
              <a:t> is an inline element)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The element's height and width depend on the size of the content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block</a:t>
            </a:r>
            <a:r>
              <a:rPr lang="en-US" dirty="0" smtClean="0"/>
              <a:t>:  breaks are placed before AND after the element </a:t>
            </a:r>
            <a:r>
              <a:rPr lang="en-US" dirty="0" smtClean="0">
                <a:solidFill>
                  <a:srgbClr val="EBFFD2"/>
                </a:solidFill>
              </a:rPr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&lt;div&gt;</a:t>
            </a:r>
            <a:r>
              <a:rPr lang="en-US" dirty="0" smtClean="0"/>
              <a:t> is a block element)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Height and width may not depend on the size of the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61186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display</a:t>
            </a:r>
            <a:r>
              <a:rPr lang="en-US" dirty="0"/>
              <a:t>: controls the display of the element and the way it is rendered and if breaks should be placed before and after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none</a:t>
            </a:r>
            <a:r>
              <a:rPr lang="en-US" dirty="0" smtClean="0"/>
              <a:t>: element is hidden and its dimensions are not used to calculate the surrounding elements rendering (differs from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visibility: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hidden</a:t>
            </a:r>
            <a:r>
              <a:rPr lang="en-US" dirty="0" smtClean="0"/>
              <a:t>!)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inline-block</a:t>
            </a:r>
            <a:r>
              <a:rPr lang="en-US" dirty="0" smtClean="0"/>
              <a:t>: </a:t>
            </a:r>
            <a:r>
              <a:rPr lang="en-US" dirty="0"/>
              <a:t>: no breaks are placed before and </a:t>
            </a:r>
            <a:r>
              <a:rPr lang="en-US" dirty="0" smtClean="0"/>
              <a:t>after (like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</a:t>
            </a:r>
            <a:r>
              <a:rPr lang="en-US" dirty="0" smtClean="0"/>
              <a:t>)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Height and width can be applied (like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block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311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display</a:t>
            </a:r>
            <a:r>
              <a:rPr lang="en-US" dirty="0"/>
              <a:t>: controls the display of the element and the way it is rendered and if breaks should be placed before and after the </a:t>
            </a:r>
            <a:r>
              <a:rPr lang="en-US" dirty="0" smtClean="0"/>
              <a:t>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table-row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table-cell</a:t>
            </a:r>
            <a:r>
              <a:rPr lang="en-US" dirty="0" smtClean="0"/>
              <a:t> : the elements are arranged in a table-like layout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20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6800" y="2895600"/>
            <a:ext cx="3810000" cy="685800"/>
          </a:xfrm>
        </p:spPr>
        <p:txBody>
          <a:bodyPr/>
          <a:lstStyle/>
          <a:p>
            <a:pPr algn="ctr"/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876800" y="3621879"/>
            <a:ext cx="38100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091" t="-8555" r="-7091" b="-8555"/>
          <a:stretch/>
        </p:blipFill>
        <p:spPr bwMode="auto">
          <a:xfrm>
            <a:off x="768475" y="1975104"/>
            <a:ext cx="3730374" cy="2907792"/>
          </a:xfrm>
          <a:prstGeom prst="roundRect">
            <a:avLst>
              <a:gd name="adj" fmla="val 9434"/>
            </a:avLst>
          </a:prstGeom>
          <a:solidFill>
            <a:srgbClr val="EAEAEA"/>
          </a:solidFill>
          <a:ln>
            <a:noFill/>
          </a:ln>
          <a:effectLst>
            <a:glow rad="101600">
              <a:schemeClr val="tx2">
                <a:lumMod val="60000"/>
                <a:lumOff val="40000"/>
                <a:alpha val="60000"/>
              </a:schemeClr>
            </a:glow>
            <a:outerShdw dist="35921" dir="2700000" algn="ctr" rotWithShape="0">
              <a:schemeClr val="bg2"/>
            </a:outerShdw>
            <a:softEdge rad="12700"/>
          </a:effectLst>
          <a:extLst/>
        </p:spPr>
      </p:pic>
    </p:spTree>
    <p:extLst>
      <p:ext uri="{BB962C8B-B14F-4D97-AF65-F5344CB8AC3E}">
        <p14:creationId xmlns:p14="http://schemas.microsoft.com/office/powerpoint/2010/main" val="408793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86100"/>
            <a:ext cx="7924800" cy="685800"/>
          </a:xfrm>
        </p:spPr>
        <p:txBody>
          <a:bodyPr/>
          <a:lstStyle/>
          <a:p>
            <a:r>
              <a:rPr lang="en-US" dirty="0" smtClean="0"/>
              <a:t>Visibility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17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Visibility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86800" cy="5181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visibility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Determines whether the element is visible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hidden</a:t>
            </a:r>
            <a:r>
              <a:rPr lang="en-US" dirty="0" smtClean="0"/>
              <a:t>: element is not rendered, but still occupies place on the page (similar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opacity:0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visible</a:t>
            </a:r>
            <a:r>
              <a:rPr lang="en-US" dirty="0" smtClean="0"/>
              <a:t>: element is rendered normally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3716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07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Width and Height</a:t>
            </a:r>
          </a:p>
          <a:p>
            <a:r>
              <a:rPr lang="en-US" dirty="0" smtClean="0"/>
              <a:t>Overflow</a:t>
            </a:r>
          </a:p>
          <a:p>
            <a:r>
              <a:rPr lang="en-US" dirty="0" smtClean="0"/>
              <a:t>Visibility</a:t>
            </a:r>
          </a:p>
          <a:p>
            <a:r>
              <a:rPr lang="en-US" dirty="0" smtClean="0"/>
              <a:t>Display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598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Margins and Paddings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2330820"/>
            <a:ext cx="741997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28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Margin and Padding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dirty="0" smtClean="0"/>
              <a:t> define the spacing around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Numerical value, 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10px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-5px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Can be defined for each of the four sides separately -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margin-top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padding-left</a:t>
            </a:r>
            <a:r>
              <a:rPr lang="en-US" dirty="0" smtClean="0"/>
              <a:t>, …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dirty="0" smtClean="0"/>
              <a:t> is the spacing outside of the border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dirty="0" smtClean="0"/>
              <a:t> is the spacing between the border and the content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What are collapsing margins?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300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 smtClean="0"/>
              <a:t>Margin and Padding: Short Rules</a:t>
            </a:r>
            <a:endParaRPr lang="bg-BG" sz="3800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5px</a:t>
            </a:r>
            <a:r>
              <a:rPr lang="en-US" dirty="0" smtClean="0"/>
              <a:t>;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Sets all four sides to have margin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 px;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10px 20px;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top and bottom to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10px</a:t>
            </a:r>
            <a:r>
              <a:rPr lang="en-US" dirty="0" smtClean="0"/>
              <a:t>, left and right to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20px</a:t>
            </a:r>
            <a:r>
              <a:rPr lang="en-US" dirty="0" smtClean="0"/>
              <a:t>;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5px 3px 8px;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top 5px, left/right 3px, bottom 8px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1px 3px 5px 7px;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top, right, bottom, left (clockwise from top)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Same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padding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41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19601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Margins and Paddings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514588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667000" y="929640"/>
            <a:ext cx="3810000" cy="3048000"/>
          </a:xfrm>
          <a:prstGeom prst="roundRect">
            <a:avLst>
              <a:gd name="adj" fmla="val 494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381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Box Model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23900" y="1143000"/>
            <a:ext cx="7696200" cy="5257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</a:t>
            </a:r>
            <a:endParaRPr lang="en-US" sz="2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5939" y="1766807"/>
            <a:ext cx="6372122" cy="40101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</a:t>
            </a:r>
            <a:endParaRPr lang="en-US" sz="2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30732" y="2384092"/>
            <a:ext cx="4882536" cy="27756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Padding</a:t>
            </a:r>
            <a:endParaRPr lang="en-US" sz="2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58280" y="2931826"/>
            <a:ext cx="3227440" cy="168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</a:t>
            </a:r>
            <a:endParaRPr lang="en-US" sz="2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025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IE Quirks Mode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4038600" cy="25146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3000" dirty="0" smtClean="0"/>
              <a:t>When using quirks mode (pages with no DOCTYPE or with a HTML 4 Transitional DOCTYPE)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1125538"/>
            <a:ext cx="3952875" cy="5364162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381000" y="4038600"/>
            <a:ext cx="3886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 Explorer violates the box model </a:t>
            </a:r>
            <a:r>
              <a:rPr lang="en-US" sz="28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standard!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5219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IE Quirks Mode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188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38200"/>
            <a:ext cx="7924800" cy="838200"/>
          </a:xfrm>
        </p:spPr>
        <p:txBody>
          <a:bodyPr/>
          <a:lstStyle/>
          <a:p>
            <a:r>
              <a:rPr lang="en-US" dirty="0" smtClean="0"/>
              <a:t>Box Model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1981200"/>
            <a:ext cx="6705600" cy="4395763"/>
          </a:xfrm>
          <a:prstGeom prst="roundRect">
            <a:avLst>
              <a:gd name="adj" fmla="val 2106"/>
            </a:avLst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22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 box-sizing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</a:t>
            </a:r>
            <a:r>
              <a:rPr lang="en-US" dirty="0"/>
              <a:t>whether you want an element to render it's borders and padding within its specified width, or outside of 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Possible values: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box-sizing: content-box </a:t>
            </a:r>
            <a:r>
              <a:rPr lang="en-US" dirty="0"/>
              <a:t>(default)</a:t>
            </a:r>
            <a:br>
              <a:rPr lang="en-US" dirty="0"/>
            </a:br>
            <a:r>
              <a:rPr lang="en-US" dirty="0"/>
              <a:t>box width: </a:t>
            </a:r>
            <a:r>
              <a:rPr lang="en-US" dirty="0" smtClean="0"/>
              <a:t>288 </a:t>
            </a:r>
            <a:r>
              <a:rPr lang="en-US" dirty="0"/>
              <a:t>pixels + 10 pixels padding and 1 pixel border on each side = </a:t>
            </a:r>
            <a:r>
              <a:rPr lang="en-US" dirty="0" smtClean="0"/>
              <a:t>300 pixels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box-sizing: border-box</a:t>
            </a:r>
            <a:b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/>
              <a:t>box width: 300 pixels, including padding and </a:t>
            </a:r>
            <a:r>
              <a:rPr lang="en-US" dirty="0" smtClean="0"/>
              <a:t>borders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5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 box-sizing 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r>
              <a:rPr lang="en-US" dirty="0" smtClean="0"/>
              <a:t>Example: Box with total width of 300 px (including paddings and borders)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685800" y="2438400"/>
            <a:ext cx="76962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effectLst/>
              </a:rPr>
              <a:t>width</a:t>
            </a:r>
            <a:r>
              <a:rPr lang="en-US" sz="2400" dirty="0">
                <a:effectLst/>
              </a:rPr>
              <a:t>: 300px</a:t>
            </a:r>
            <a:r>
              <a:rPr lang="en-US" sz="2400" dirty="0" smtClean="0">
                <a:effectLst/>
              </a:rPr>
              <a:t>;</a:t>
            </a:r>
          </a:p>
          <a:p>
            <a:r>
              <a:rPr lang="en-US" sz="2400" dirty="0">
                <a:effectLst/>
              </a:rPr>
              <a:t>border: 1px solid </a:t>
            </a:r>
            <a:r>
              <a:rPr lang="en-US" sz="2400" dirty="0" smtClean="0">
                <a:effectLst/>
              </a:rPr>
              <a:t>black;</a:t>
            </a:r>
          </a:p>
          <a:p>
            <a:r>
              <a:rPr lang="en-US" sz="2400" dirty="0">
                <a:effectLst/>
              </a:rPr>
              <a:t>padding: </a:t>
            </a:r>
            <a:r>
              <a:rPr lang="en-US" sz="2400" dirty="0" smtClean="0">
                <a:effectLst/>
              </a:rPr>
              <a:t>5px;</a:t>
            </a:r>
          </a:p>
          <a:p>
            <a:endParaRPr lang="en-US" sz="2400" dirty="0" smtClean="0"/>
          </a:p>
          <a:p>
            <a:r>
              <a:rPr lang="en-US" sz="2400" dirty="0" smtClean="0"/>
              <a:t>/* </a:t>
            </a:r>
            <a:r>
              <a:rPr lang="en-US" sz="2400" dirty="0"/>
              <a:t>Firefox </a:t>
            </a:r>
            <a:r>
              <a:rPr lang="en-US" sz="2400" dirty="0" smtClean="0"/>
              <a:t>*/</a:t>
            </a:r>
          </a:p>
          <a:p>
            <a:r>
              <a:rPr lang="en-US" sz="2400" dirty="0"/>
              <a:t>-moz-box-sizing</a:t>
            </a:r>
            <a:r>
              <a:rPr lang="en-US" sz="2400" dirty="0" smtClean="0"/>
              <a:t>: border-box</a:t>
            </a:r>
            <a:r>
              <a:rPr lang="en-US" sz="2400" dirty="0"/>
              <a:t>;</a:t>
            </a:r>
            <a:endParaRPr lang="en-US" sz="2400" dirty="0" smtClean="0"/>
          </a:p>
          <a:p>
            <a:r>
              <a:rPr lang="en-US" sz="2400" dirty="0" smtClean="0"/>
              <a:t>/* </a:t>
            </a:r>
            <a:r>
              <a:rPr lang="en-US" sz="2400" dirty="0" err="1"/>
              <a:t>WebKit</a:t>
            </a:r>
            <a:r>
              <a:rPr lang="en-US" sz="2400" dirty="0"/>
              <a:t> </a:t>
            </a:r>
            <a:r>
              <a:rPr lang="en-US" sz="2400" dirty="0" smtClean="0"/>
              <a:t>*/</a:t>
            </a:r>
          </a:p>
          <a:p>
            <a:r>
              <a:rPr lang="en-US" sz="2400" dirty="0" smtClean="0"/>
              <a:t>-</a:t>
            </a:r>
            <a:r>
              <a:rPr lang="en-US" sz="2400" dirty="0"/>
              <a:t>webkit-box-sizing: border-box;</a:t>
            </a:r>
            <a:endParaRPr lang="en-US" sz="2400" dirty="0" smtClean="0"/>
          </a:p>
          <a:p>
            <a:r>
              <a:rPr lang="en-US" sz="2400" dirty="0" smtClean="0"/>
              <a:t>/* </a:t>
            </a:r>
            <a:r>
              <a:rPr lang="en-US" sz="2400" dirty="0"/>
              <a:t>Opera 9.5+, Google Chrome </a:t>
            </a:r>
            <a:r>
              <a:rPr lang="en-US" sz="2400" dirty="0" smtClean="0"/>
              <a:t>*/</a:t>
            </a:r>
          </a:p>
          <a:p>
            <a:r>
              <a:rPr lang="en-US" sz="2400" dirty="0" smtClean="0"/>
              <a:t>box-sizing</a:t>
            </a:r>
            <a:r>
              <a:rPr lang="en-US" sz="2400" dirty="0"/>
              <a:t>: border-box;</a:t>
            </a:r>
          </a:p>
        </p:txBody>
      </p:sp>
    </p:spTree>
    <p:extLst>
      <p:ext uri="{BB962C8B-B14F-4D97-AF65-F5344CB8AC3E}">
        <p14:creationId xmlns:p14="http://schemas.microsoft.com/office/powerpoint/2010/main" val="90819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4953000"/>
            <a:ext cx="6248400" cy="685800"/>
          </a:xfrm>
        </p:spPr>
        <p:txBody>
          <a:bodyPr/>
          <a:lstStyle/>
          <a:p>
            <a:pPr algn="ctr"/>
            <a:r>
              <a:rPr lang="en-US" dirty="0" smtClean="0"/>
              <a:t>W i d t h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8001000" y="0"/>
            <a:ext cx="0" cy="6858000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88900" cap="rnd">
            <a:solidFill>
              <a:schemeClr val="accent5">
                <a:lumMod val="60000"/>
                <a:lumOff val="40000"/>
              </a:schemeClr>
            </a:solidFill>
            <a:bevel/>
            <a:headEnd type="stealth" w="lg" len="lg"/>
            <a:tailEnd type="stealth" w="lg" len="lg"/>
          </a:ln>
        </p:spPr>
      </p:cxnSp>
      <p:cxnSp>
        <p:nvCxnSpPr>
          <p:cNvPr id="5" name="Straight Arrow Connector 4"/>
          <p:cNvCxnSpPr/>
          <p:nvPr/>
        </p:nvCxnSpPr>
        <p:spPr>
          <a:xfrm flipH="1">
            <a:off x="2" y="5791200"/>
            <a:ext cx="9143998" cy="0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88900" cap="rnd">
            <a:solidFill>
              <a:schemeClr val="accent5">
                <a:lumMod val="60000"/>
                <a:lumOff val="40000"/>
              </a:schemeClr>
            </a:solidFill>
            <a:bevel/>
            <a:headEnd type="stealth" w="lg" len="lg"/>
            <a:tailEnd type="stealth" w="lg" len="lg"/>
          </a:ln>
        </p:spPr>
      </p:cxnSp>
      <p:sp>
        <p:nvSpPr>
          <p:cNvPr id="11" name="Rectangle 10"/>
          <p:cNvSpPr/>
          <p:nvPr/>
        </p:nvSpPr>
        <p:spPr>
          <a:xfrm>
            <a:off x="6858000" y="1238689"/>
            <a:ext cx="1143001" cy="4552512"/>
          </a:xfrm>
          <a:prstGeom prst="rect">
            <a:avLst/>
          </a:prstGeom>
        </p:spPr>
        <p:txBody>
          <a:bodyPr tIns="0" bIns="0" anchor="ctr" anchorCtr="0"/>
          <a:lstStyle/>
          <a:p>
            <a:pPr algn="ctr">
              <a:lnSpc>
                <a:spcPts val="5000"/>
              </a:lnSpc>
            </a:pP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H</a:t>
            </a:r>
            <a:b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e</a:t>
            </a:r>
            <a:b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i</a:t>
            </a:r>
            <a:b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g</a:t>
            </a:r>
          </a:p>
          <a:p>
            <a:pPr algn="ctr">
              <a:lnSpc>
                <a:spcPts val="5000"/>
              </a:lnSpc>
            </a:pP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h</a:t>
            </a:r>
            <a:b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t</a:t>
            </a:r>
            <a:endParaRPr lang="en-US" sz="5000" b="1" dirty="0">
              <a:ln w="500">
                <a:noFill/>
              </a:ln>
              <a:solidFill>
                <a:schemeClr val="tx2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0000" endPos="50000" dist="127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8500" y="914400"/>
            <a:ext cx="6019800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9050" cap="rnd">
            <a:solidFill>
              <a:schemeClr val="accent5">
                <a:lumMod val="60000"/>
                <a:lumOff val="40000"/>
              </a:schemeClr>
            </a:solidFill>
            <a:bevel/>
            <a:headEnd type="stealth" w="lg" len="lg"/>
            <a:tailEnd type="stealth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285999" y="2781300"/>
            <a:ext cx="2286002" cy="685800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1" fontAlgn="base" hangingPunct="1">
              <a:lnSpc>
                <a:spcPts val="50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sz="2000" dirty="0" smtClean="0"/>
              <a:t>W i d t h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019798" y="914401"/>
            <a:ext cx="1" cy="3733799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88900" cap="rnd">
            <a:solidFill>
              <a:schemeClr val="accent5">
                <a:lumMod val="60000"/>
                <a:lumOff val="40000"/>
              </a:schemeClr>
            </a:solidFill>
            <a:bevel/>
            <a:headEnd type="stealth" w="lg" len="lg"/>
            <a:tailEnd type="stealth" w="lg" len="lg"/>
          </a:ln>
        </p:spPr>
      </p:cxnSp>
      <p:cxnSp>
        <p:nvCxnSpPr>
          <p:cNvPr id="15" name="Straight Arrow Connector 14"/>
          <p:cNvCxnSpPr/>
          <p:nvPr/>
        </p:nvCxnSpPr>
        <p:spPr>
          <a:xfrm flipH="1">
            <a:off x="685800" y="3657600"/>
            <a:ext cx="6019800" cy="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88900" cap="rnd">
            <a:solidFill>
              <a:schemeClr val="accent5">
                <a:lumMod val="60000"/>
                <a:lumOff val="40000"/>
              </a:schemeClr>
            </a:solidFill>
            <a:bevel/>
            <a:headEnd type="stealth" w="lg" len="lg"/>
            <a:tailEnd type="stealth" w="lg" len="lg"/>
          </a:ln>
        </p:spPr>
      </p:cxnSp>
      <p:sp>
        <p:nvSpPr>
          <p:cNvPr id="16" name="Rectangle 15"/>
          <p:cNvSpPr/>
          <p:nvPr/>
        </p:nvSpPr>
        <p:spPr>
          <a:xfrm>
            <a:off x="4838697" y="1152744"/>
            <a:ext cx="1143001" cy="2504856"/>
          </a:xfrm>
          <a:prstGeom prst="rect">
            <a:avLst/>
          </a:prstGeom>
        </p:spPr>
        <p:txBody>
          <a:bodyPr tIns="0" bIns="0" anchor="ctr" anchorCtr="0"/>
          <a:lstStyle/>
          <a:p>
            <a:pPr algn="ctr"/>
            <a: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H</a:t>
            </a:r>
            <a:b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e</a:t>
            </a:r>
            <a:b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i</a:t>
            </a:r>
            <a:b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g</a:t>
            </a:r>
          </a:p>
          <a:p>
            <a:pPr algn="ctr"/>
            <a: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h</a:t>
            </a:r>
            <a:b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t</a:t>
            </a:r>
            <a:endParaRPr lang="en-US" sz="2000" b="1" dirty="0">
              <a:ln w="500">
                <a:noFill/>
              </a:ln>
              <a:solidFill>
                <a:schemeClr val="tx2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0000" endPos="50000" dist="127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14400"/>
            <a:ext cx="3326476" cy="2231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798" y="1152744"/>
            <a:ext cx="1371602" cy="92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721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196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Box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533400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63012" y="1600200"/>
            <a:ext cx="5175988" cy="24383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419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3124200"/>
            <a:ext cx="7924800" cy="685800"/>
          </a:xfrm>
        </p:spPr>
        <p:txBody>
          <a:bodyPr/>
          <a:lstStyle/>
          <a:p>
            <a:r>
              <a:rPr lang="en-US" dirty="0" smtClean="0"/>
              <a:t>Positioning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035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Positioning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position</a:t>
            </a:r>
            <a:r>
              <a:rPr lang="en-US" dirty="0" smtClean="0"/>
              <a:t>: defines the positioning of the element in the page content flow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 The value is one of: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static</a:t>
            </a:r>
            <a:r>
              <a:rPr lang="en-US" sz="2800" dirty="0" smtClean="0"/>
              <a:t> (default)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relative</a:t>
            </a:r>
            <a:r>
              <a:rPr lang="en-US" sz="2800" dirty="0" smtClean="0"/>
              <a:t> – relative position according to where the element would appear with static position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absolute</a:t>
            </a:r>
            <a:r>
              <a:rPr lang="en-US" sz="2800" dirty="0" smtClean="0"/>
              <a:t> – position according to the innermost positioned parent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fixed</a:t>
            </a:r>
            <a:r>
              <a:rPr lang="en-US" sz="2800" dirty="0" smtClean="0"/>
              <a:t> – same as  absolute, but ignores page scrolling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14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Positioning (2)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Margin VS relative positioning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Fixed and absolutely positioned elements do not influence the page normal flow and usually stay on top of other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Their position and size is ignored when calculating the size of parent element or position of surrounding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Overlaid according to their z-index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Inline fixed or absolutely positioned elements can apply height like block-level elements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44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Positioning (3)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bottom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 smtClean="0"/>
              <a:t>: specifies offset of absolute/fixed/relative positioned element as numerical values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z-index</a:t>
            </a:r>
            <a:r>
              <a:rPr lang="en-US" dirty="0" smtClean="0"/>
              <a:t> : specifies the stack level of positioned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Understanding stacking context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5800" y="4559300"/>
            <a:ext cx="25400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4495800"/>
            <a:ext cx="464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Each positioned element creates a stacking context</a:t>
            </a:r>
            <a:r>
              <a:rPr lang="bg-BG" sz="1800" dirty="0" smtClean="0"/>
              <a:t>.</a:t>
            </a:r>
            <a:endParaRPr lang="en-US" sz="1800" dirty="0" smtClean="0"/>
          </a:p>
          <a:p>
            <a:r>
              <a:rPr lang="en-US" sz="1800" dirty="0" smtClean="0"/>
              <a:t>Elements in different stacking contexts are overlapped according to the stacking order of their containers</a:t>
            </a:r>
            <a:r>
              <a:rPr lang="bg-BG" sz="1800" dirty="0" smtClean="0"/>
              <a:t>. </a:t>
            </a:r>
            <a:r>
              <a:rPr lang="en-US" sz="1800" dirty="0" smtClean="0"/>
              <a:t>For example, there is no way for #A1 and #A2 (children of #A) to be placed over #B without increasing the z-index of #A.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15392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1148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4841079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413993">
            <a:off x="740838" y="1489257"/>
            <a:ext cx="2618617" cy="2133613"/>
          </a:xfrm>
          <a:prstGeom prst="roundRect">
            <a:avLst>
              <a:gd name="adj" fmla="val 9555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831" t="-6469"/>
          <a:stretch/>
        </p:blipFill>
        <p:spPr bwMode="auto">
          <a:xfrm rot="1584108">
            <a:off x="5953092" y="1582124"/>
            <a:ext cx="2444664" cy="2001928"/>
          </a:xfrm>
          <a:prstGeom prst="roundRect">
            <a:avLst>
              <a:gd name="adj" fmla="val 12987"/>
            </a:avLst>
          </a:prstGeom>
          <a:solidFill>
            <a:srgbClr val="FFFFFF"/>
          </a:solidFill>
          <a:ln>
            <a:noFill/>
          </a:ln>
          <a:effectLst>
            <a:softEdge rad="63500"/>
          </a:effectLst>
        </p:spPr>
      </p:pic>
      <p:pic>
        <p:nvPicPr>
          <p:cNvPr id="5126" name="Picture 6" descr="http://bandcamp.com/files/25/81/2581938711-1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0E0604"/>
              </a:clrFrom>
              <a:clrTo>
                <a:srgbClr val="0E060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6318690">
            <a:off x="3617215" y="678792"/>
            <a:ext cx="2548283" cy="2116288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34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element 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vertical-align</a:t>
            </a:r>
            <a:r>
              <a:rPr lang="en-US" dirty="0" smtClean="0"/>
              <a:t>: sets the vertical-alignment of an inline element, according to the line height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baseline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sub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super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middle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bottom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text-bottom</a:t>
            </a:r>
            <a:r>
              <a:rPr lang="en-US" dirty="0" smtClean="0"/>
              <a:t> or numeric</a:t>
            </a:r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dirty="0" smtClean="0"/>
              <a:t>Also used for content of table cells (which apply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middle</a:t>
            </a:r>
            <a:r>
              <a:rPr lang="en-US" dirty="0" smtClean="0"/>
              <a:t> alignment by default)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80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962401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Alignment and Z-Index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468868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747817">
            <a:off x="510206" y="1349357"/>
            <a:ext cx="1813758" cy="157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241"/>
          <a:stretch/>
        </p:blipFill>
        <p:spPr bwMode="auto">
          <a:xfrm rot="3721986">
            <a:off x="6585839" y="1224980"/>
            <a:ext cx="1865002" cy="1313320"/>
          </a:xfrm>
          <a:prstGeom prst="roundRect">
            <a:avLst>
              <a:gd name="adj" fmla="val 10010"/>
            </a:avLst>
          </a:prstGeom>
          <a:solidFill>
            <a:srgbClr val="FFFFFF"/>
          </a:solidFill>
          <a:ln>
            <a:noFill/>
          </a:ln>
          <a:effectLst/>
        </p:spPr>
      </p:pic>
      <p:pic>
        <p:nvPicPr>
          <p:cNvPr id="29698" name="Picture 2" descr="http://24ways.org/examples/zs-not-dead-baby-zs-not-dead/24-1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9400" y="466724"/>
            <a:ext cx="3469962" cy="3114676"/>
          </a:xfrm>
          <a:prstGeom prst="rect">
            <a:avLst/>
          </a:prstGeom>
          <a:noFill/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65765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Floating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360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Float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float</a:t>
            </a:r>
            <a:r>
              <a:rPr lang="en-US" dirty="0" smtClean="0"/>
              <a:t>: the element “floats” to one side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: places the element on the left and following content on the right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 smtClean="0"/>
              <a:t>: places the element on the right and following content on the left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floated elements should come before the content that will wrap around them in the code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margins of floated elements do not collapse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floated inline elements can apply height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27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Width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width</a:t>
            </a:r>
            <a:r>
              <a:rPr lang="en-US" dirty="0" smtClean="0"/>
              <a:t> – defines numerical value for the width of element, 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200px</a:t>
            </a:r>
          </a:p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idth</a:t>
            </a:r>
            <a:r>
              <a:rPr lang="en-US" dirty="0" smtClean="0"/>
              <a:t> applies only for block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Their with is 100% by default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 width of inline elements is always the width of their content, by concept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min-width</a:t>
            </a:r>
            <a:r>
              <a:rPr lang="en-US" dirty="0" smtClean="0"/>
              <a:t> - defines the minimal width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min-width</a:t>
            </a:r>
            <a:r>
              <a:rPr lang="en-US" dirty="0" smtClean="0"/>
              <a:t> overrides width if (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width&lt;min-width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max-width</a:t>
            </a:r>
            <a:r>
              <a:rPr lang="en-US" dirty="0" smtClean="0"/>
              <a:t> - defines the maximal width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max-width</a:t>
            </a:r>
            <a:r>
              <a:rPr lang="en-US" dirty="0" smtClean="0"/>
              <a:t> </a:t>
            </a:r>
            <a:r>
              <a:rPr lang="en-US" dirty="0"/>
              <a:t>overrides width if (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width&gt;max-width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950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floated elements are positioned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2514600" y="2362200"/>
          <a:ext cx="4038600" cy="314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Image" r:id="rId3" imgW="3174603" imgH="2476190" progId="">
                  <p:embed/>
                </p:oleObj>
              </mc:Choice>
              <mc:Fallback>
                <p:oleObj name="Image" r:id="rId3" imgW="3174603" imgH="247619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362200"/>
                        <a:ext cx="4038600" cy="314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65590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Clear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09600"/>
            <a:ext cx="8686800" cy="5791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clear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Sets the sides of the element where other floating elements are NOT allowed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Used to "drop" elements below floated ones or expand a container, which contains only floated children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Possible 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both</a:t>
            </a:r>
          </a:p>
          <a:p>
            <a:pPr>
              <a:lnSpc>
                <a:spcPct val="90000"/>
              </a:lnSpc>
              <a:defRPr/>
            </a:pP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Clearing floats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Clear using pseudo-class :after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Additional element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&lt;div&gt;</a:t>
            </a:r>
            <a:r>
              <a:rPr lang="en-US" dirty="0" smtClean="0"/>
              <a:t>) with a clear style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/>
              <a:t>Deprecated - semantically unused div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49145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Clear (2)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Clearing floats (continued)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:after { content: ""; display: block; clear: both; height: 0; }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Triggering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hasLayout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in IE expands a container of floated elements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zoom: 1</a:t>
            </a:r>
          </a:p>
          <a:p>
            <a:pPr lvl="2">
              <a:lnSpc>
                <a:spcPct val="100000"/>
              </a:lnSpc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723900" y="4229487"/>
            <a:ext cx="7696200" cy="23237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.</a:t>
            </a:r>
            <a:r>
              <a:rPr lang="en-US" dirty="0" err="1" smtClean="0">
                <a:effectLst/>
              </a:rPr>
              <a:t>clearfix</a:t>
            </a:r>
            <a:r>
              <a:rPr lang="en-US" dirty="0" smtClean="0">
                <a:effectLst/>
              </a:rPr>
              <a:t> {</a:t>
            </a:r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   zoom:1;}</a:t>
            </a:r>
            <a:endParaRPr lang="en-US" dirty="0">
              <a:effectLst/>
            </a:endParaRPr>
          </a:p>
          <a:p>
            <a:pPr>
              <a:spcBef>
                <a:spcPts val="600"/>
              </a:spcBef>
            </a:pPr>
            <a:r>
              <a:rPr lang="en-US" dirty="0">
                <a:effectLst/>
              </a:rPr>
              <a:t>.</a:t>
            </a:r>
            <a:r>
              <a:rPr lang="en-US" dirty="0" err="1" smtClean="0">
                <a:effectLst/>
              </a:rPr>
              <a:t>clearfix</a:t>
            </a:r>
            <a:r>
              <a:rPr lang="en-US" dirty="0" smtClean="0">
                <a:effectLst/>
              </a:rPr>
              <a:t>: after {</a:t>
            </a:r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   content</a:t>
            </a:r>
            <a:r>
              <a:rPr lang="en-US" dirty="0">
                <a:effectLst/>
              </a:rPr>
              <a:t>: ""; </a:t>
            </a:r>
          </a:p>
          <a:p>
            <a:r>
              <a:rPr lang="en-US" dirty="0" smtClean="0">
                <a:effectLst/>
              </a:rPr>
              <a:t>   display</a:t>
            </a:r>
            <a:r>
              <a:rPr lang="en-US" dirty="0">
                <a:effectLst/>
              </a:rPr>
              <a:t>: block; 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   clear</a:t>
            </a:r>
            <a:r>
              <a:rPr lang="en-US" dirty="0">
                <a:effectLst/>
              </a:rPr>
              <a:t>: both; </a:t>
            </a:r>
          </a:p>
          <a:p>
            <a:r>
              <a:rPr lang="en-US" dirty="0" smtClean="0">
                <a:effectLst/>
              </a:rPr>
              <a:t>   height</a:t>
            </a:r>
            <a:r>
              <a:rPr lang="en-US" dirty="0">
                <a:effectLst/>
              </a:rPr>
              <a:t>: 0; </a:t>
            </a:r>
            <a:r>
              <a:rPr lang="en-US" dirty="0" smtClean="0">
                <a:effectLst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46881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Floating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98264">
            <a:off x="6781800" y="3810000"/>
            <a:ext cx="1371600" cy="2431143"/>
          </a:xfrm>
          <a:prstGeom prst="round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874512">
            <a:off x="512512" y="995791"/>
            <a:ext cx="2381250" cy="1790700"/>
          </a:xfrm>
          <a:prstGeom prst="roundRect">
            <a:avLst>
              <a:gd name="adj" fmla="val 3354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213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Layout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7310" y="6400800"/>
            <a:ext cx="296837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82747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1638" indent="-401638">
              <a:buFont typeface="+mj-lt"/>
              <a:buAutoNum type="arabicPeriod"/>
            </a:pPr>
            <a:r>
              <a:rPr lang="en-US" sz="2800" dirty="0" smtClean="0"/>
              <a:t>Create tree view like the following:</a:t>
            </a:r>
          </a:p>
          <a:p>
            <a:pPr marL="804863" lvl="1" indent="-457200"/>
            <a:r>
              <a:rPr lang="en-US" sz="2600" dirty="0" smtClean="0"/>
              <a:t>When the mouse goes over an item 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 smtClean="0"/>
              <a:t>the sub list should be shown</a:t>
            </a:r>
          </a:p>
          <a:p>
            <a:pPr marL="804863" lvl="1" indent="-457200"/>
            <a:r>
              <a:rPr lang="en-US" sz="2600" dirty="0" smtClean="0"/>
              <a:t>The tree view should work with </a:t>
            </a:r>
            <a:br>
              <a:rPr lang="en-US" sz="2600" dirty="0" smtClean="0"/>
            </a:br>
            <a:r>
              <a:rPr lang="en-US" sz="2600" dirty="0" smtClean="0"/>
              <a:t>unlimited number of sub lists</a:t>
            </a:r>
          </a:p>
          <a:p>
            <a:endParaRPr lang="en-US" sz="28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1219200"/>
            <a:ext cx="1488558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218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6"/>
          <a:stretch/>
        </p:blipFill>
        <p:spPr bwMode="auto">
          <a:xfrm>
            <a:off x="4648200" y="1200150"/>
            <a:ext cx="3849461" cy="5124450"/>
          </a:xfrm>
          <a:prstGeom prst="roundRect">
            <a:avLst>
              <a:gd name="adj" fmla="val 179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599" y="1066800"/>
            <a:ext cx="4267201" cy="5410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  <a:tabLst/>
            </a:pPr>
            <a:r>
              <a:rPr lang="en-US" sz="2800" dirty="0" smtClean="0"/>
              <a:t>Create the following Web page using external CSS styles. Buttons should consist of PNG images with text over them.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036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0" y="2962275"/>
            <a:ext cx="6286500" cy="2828925"/>
          </a:xfrm>
          <a:prstGeom prst="roundRect">
            <a:avLst>
              <a:gd name="adj" fmla="val 2141"/>
            </a:avLst>
          </a:prstGeom>
          <a:noFill/>
          <a:ln w="9525">
            <a:solidFill>
              <a:srgbClr val="8068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066800"/>
            <a:ext cx="8382000" cy="22860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Create the following Web page using HTML with external CSS file. Note that the images should be PNG with transparent background.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364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Homework (</a:t>
            </a:r>
            <a:r>
              <a:rPr lang="en-US" dirty="0"/>
              <a:t>4</a:t>
            </a:r>
            <a:r>
              <a:rPr lang="en-US" dirty="0" smtClean="0"/>
              <a:t>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  <a:defRPr/>
            </a:pPr>
            <a:r>
              <a:rPr lang="en-US" sz="3000" dirty="0" smtClean="0"/>
              <a:t>Given the picture below create the Web site</a:t>
            </a:r>
          </a:p>
          <a:p>
            <a:pPr marL="862013" lvl="1" indent="-514350">
              <a:defRPr/>
            </a:pPr>
            <a:r>
              <a:rPr lang="en-US" sz="2800" dirty="0" smtClean="0"/>
              <a:t>Use CSS and HTML 5</a:t>
            </a:r>
            <a:endParaRPr lang="bg-BG" sz="28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5" name="Picture 6" descr="CSS-Web-Si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8950" y="2366942"/>
            <a:ext cx="5480050" cy="4048166"/>
          </a:xfrm>
          <a:prstGeom prst="roundRect">
            <a:avLst>
              <a:gd name="adj" fmla="val 697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1693068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1447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5"/>
            </a:pPr>
            <a:r>
              <a:rPr lang="en-US" sz="2800" dirty="0" smtClean="0"/>
              <a:t>Create the following HTML 5 Page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Do it without tables</a:t>
            </a:r>
            <a:endParaRPr lang="en-US" sz="2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6553200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052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Width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The values of the width property are numerical:</a:t>
            </a:r>
          </a:p>
          <a:p>
            <a:pPr lvl="1"/>
            <a:r>
              <a:rPr lang="en-US" dirty="0" smtClean="0"/>
              <a:t>Pixels ( px)</a:t>
            </a:r>
          </a:p>
          <a:p>
            <a:pPr lvl="1"/>
            <a:r>
              <a:rPr lang="en-US" dirty="0" smtClean="0"/>
              <a:t>Centimeters (cm)</a:t>
            </a:r>
          </a:p>
          <a:p>
            <a:pPr lvl="1"/>
            <a:r>
              <a:rPr lang="en-US" dirty="0" smtClean="0"/>
              <a:t>Or percentages</a:t>
            </a:r>
          </a:p>
          <a:p>
            <a:pPr lvl="2"/>
            <a:r>
              <a:rPr lang="en-US" dirty="0" smtClean="0"/>
              <a:t>A percent of the available width</a:t>
            </a:r>
          </a:p>
        </p:txBody>
      </p:sp>
    </p:spTree>
    <p:extLst>
      <p:ext uri="{BB962C8B-B14F-4D97-AF65-F5344CB8AC3E}">
        <p14:creationId xmlns:p14="http://schemas.microsoft.com/office/powerpoint/2010/main" val="29460667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Homework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2834335"/>
            <a:ext cx="6553200" cy="3482064"/>
          </a:xfrm>
          <a:prstGeom prst="roundRect">
            <a:avLst>
              <a:gd name="adj" fmla="val 1219"/>
            </a:avLst>
          </a:prstGeom>
          <a:noFill/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90600"/>
            <a:ext cx="8686800" cy="54864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6"/>
              <a:tabLst/>
            </a:pPr>
            <a:r>
              <a:rPr lang="en-US" sz="2800" dirty="0" smtClean="0"/>
              <a:t>Create the following Web page using HTML and external CSS. Using tables, inline styles and deprecated tags is not allowed.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88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Width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122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height</a:t>
            </a:r>
            <a:r>
              <a:rPr lang="en-US" dirty="0"/>
              <a:t> – defines numerical value for the height of element,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100px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dirty="0" smtClean="0"/>
              <a:t> applies only on block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dirty="0"/>
              <a:t> of inline elements is always the height of their content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min-height</a:t>
            </a:r>
            <a:r>
              <a:rPr lang="en-US" dirty="0" smtClean="0"/>
              <a:t> </a:t>
            </a:r>
            <a:r>
              <a:rPr lang="en-US" dirty="0"/>
              <a:t>- defines the minimal </a:t>
            </a:r>
            <a:r>
              <a:rPr lang="en-US" dirty="0" smtClean="0"/>
              <a:t>height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min-height</a:t>
            </a:r>
            <a:r>
              <a:rPr lang="en-US" dirty="0" smtClean="0"/>
              <a:t> </a:t>
            </a:r>
            <a:r>
              <a:rPr lang="en-US" dirty="0"/>
              <a:t>overrides </a:t>
            </a:r>
            <a:r>
              <a:rPr lang="en-US" dirty="0" smtClean="0"/>
              <a:t>height 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max-height</a:t>
            </a:r>
            <a:r>
              <a:rPr lang="en-US" dirty="0" smtClean="0"/>
              <a:t> </a:t>
            </a:r>
            <a:r>
              <a:rPr lang="en-US" dirty="0"/>
              <a:t>- defines the maximal </a:t>
            </a:r>
            <a:r>
              <a:rPr lang="en-US" dirty="0" smtClean="0"/>
              <a:t>height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max-height </a:t>
            </a:r>
            <a:r>
              <a:rPr lang="en-US" dirty="0" smtClean="0"/>
              <a:t>overrides height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123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4343401"/>
            <a:ext cx="6248400" cy="685800"/>
          </a:xfrm>
        </p:spPr>
        <p:txBody>
          <a:bodyPr/>
          <a:lstStyle/>
          <a:p>
            <a:pPr algn="ctr"/>
            <a:r>
              <a:rPr lang="en-US" dirty="0" smtClean="0"/>
              <a:t>Height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209800" y="5069680"/>
            <a:ext cx="47244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4818" name="Picture 2" descr="http://sol.gfxile.net/gp/pitch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096" r="21600" b="3185"/>
          <a:stretch>
            <a:fillRect/>
          </a:stretch>
        </p:blipFill>
        <p:spPr bwMode="auto">
          <a:xfrm>
            <a:off x="4724400" y="1036215"/>
            <a:ext cx="3810000" cy="2799185"/>
          </a:xfrm>
          <a:prstGeom prst="roundRect">
            <a:avLst>
              <a:gd name="adj" fmla="val 29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39938" name="Picture 2" descr="http://joro.me/blog/wp-content/uploads/2010/02/htcd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914400"/>
            <a:ext cx="3238500" cy="3124200"/>
          </a:xfrm>
          <a:prstGeom prst="roundRect">
            <a:avLst>
              <a:gd name="adj" fmla="val 29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RightUp">
              <a:rot lat="1879280" lon="20679055" rev="89067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3817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686050"/>
            <a:ext cx="4724400" cy="1733550"/>
          </a:xfrm>
        </p:spPr>
        <p:txBody>
          <a:bodyPr/>
          <a:lstStyle/>
          <a:p>
            <a:r>
              <a:rPr lang="en-US" dirty="0" smtClean="0"/>
              <a:t>Overflow</a:t>
            </a:r>
            <a:endParaRPr lang="en-US" dirty="0"/>
          </a:p>
        </p:txBody>
      </p:sp>
      <p:pic>
        <p:nvPicPr>
          <p:cNvPr id="8198" name="Picture 6" descr="http://www.yusrablog.com/wp-content/uploads/2011/01/Waterfall-Slomo-Waterfal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83" y="1003040"/>
            <a:ext cx="3704658" cy="1740160"/>
          </a:xfrm>
          <a:prstGeom prst="roundRect">
            <a:avLst>
              <a:gd name="adj" fmla="val 8645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aterfallwallpaper.info/wp-content/uploads/2010/02/waterfall-mis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0600" y="1003040"/>
            <a:ext cx="3276599" cy="1740160"/>
          </a:xfrm>
          <a:prstGeom prst="roundRect">
            <a:avLst>
              <a:gd name="adj" fmla="val 8645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http://crazy-frankenstein.com/free-wallpapers-files/nature-wallpapers/waterfall-wallpapers/nature-waterfall-wallpap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76"/>
          <a:stretch/>
        </p:blipFill>
        <p:spPr bwMode="auto">
          <a:xfrm>
            <a:off x="667882" y="4274086"/>
            <a:ext cx="7409318" cy="2279114"/>
          </a:xfrm>
          <a:prstGeom prst="roundRect">
            <a:avLst>
              <a:gd name="adj" fmla="val 8645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17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elerik Colors Theme">
    <a:dk1>
      <a:sysClr val="windowText" lastClr="000000"/>
    </a:dk1>
    <a:lt1>
      <a:srgbClr val="CCFF66"/>
    </a:lt1>
    <a:dk2>
      <a:srgbClr val="30356E"/>
    </a:dk2>
    <a:lt2>
      <a:srgbClr val="CCFF33"/>
    </a:lt2>
    <a:accent1>
      <a:srgbClr val="CC4757"/>
    </a:accent1>
    <a:accent2>
      <a:srgbClr val="FF6F61"/>
    </a:accent2>
    <a:accent3>
      <a:srgbClr val="FF953E"/>
    </a:accent3>
    <a:accent4>
      <a:srgbClr val="F8BD52"/>
    </a:accent4>
    <a:accent5>
      <a:srgbClr val="46A6BD"/>
    </a:accent5>
    <a:accent6>
      <a:srgbClr val="5488BC"/>
    </a:accent6>
    <a:hlink>
      <a:srgbClr val="76B200"/>
    </a:hlink>
    <a:folHlink>
      <a:srgbClr val="FFCF3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</TotalTime>
  <Words>1407</Words>
  <Application>Microsoft Office PowerPoint</Application>
  <PresentationFormat>Презентация на цял екран (4:3)</PresentationFormat>
  <Paragraphs>230</Paragraphs>
  <Slides>50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Вградени OLE сървъри</vt:lpstr>
      </vt:variant>
      <vt:variant>
        <vt:i4>1</vt:i4>
      </vt:variant>
      <vt:variant>
        <vt:lpstr>Заглавия на слайдовете</vt:lpstr>
      </vt:variant>
      <vt:variant>
        <vt:i4>50</vt:i4>
      </vt:variant>
    </vt:vector>
  </HeadingPairs>
  <TitlesOfParts>
    <vt:vector size="52" baseType="lpstr">
      <vt:lpstr>Telerik Academy</vt:lpstr>
      <vt:lpstr>Image</vt:lpstr>
      <vt:lpstr>CSS Layout</vt:lpstr>
      <vt:lpstr>Table of Contents</vt:lpstr>
      <vt:lpstr>W i d t h</vt:lpstr>
      <vt:lpstr>Width</vt:lpstr>
      <vt:lpstr>Width Values</vt:lpstr>
      <vt:lpstr>Width</vt:lpstr>
      <vt:lpstr>Height</vt:lpstr>
      <vt:lpstr>Height</vt:lpstr>
      <vt:lpstr>Overflow</vt:lpstr>
      <vt:lpstr>Overflow</vt:lpstr>
      <vt:lpstr>Overflow</vt:lpstr>
      <vt:lpstr>Display</vt:lpstr>
      <vt:lpstr>Display</vt:lpstr>
      <vt:lpstr>Display (2)</vt:lpstr>
      <vt:lpstr>Display (3)</vt:lpstr>
      <vt:lpstr>Display</vt:lpstr>
      <vt:lpstr>Visibility</vt:lpstr>
      <vt:lpstr>Visibility</vt:lpstr>
      <vt:lpstr>Visibility</vt:lpstr>
      <vt:lpstr>Margins and Paddings</vt:lpstr>
      <vt:lpstr>Margin and Padding</vt:lpstr>
      <vt:lpstr>Margin and Padding: Short Rules</vt:lpstr>
      <vt:lpstr>Margins and Paddings</vt:lpstr>
      <vt:lpstr>The Box Model</vt:lpstr>
      <vt:lpstr>IE Quirks Mode</vt:lpstr>
      <vt:lpstr>IE Quirks Mode</vt:lpstr>
      <vt:lpstr>Box Model</vt:lpstr>
      <vt:lpstr>CSS3 box-sizing</vt:lpstr>
      <vt:lpstr>CSS3 box-sizing (Example)</vt:lpstr>
      <vt:lpstr>Box Model</vt:lpstr>
      <vt:lpstr>Positioning</vt:lpstr>
      <vt:lpstr>Positioning</vt:lpstr>
      <vt:lpstr>Positioning (2)</vt:lpstr>
      <vt:lpstr>Positioning (3)</vt:lpstr>
      <vt:lpstr>Positioning</vt:lpstr>
      <vt:lpstr>Inline element positioning</vt:lpstr>
      <vt:lpstr>Alignment and Z-Index</vt:lpstr>
      <vt:lpstr>Floating</vt:lpstr>
      <vt:lpstr>Float</vt:lpstr>
      <vt:lpstr>Float (2)</vt:lpstr>
      <vt:lpstr>Clear</vt:lpstr>
      <vt:lpstr>Clear (2)</vt:lpstr>
      <vt:lpstr>Floating Elements</vt:lpstr>
      <vt:lpstr>CSS Layout</vt:lpstr>
      <vt:lpstr>Homework</vt:lpstr>
      <vt:lpstr>Homework (2)</vt:lpstr>
      <vt:lpstr>Homework (3)</vt:lpstr>
      <vt:lpstr>Homework (4)</vt:lpstr>
      <vt:lpstr>Homework (5)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Display</dc:title>
  <dc:creator>Doncho Minkov</dc:creator>
  <cp:lastModifiedBy>George Georgiev</cp:lastModifiedBy>
  <cp:revision>150</cp:revision>
  <dcterms:created xsi:type="dcterms:W3CDTF">2006-08-16T00:00:00Z</dcterms:created>
  <dcterms:modified xsi:type="dcterms:W3CDTF">2014-04-07T11:11:02Z</dcterms:modified>
</cp:coreProperties>
</file>