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17-Sep-14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clouddevcourse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666045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200" dirty="0" smtClean="0"/>
              <a:t>Cloud Technologies and Cloud Platforms – Overview</a:t>
            </a:r>
            <a:endParaRPr lang="en-US" sz="52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3382925"/>
            <a:ext cx="8229600" cy="569120"/>
          </a:xfrm>
        </p:spPr>
        <p:txBody>
          <a:bodyPr/>
          <a:lstStyle/>
          <a:p>
            <a:r>
              <a:rPr lang="en-US" dirty="0" smtClean="0"/>
              <a:t>Cloud: a </a:t>
            </a:r>
            <a:r>
              <a:rPr lang="en-US" dirty="0" smtClean="0"/>
              <a:t>"New" </a:t>
            </a:r>
            <a:r>
              <a:rPr lang="en-US" dirty="0" smtClean="0"/>
              <a:t>Paradigm for Developers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32"/>
          <a:stretch/>
        </p:blipFill>
        <p:spPr bwMode="auto">
          <a:xfrm>
            <a:off x="5969466" y="4314321"/>
            <a:ext cx="2739685" cy="211187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cloud, sun, weather ico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015" y="4638355"/>
            <a:ext cx="1959268" cy="15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057400" y="371705"/>
            <a:ext cx="6565900" cy="1244599"/>
            <a:chOff x="2133600" y="279399"/>
            <a:chExt cx="6489700" cy="1270000"/>
          </a:xfrm>
        </p:grpSpPr>
        <p:pic>
          <p:nvPicPr>
            <p:cNvPr id="18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smtClean="0"/>
              <a:t>Cloud Works?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cloud everyone consumes a portion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 computing resources</a:t>
            </a:r>
          </a:p>
          <a:p>
            <a:pPr lvl="1"/>
            <a:r>
              <a:rPr lang="en-US" dirty="0" smtClean="0"/>
              <a:t>CPU, memory, storage, IO, networking, etc.</a:t>
            </a:r>
          </a:p>
          <a:p>
            <a:r>
              <a:rPr lang="en-US" dirty="0" smtClean="0"/>
              <a:t>If you business is small, you consume less</a:t>
            </a:r>
          </a:p>
          <a:p>
            <a:pPr lvl="1"/>
            <a:r>
              <a:rPr lang="en-US" dirty="0" smtClean="0"/>
              <a:t>If your business is growing, you consume more resources from the cloud</a:t>
            </a:r>
          </a:p>
          <a:p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Start for free, pay when you</a:t>
            </a:r>
            <a:br>
              <a:rPr lang="en-US" dirty="0" smtClean="0"/>
            </a:br>
            <a:r>
              <a:rPr lang="en-US" dirty="0" smtClean="0"/>
              <a:t>grow and need more resources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4.bp.blogspot.com/-nUOcd4u3GvU/TtWIqPY0l-I/AAAAAAAAc5k/BmChimAvQTc/s1600/Daily%2BTelegraph%2BCloud%2BCompu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2342" r="39238" b="21810"/>
          <a:stretch/>
        </p:blipFill>
        <p:spPr bwMode="auto">
          <a:xfrm>
            <a:off x="6328695" y="4724399"/>
            <a:ext cx="2258155" cy="1600201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mail server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needs computing resources (CPU, disk operations, networking, etc.) only when sending or receiving emails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the rest of the time it does nothing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mail server on dedicated machine will use less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% of its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mail servers in the cloud for the same job on the same hardware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hardware, reduces costs, increased quality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dirty="0" smtClean="0"/>
              <a:t>Cloud == Computing</a:t>
            </a:r>
            <a:br>
              <a:rPr lang="en-US" dirty="0" smtClean="0"/>
            </a:br>
            <a:r>
              <a:rPr lang="en-US" dirty="0" smtClean="0"/>
              <a:t> Resources on Demand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650"/>
            <a:ext cx="8686800" cy="5410200"/>
          </a:xfrm>
        </p:spPr>
        <p:txBody>
          <a:bodyPr/>
          <a:lstStyle/>
          <a:p>
            <a:r>
              <a:rPr lang="en-US" dirty="0" smtClean="0"/>
              <a:t>Cloud computing benefits</a:t>
            </a:r>
          </a:p>
          <a:p>
            <a:pPr lvl="1"/>
            <a:r>
              <a:rPr lang="en-US" dirty="0" smtClean="0"/>
              <a:t>Computing on demand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Rent a hosting + CPU power + RAM + storage + IO operations + networking + other services</a:t>
            </a:r>
          </a:p>
          <a:p>
            <a:r>
              <a:rPr lang="en-US" dirty="0" smtClean="0"/>
              <a:t>Cloud has better support and reliability</a:t>
            </a:r>
          </a:p>
          <a:p>
            <a:pPr lvl="1"/>
            <a:r>
              <a:rPr lang="en-US" dirty="0" smtClean="0"/>
              <a:t>Your data lives in a professional data center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monitoring + backup + support</a:t>
            </a:r>
          </a:p>
          <a:p>
            <a:pPr lvl="1"/>
            <a:r>
              <a:rPr lang="en-US" dirty="0" smtClean="0"/>
              <a:t>Reduces costs: rent a piece of a data center instead build you own IT infrastructure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/ Private / Hybrid Cloud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/>
            <a:r>
              <a:rPr lang="en-US" dirty="0" smtClean="0"/>
              <a:t>IT infrastructure, platform or service publicly accessible from Internet (free or paid)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 clouds</a:t>
            </a:r>
          </a:p>
          <a:p>
            <a:pPr lvl="1"/>
            <a:r>
              <a:rPr lang="en-US" dirty="0" smtClean="0"/>
              <a:t>Cloud infrastructure (hardware + software) for internal use only, e.g. for banking / government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Hybrid clouds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Mix of private and public cloud infrastructure and services, e.g. private cloud + backup in Amazon 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49"/>
            <a:ext cx="8686800" cy="57714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Internet, for everyone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Could be IaaS, PaaS, SaaS or mix of them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Examples of 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Amazon AWS, Google App Engine, Windows Azure, </a:t>
            </a:r>
            <a:r>
              <a:rPr lang="en-US" sz="2800" dirty="0" err="1"/>
              <a:t>Heroku</a:t>
            </a:r>
            <a:r>
              <a:rPr lang="en-US" sz="2800" dirty="0"/>
              <a:t>, </a:t>
            </a:r>
            <a:r>
              <a:rPr lang="en-US" sz="2800" dirty="0" smtClean="0"/>
              <a:t>App Fog</a:t>
            </a:r>
            <a:r>
              <a:rPr lang="en-US" sz="2800" dirty="0"/>
              <a:t>, Rackspace, </a:t>
            </a:r>
            <a:r>
              <a:rPr lang="en-US" sz="2800" dirty="0" smtClean="0"/>
              <a:t>Force.com </a:t>
            </a:r>
            <a:r>
              <a:rPr lang="en-US" sz="2800" dirty="0" err="1" smtClean="0"/>
              <a:t>AppForce</a:t>
            </a:r>
            <a:r>
              <a:rPr lang="en-US" sz="2800" dirty="0" smtClean="0"/>
              <a:t>, </a:t>
            </a:r>
            <a:r>
              <a:rPr lang="en-US" sz="2800" dirty="0" err="1" smtClean="0"/>
              <a:t>Engineyard</a:t>
            </a:r>
            <a:r>
              <a:rPr lang="en-US" sz="2800" dirty="0" smtClean="0"/>
              <a:t>, </a:t>
            </a:r>
            <a:r>
              <a:rPr lang="en-US" sz="2800" dirty="0" err="1" smtClean="0"/>
              <a:t>AppHarbor</a:t>
            </a:r>
            <a:r>
              <a:rPr lang="en-US" sz="2800" dirty="0" smtClean="0"/>
              <a:t>, </a:t>
            </a:r>
            <a:r>
              <a:rPr lang="en-US" sz="2800" dirty="0" err="1" smtClean="0"/>
              <a:t>Apprenda</a:t>
            </a:r>
            <a:r>
              <a:rPr lang="en-US" sz="2800" dirty="0"/>
              <a:t>, Cloud Foundry, </a:t>
            </a:r>
            <a:r>
              <a:rPr lang="en-US" sz="2800" dirty="0" err="1"/>
              <a:t>OpenShift</a:t>
            </a:r>
            <a:r>
              <a:rPr lang="en-US" sz="2800" dirty="0" smtClean="0"/>
              <a:t>, </a:t>
            </a:r>
            <a:r>
              <a:rPr lang="en-US" sz="2800" dirty="0" err="1" smtClean="0"/>
              <a:t>CloudBees</a:t>
            </a:r>
            <a:r>
              <a:rPr lang="en-US" sz="2800" dirty="0" smtClean="0"/>
              <a:t>, HP Cloud</a:t>
            </a:r>
            <a:r>
              <a:rPr lang="en-US" sz="2800" dirty="0"/>
              <a:t>, Oracle Public Cloud, </a:t>
            </a:r>
            <a:r>
              <a:rPr lang="en-US" sz="2800" dirty="0" smtClean="0"/>
              <a:t>Salesforce, </a:t>
            </a:r>
            <a:r>
              <a:rPr lang="en-US" sz="2800" dirty="0" err="1" smtClean="0"/>
              <a:t>Zoho</a:t>
            </a:r>
            <a:r>
              <a:rPr lang="en-US" sz="2800" dirty="0" smtClean="0"/>
              <a:t>, WordPress.com,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Cloud Computing Models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IaaS, PaaS, SaaS</a:t>
            </a:r>
            <a:endParaRPr lang="bg-BG" dirty="0"/>
          </a:p>
        </p:txBody>
      </p:sp>
      <p:pic>
        <p:nvPicPr>
          <p:cNvPr id="3074" name="Picture 2" descr="http://zhen.org/zen20/wp-content/uploads/2008/06/iaas-paas-saa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" t="-3127" r="-1387" b="-3408"/>
          <a:stretch/>
        </p:blipFill>
        <p:spPr bwMode="auto">
          <a:xfrm>
            <a:off x="1500250" y="1180308"/>
            <a:ext cx="6119750" cy="3620292"/>
          </a:xfrm>
          <a:prstGeom prst="roundRect">
            <a:avLst>
              <a:gd name="adj" fmla="val 1187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182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SaaS, PaaS and IaaS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IaaS, PaaS и Sa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" t="-4143" r="-2172" b="-4143"/>
          <a:stretch/>
        </p:blipFill>
        <p:spPr bwMode="auto">
          <a:xfrm>
            <a:off x="655320" y="1447800"/>
            <a:ext cx="7787640" cy="4754880"/>
          </a:xfrm>
          <a:prstGeom prst="roundRect">
            <a:avLst>
              <a:gd name="adj" fmla="val 12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25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44601"/>
            <a:ext cx="7924800" cy="685800"/>
          </a:xfrm>
        </p:spPr>
        <p:txBody>
          <a:bodyPr/>
          <a:lstStyle/>
          <a:p>
            <a:r>
              <a:rPr lang="en-US" noProof="1" smtClean="0"/>
              <a:t>IaaS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7080"/>
            <a:ext cx="7924800" cy="569120"/>
          </a:xfrm>
        </p:spPr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2300" y="2895601"/>
            <a:ext cx="7912100" cy="3309879"/>
            <a:chOff x="622300" y="2895601"/>
            <a:chExt cx="7912100" cy="3309879"/>
          </a:xfrm>
        </p:grpSpPr>
        <p:grpSp>
          <p:nvGrpSpPr>
            <p:cNvPr id="6" name="Group 5"/>
            <p:cNvGrpSpPr/>
            <p:nvPr/>
          </p:nvGrpSpPr>
          <p:grpSpPr>
            <a:xfrm>
              <a:off x="622300" y="3429000"/>
              <a:ext cx="7912100" cy="2413002"/>
              <a:chOff x="2133600" y="279399"/>
              <a:chExt cx="6489700" cy="1270000"/>
            </a:xfrm>
          </p:grpSpPr>
          <p:pic>
            <p:nvPicPr>
              <p:cNvPr id="7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apple, computer, laptop, macbook, macbook pro, pr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36574" y="2895601"/>
              <a:ext cx="1855354" cy="169926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osting, serv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824" y="3113784"/>
              <a:ext cx="1965454" cy="1965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5664" y="3678627"/>
              <a:ext cx="1890885" cy="1890885"/>
            </a:xfrm>
            <a:prstGeom prst="rect">
              <a:avLst/>
            </a:prstGeom>
          </p:spPr>
        </p:pic>
        <p:pic>
          <p:nvPicPr>
            <p:cNvPr id="3078" name="Picture 6" descr="backup, ibm, serv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343" y="4292860"/>
              <a:ext cx="1912620" cy="191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odem, router, wireless, wlan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973" y="4545332"/>
              <a:ext cx="1371030" cy="137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database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63" y="462280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12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IaaS (Infrastructure as a Service)</a:t>
            </a:r>
            <a:endParaRPr lang="bg-B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676900"/>
          </a:xfrm>
        </p:spPr>
        <p:txBody>
          <a:bodyPr/>
          <a:lstStyle/>
          <a:p>
            <a:r>
              <a:rPr lang="en-US" dirty="0"/>
              <a:t>IaaS (Infrastructure as a 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IaaS ≈ rent a virtual machine (VPS)</a:t>
            </a:r>
          </a:p>
          <a:p>
            <a:pPr lvl="1"/>
            <a:r>
              <a:rPr lang="en-US" dirty="0" smtClean="0"/>
              <a:t>You could modify your resources as you go</a:t>
            </a:r>
          </a:p>
          <a:p>
            <a:pPr lvl="2"/>
            <a:r>
              <a:rPr lang="en-US" dirty="0" smtClean="0"/>
              <a:t>Dedicated resources + shared resources</a:t>
            </a:r>
          </a:p>
          <a:p>
            <a:pPr lvl="2"/>
            <a:r>
              <a:rPr lang="en-US" dirty="0" smtClean="0"/>
              <a:t>E.g. add more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GB HDD storage 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</a:t>
            </a:r>
          </a:p>
          <a:p>
            <a:pPr lvl="1"/>
            <a:r>
              <a:rPr lang="en-US" dirty="0" smtClean="0"/>
              <a:t>Most IaaS providers give you an API for managing your cloud infrastructure</a:t>
            </a:r>
          </a:p>
          <a:p>
            <a:pPr lvl="2"/>
            <a:r>
              <a:rPr lang="en-US" dirty="0" smtClean="0"/>
              <a:t>E.g. create a new virtual machine / allocate more resources / network config / install software / etc.</a:t>
            </a:r>
          </a:p>
          <a:p>
            <a:pPr lvl="2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Coming of the Cloud Technologies</a:t>
            </a:r>
          </a:p>
          <a:p>
            <a:r>
              <a:rPr lang="en-US" dirty="0"/>
              <a:t>What is </a:t>
            </a:r>
            <a:r>
              <a:rPr lang="en-US" dirty="0" smtClean="0"/>
              <a:t>Cloud Computing?</a:t>
            </a:r>
          </a:p>
          <a:p>
            <a:r>
              <a:rPr lang="en-US" dirty="0"/>
              <a:t>Cloud Computing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PaaS</a:t>
            </a:r>
          </a:p>
          <a:p>
            <a:pPr lvl="1"/>
            <a:r>
              <a:rPr lang="en-US" dirty="0"/>
              <a:t>PaaS Architecture</a:t>
            </a:r>
          </a:p>
          <a:p>
            <a:pPr lvl="1"/>
            <a:r>
              <a:rPr lang="en-US" dirty="0" smtClean="0"/>
              <a:t>PaaS Development Stacks</a:t>
            </a:r>
          </a:p>
          <a:p>
            <a:pPr lvl="1"/>
            <a:r>
              <a:rPr lang="en-US" dirty="0" smtClean="0"/>
              <a:t>Transition PaaS Platforms</a:t>
            </a:r>
          </a:p>
          <a:p>
            <a:pPr lvl="1"/>
            <a:r>
              <a:rPr lang="en-US" dirty="0" smtClean="0"/>
              <a:t>SaaS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613400" y="1689100"/>
            <a:ext cx="2997200" cy="3835400"/>
            <a:chOff x="6491297" y="88325"/>
            <a:chExt cx="2402053" cy="2702704"/>
          </a:xfrm>
        </p:grpSpPr>
        <p:pic>
          <p:nvPicPr>
            <p:cNvPr id="10" name="Picture 9" descr="http://images1.wikia.nocookie.net/__cb20100325163945/fantendo/images/b/bb/Lakitu_Cloud.pn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1289880">
              <a:off x="6491297" y="1160967"/>
              <a:ext cx="2312718" cy="1630062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cdn1.iconfinder.com/data/icons/LUMINA/communications/png/400/address_book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57617">
              <a:off x="7098726" y="88325"/>
              <a:ext cx="1794624" cy="1794624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21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 Pricing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402"/>
            <a:ext cx="8686800" cy="5696197"/>
          </a:xfrm>
        </p:spPr>
        <p:txBody>
          <a:bodyPr/>
          <a:lstStyle/>
          <a:p>
            <a:r>
              <a:rPr lang="en-US" dirty="0" smtClean="0"/>
              <a:t>IaaS providers offer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pricing models</a:t>
            </a:r>
          </a:p>
          <a:p>
            <a:pPr lvl="1"/>
            <a:r>
              <a:rPr lang="en-US" dirty="0" smtClean="0"/>
              <a:t>Fixed price per month for a virtual server</a:t>
            </a:r>
          </a:p>
          <a:p>
            <a:pPr lvl="2"/>
            <a:r>
              <a:rPr lang="en-US" dirty="0" smtClean="0"/>
              <a:t>Offered by most hosting companies</a:t>
            </a:r>
          </a:p>
          <a:p>
            <a:pPr lvl="1"/>
            <a:r>
              <a:rPr lang="en-US" dirty="0" smtClean="0"/>
              <a:t>Pricing based on computing hours</a:t>
            </a:r>
          </a:p>
          <a:p>
            <a:pPr lvl="2"/>
            <a:r>
              <a:rPr lang="en-US" dirty="0" smtClean="0"/>
              <a:t>E.g. Amazon 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Rackspace Cloud Servers, Windows Azure Compute</a:t>
            </a:r>
          </a:p>
          <a:p>
            <a:pPr lvl="1"/>
            <a:r>
              <a:rPr lang="en-US" dirty="0" smtClean="0"/>
              <a:t>Pricing per resources used. e.g.</a:t>
            </a:r>
          </a:p>
          <a:p>
            <a:pPr lvl="2"/>
            <a:r>
              <a:rPr lang="en-US" dirty="0" smtClean="0"/>
              <a:t>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$0.125</a:t>
            </a:r>
            <a:r>
              <a:rPr lang="en-US" dirty="0"/>
              <a:t> per </a:t>
            </a:r>
            <a:r>
              <a:rPr lang="en-US" dirty="0" smtClean="0"/>
              <a:t>GB storage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0.040</a:t>
            </a:r>
            <a:r>
              <a:rPr lang="en-US" dirty="0" smtClean="0"/>
              <a:t> per </a:t>
            </a:r>
            <a:r>
              <a:rPr lang="en-US" dirty="0"/>
              <a:t>CPU hour,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$0.06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/>
              <a:t>GB data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PaaS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3209" y="1123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59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9658" y="1771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4"/>
          <p:cNvSpPr/>
          <p:nvPr/>
        </p:nvSpPr>
        <p:spPr>
          <a:xfrm flipV="1">
            <a:off x="1205084" y="3867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5281" y="4025900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PaaS Cloud Platforms</a:t>
            </a:r>
            <a:endParaRPr kumimoji="0" lang="en-US" sz="36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11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899653" y="2471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401070" y="2826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21182414">
            <a:off x="3702096" y="3153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 rot="437227">
            <a:off x="6165071" y="2115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15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117095" y="728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21363637">
            <a:off x="4019537" y="1169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9363" y="2452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1298819">
            <a:off x="5284822" y="2256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 rot="337587">
            <a:off x="7151984" y="2047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0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640" y="2018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1307462">
            <a:off x="3892752" y="2045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 rot="564961">
            <a:off x="4620913" y="3181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93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(Platform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PaaS ≈ rent a complete development platform</a:t>
            </a:r>
          </a:p>
          <a:p>
            <a:pPr lvl="1"/>
            <a:r>
              <a:rPr lang="en-US" sz="2900" dirty="0" smtClean="0"/>
              <a:t>Full technological stack as a service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Linux + Python </a:t>
            </a:r>
            <a:r>
              <a:rPr lang="en-US" dirty="0"/>
              <a:t>+ Django + MongoDB +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jobs + </a:t>
            </a:r>
            <a:r>
              <a:rPr lang="en-US" noProof="1" smtClean="0"/>
              <a:t>Nginx</a:t>
            </a:r>
            <a:r>
              <a:rPr lang="en-US" dirty="0" smtClean="0"/>
              <a:t> </a:t>
            </a:r>
            <a:r>
              <a:rPr lang="en-US" dirty="0"/>
              <a:t>load balancer + </a:t>
            </a:r>
            <a:r>
              <a:rPr lang="en-US" noProof="1" smtClean="0"/>
              <a:t>Gunicorn</a:t>
            </a:r>
            <a:r>
              <a:rPr lang="en-US" dirty="0" smtClean="0"/>
              <a:t> </a:t>
            </a:r>
            <a:r>
              <a:rPr lang="en-US" dirty="0"/>
              <a:t>web server</a:t>
            </a:r>
            <a:endParaRPr lang="en-US" dirty="0" smtClean="0"/>
          </a:p>
          <a:p>
            <a:pPr lvl="1"/>
            <a:r>
              <a:rPr lang="en-US" sz="2900" dirty="0" smtClean="0"/>
              <a:t>Back-end technologies</a:t>
            </a:r>
          </a:p>
          <a:p>
            <a:pPr lvl="2"/>
            <a:r>
              <a:rPr lang="en-US" dirty="0" smtClean="0"/>
              <a:t>E.g. relational and NoSQL DBs, blob storage, …</a:t>
            </a:r>
          </a:p>
          <a:p>
            <a:pPr lvl="1"/>
            <a:r>
              <a:rPr lang="en-US" sz="2900" dirty="0" smtClean="0"/>
              <a:t>Business-tier technologies and languages</a:t>
            </a:r>
          </a:p>
          <a:p>
            <a:pPr lvl="2"/>
            <a:r>
              <a:rPr lang="en-US" dirty="0" smtClean="0"/>
              <a:t>E.g. Java, Java EE, PHP, Python, Ruby, C#, JS</a:t>
            </a:r>
          </a:p>
          <a:p>
            <a:pPr lvl="1"/>
            <a:r>
              <a:rPr lang="en-US" sz="2900" dirty="0" smtClean="0"/>
              <a:t>Frameworks: Django, Rails, Symfony, Spring, JSF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796621"/>
            <a:ext cx="8077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/  Windows / other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6169" y="3781613"/>
            <a:ext cx="4349262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Technologies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DBs, NoSQL DBs,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 Storage, Message Queues, Notifications, CDN, Email,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815647"/>
            <a:ext cx="804203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Middle-Tier Languages and Frameworks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 Java, C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#, Python, Ruby, JavaScript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CakePHP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Zend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Framework, JSF, ADF,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Rails, Sinatra, Play, ASP.NET, ASP.NET MVC, Node.js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" y="990600"/>
            <a:ext cx="8042031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JavaScript / Mobile Front-Ends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784972"/>
            <a:ext cx="350520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EC2, Azure Compute, App Engine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Backends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Back-Ends on the Cloud</a:t>
            </a:r>
          </a:p>
          <a:p>
            <a:pPr lvl="1"/>
            <a:r>
              <a:rPr lang="en-US" dirty="0" smtClean="0"/>
              <a:t>Relational DBs</a:t>
            </a:r>
          </a:p>
          <a:p>
            <a:pPr lvl="2"/>
            <a:r>
              <a:rPr lang="en-US" dirty="0" smtClean="0"/>
              <a:t>MySQL, Oracle, PostgreSQL, MS SQL Server, …</a:t>
            </a:r>
          </a:p>
          <a:p>
            <a:pPr lvl="1"/>
            <a:r>
              <a:rPr lang="en-US" dirty="0" smtClean="0"/>
              <a:t>Non-relational DBs</a:t>
            </a:r>
          </a:p>
          <a:p>
            <a:pPr lvl="2"/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 err="1"/>
              <a:t>SimpleDB</a:t>
            </a:r>
            <a:r>
              <a:rPr lang="bg-BG" dirty="0"/>
              <a:t>, </a:t>
            </a:r>
            <a:r>
              <a:rPr lang="bg-BG" dirty="0" err="1"/>
              <a:t>App</a:t>
            </a:r>
            <a:r>
              <a:rPr lang="bg-BG" dirty="0"/>
              <a:t> </a:t>
            </a:r>
            <a:r>
              <a:rPr lang="bg-BG" dirty="0" err="1"/>
              <a:t>Engine</a:t>
            </a:r>
            <a:r>
              <a:rPr lang="bg-BG" dirty="0"/>
              <a:t> </a:t>
            </a:r>
            <a:r>
              <a:rPr lang="bg-BG" dirty="0" err="1"/>
              <a:t>Datastore</a:t>
            </a:r>
            <a:r>
              <a:rPr lang="en-US" dirty="0"/>
              <a:t>, Azure Tables, </a:t>
            </a:r>
            <a:r>
              <a:rPr lang="en-US" dirty="0" err="1" smtClean="0"/>
              <a:t>Cloudant</a:t>
            </a:r>
            <a:r>
              <a:rPr lang="en-US" dirty="0" smtClean="0"/>
              <a:t> (</a:t>
            </a:r>
            <a:r>
              <a:rPr lang="en-US" dirty="0" err="1" smtClean="0"/>
              <a:t>CouchDB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), MongoDB,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Cassandra</a:t>
            </a:r>
          </a:p>
          <a:p>
            <a:pPr lvl="1"/>
            <a:r>
              <a:rPr lang="en-US" dirty="0" smtClean="0"/>
              <a:t>Blob storage / file storage</a:t>
            </a:r>
          </a:p>
          <a:p>
            <a:pPr lvl="2"/>
            <a:r>
              <a:rPr lang="en-US" dirty="0" smtClean="0"/>
              <a:t>Amazon S3, Azure Blobs, App </a:t>
            </a:r>
            <a:r>
              <a:rPr lang="en-US" dirty="0"/>
              <a:t>Engine </a:t>
            </a:r>
            <a:r>
              <a:rPr lang="en-US" dirty="0" err="1" smtClean="0"/>
              <a:t>Blobstore</a:t>
            </a:r>
            <a:r>
              <a:rPr lang="en-US" dirty="0" smtClean="0"/>
              <a:t>, Rackspace Cloud Files, Dropbox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Middle-Tier on the Cloud</a:t>
            </a:r>
          </a:p>
          <a:p>
            <a:pPr lvl="1"/>
            <a:r>
              <a:rPr lang="en-US" dirty="0"/>
              <a:t>Computing nodes</a:t>
            </a:r>
          </a:p>
          <a:p>
            <a:pPr lvl="2"/>
            <a:r>
              <a:rPr lang="en-US" dirty="0"/>
              <a:t>Amazon EC2, Azure Compute, App Engine </a:t>
            </a:r>
            <a:r>
              <a:rPr lang="en-US" noProof="1" smtClean="0"/>
              <a:t>Backends</a:t>
            </a:r>
            <a:r>
              <a:rPr lang="en-US" dirty="0" smtClean="0"/>
              <a:t>, </a:t>
            </a:r>
            <a:r>
              <a:rPr lang="en-US" dirty="0"/>
              <a:t>Rackspace Cloud Servers, …</a:t>
            </a:r>
          </a:p>
          <a:p>
            <a:pPr lvl="1"/>
            <a:r>
              <a:rPr lang="en-US" dirty="0" smtClean="0"/>
              <a:t>Languages</a:t>
            </a:r>
          </a:p>
          <a:p>
            <a:pPr lvl="2"/>
            <a:r>
              <a:rPr lang="en-US" dirty="0"/>
              <a:t>PHP, Java, C#, Python, Ruby,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Symfony</a:t>
            </a:r>
            <a:r>
              <a:rPr lang="en-US" dirty="0"/>
              <a:t>, Zend Framework, JSF, ADF, Django, </a:t>
            </a:r>
            <a:r>
              <a:rPr lang="en-US" dirty="0" smtClean="0"/>
              <a:t>Rails, ASP.NET</a:t>
            </a:r>
            <a:r>
              <a:rPr lang="en-US" dirty="0"/>
              <a:t>, ASP.NET MVC, </a:t>
            </a:r>
            <a:r>
              <a:rPr lang="en-US" dirty="0" smtClean="0"/>
              <a:t>Node.js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PaaS Services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PaaS Services and APIs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Queues</a:t>
            </a:r>
          </a:p>
          <a:p>
            <a:pPr lvl="2">
              <a:lnSpc>
                <a:spcPct val="100000"/>
              </a:lnSpc>
            </a:pPr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/>
              <a:t>SQS, </a:t>
            </a:r>
            <a:r>
              <a:rPr lang="en-US" dirty="0"/>
              <a:t>Google Task Queues, Azure </a:t>
            </a:r>
            <a:r>
              <a:rPr lang="en-US" dirty="0" smtClean="0"/>
              <a:t>Queues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Notification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Amazon </a:t>
            </a:r>
            <a:r>
              <a:rPr lang="en-US" dirty="0"/>
              <a:t>SNS, Windows Push </a:t>
            </a:r>
            <a:r>
              <a:rPr lang="en-US" dirty="0" smtClean="0"/>
              <a:t>Notifications, Apple Push Notification Service, </a:t>
            </a:r>
            <a:r>
              <a:rPr lang="en-US" dirty="0" err="1" smtClean="0"/>
              <a:t>PubNub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Email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CDN </a:t>
            </a:r>
            <a:r>
              <a:rPr lang="en-US" dirty="0"/>
              <a:t>(content delivery networks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DNS, load balancing, quality of services, logging, monitoring, … and many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988" y="1017488"/>
            <a:ext cx="8558212" cy="560107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typical cloud 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architecture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multi-tier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highly-scalable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highly-available</a:t>
            </a: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 each tier different managed services, technologies and languages can run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3361929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560" y="2209800"/>
            <a:ext cx="504056" cy="3168353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8384" y="2209800"/>
            <a:ext cx="504056" cy="3168353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2231740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4319972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6912260" y="2881875"/>
            <a:ext cx="670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1901592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5816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991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6003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9" idx="0"/>
          </p:cNvCxnSpPr>
          <p:nvPr/>
        </p:nvCxnSpPr>
        <p:spPr>
          <a:xfrm>
            <a:off x="7056276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431001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Data-bases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997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27984" y="4431001"/>
            <a:ext cx="165618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001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31640" y="2209800"/>
            <a:ext cx="6480720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872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70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1278"/>
            <a:ext cx="8686800" cy="56843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Java + JBoss </a:t>
            </a:r>
            <a:r>
              <a:rPr lang="en-US" sz="2800" dirty="0" smtClean="0"/>
              <a:t>app </a:t>
            </a:r>
            <a:r>
              <a:rPr lang="en-US" sz="2800" dirty="0"/>
              <a:t>server + Java </a:t>
            </a:r>
            <a:r>
              <a:rPr lang="en-US" sz="2800" noProof="1" smtClean="0"/>
              <a:t>ServerFaces</a:t>
            </a:r>
            <a:r>
              <a:rPr lang="en-US" sz="2800" dirty="0" smtClean="0"/>
              <a:t> </a:t>
            </a:r>
            <a:r>
              <a:rPr lang="en-US" sz="2800" dirty="0"/>
              <a:t>+ JBoss Rich Faces + Java Persistence API + Oracle database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Python + Django + MongoDB + Linux </a:t>
            </a:r>
            <a:r>
              <a:rPr lang="en-US" sz="2800" noProof="1" smtClean="0"/>
              <a:t>cron</a:t>
            </a:r>
            <a:r>
              <a:rPr lang="en-US" sz="2800" dirty="0" smtClean="0"/>
              <a:t> </a:t>
            </a:r>
            <a:r>
              <a:rPr lang="en-US" sz="2800" dirty="0"/>
              <a:t>jobs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</a:t>
            </a:r>
            <a:r>
              <a:rPr lang="en-US" sz="2800" noProof="1" smtClean="0"/>
              <a:t>Gunicorn</a:t>
            </a:r>
            <a:r>
              <a:rPr lang="en-US" sz="2800" dirty="0" smtClean="0"/>
              <a:t> </a:t>
            </a:r>
            <a:r>
              <a:rPr lang="en-US" sz="2800" dirty="0"/>
              <a:t>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.NET Framework + C# + ASP.NET + WCF + SQL Server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IIS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PHP + Zend Framework + Cassandra DB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Apache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JavaScript + Node.js + MongoDB + </a:t>
            </a:r>
            <a:r>
              <a:rPr lang="en-US" sz="2800" noProof="1" smtClean="0"/>
              <a:t>RabbitMQ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Ruby </a:t>
            </a:r>
            <a:r>
              <a:rPr lang="en-US" sz="2800" dirty="0"/>
              <a:t>+ Ruby on Rails + MySQL + Sphinx + </a:t>
            </a:r>
            <a:r>
              <a:rPr lang="en-US" sz="2800" noProof="1" smtClean="0"/>
              <a:t>Memcache</a:t>
            </a:r>
            <a:r>
              <a:rPr lang="en-US" sz="2800" dirty="0" smtClean="0"/>
              <a:t> </a:t>
            </a:r>
            <a:r>
              <a:rPr lang="en-US" sz="2800" dirty="0"/>
              <a:t>+ Unicorn HTTP </a:t>
            </a:r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Amazon Web Services (AWS)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PHP </a:t>
            </a:r>
            <a:r>
              <a:rPr lang="en-US" sz="2600" dirty="0"/>
              <a:t>+ </a:t>
            </a:r>
            <a:r>
              <a:rPr lang="en-US" sz="2600" dirty="0" smtClean="0"/>
              <a:t>Amazon </a:t>
            </a:r>
            <a:r>
              <a:rPr lang="en-US" sz="2600" dirty="0"/>
              <a:t>EC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 smtClean="0"/>
              <a:t>+ Linux + Apache + Amazon DynamoDB + Amazon 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+ Amazon Block Store (EBS)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Java </a:t>
            </a:r>
            <a:r>
              <a:rPr lang="en-US" sz="2600" dirty="0"/>
              <a:t>+ Amazon </a:t>
            </a:r>
            <a:r>
              <a:rPr lang="en-US" sz="2600" dirty="0" smtClean="0"/>
              <a:t>EC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 smtClean="0"/>
              <a:t>+ Tomcat + Spring + Hibernate</a:t>
            </a:r>
            <a:r>
              <a:rPr lang="bg-BG" sz="2600" dirty="0" smtClean="0"/>
              <a:t> + </a:t>
            </a:r>
            <a:r>
              <a:rPr lang="en-US" sz="2600" dirty="0" smtClean="0"/>
              <a:t>JavaServer Faces (JSF) + Amazon RDS (Oracle)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Azure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C# + Windows Azure Compute + WCF + ASP.NET MVC + Azure Tables + SQL Azure + Azure Blobs + Azure CDN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App Engine (GAE)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Java + App Engine </a:t>
            </a:r>
            <a:r>
              <a:rPr lang="en-US" sz="2600" dirty="0" err="1"/>
              <a:t>Backends</a:t>
            </a:r>
            <a:r>
              <a:rPr lang="en-US" sz="2600" dirty="0"/>
              <a:t> + App Engine </a:t>
            </a:r>
            <a:r>
              <a:rPr lang="en-US" sz="2600" dirty="0" err="1"/>
              <a:t>Datastore</a:t>
            </a:r>
            <a:r>
              <a:rPr lang="en-US" sz="2600" dirty="0"/>
              <a:t> </a:t>
            </a:r>
            <a:r>
              <a:rPr lang="en-US" sz="2600" dirty="0" smtClean="0"/>
              <a:t>+ JPA + </a:t>
            </a:r>
            <a:r>
              <a:rPr lang="en-US" sz="2600" dirty="0"/>
              <a:t>Google Cloud </a:t>
            </a:r>
            <a:r>
              <a:rPr lang="en-US" sz="2600" dirty="0" smtClean="0"/>
              <a:t>Storage + JSF + </a:t>
            </a:r>
            <a:r>
              <a:rPr lang="en-US" sz="2600" dirty="0" err="1" smtClean="0"/>
              <a:t>Memcache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The Cloud </a:t>
            </a:r>
            <a:r>
              <a:rPr lang="en-US" smtClean="0"/>
              <a:t>is Coming …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We Can’t Stop It. Better Join It!</a:t>
            </a:r>
            <a:endParaRPr lang="bg-BG" dirty="0"/>
          </a:p>
        </p:txBody>
      </p:sp>
      <p:pic>
        <p:nvPicPr>
          <p:cNvPr id="1026" name="Picture 2" descr="http://a3.stalker.bg/11_06_22/4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8"/>
          <a:stretch/>
        </p:blipFill>
        <p:spPr bwMode="auto">
          <a:xfrm>
            <a:off x="2093025" y="1790205"/>
            <a:ext cx="4953000" cy="30103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3.wikia.nocookie.net/__cb20100114162807/playcrafter/images/9/94/Climbable_Clou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3187436" cy="1657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08501"/>
            <a:ext cx="7924800" cy="685800"/>
          </a:xfrm>
        </p:spPr>
        <p:txBody>
          <a:bodyPr/>
          <a:lstStyle/>
          <a:p>
            <a:r>
              <a:rPr lang="en-US" dirty="0" smtClean="0"/>
              <a:t>Cloud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61780"/>
            <a:ext cx="7924800" cy="569120"/>
          </a:xfrm>
        </p:spPr>
        <p:txBody>
          <a:bodyPr/>
          <a:lstStyle/>
          <a:p>
            <a:r>
              <a:rPr lang="en-US" dirty="0" smtClean="0"/>
              <a:t>Challenges for Cloud Developers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60" y="1133415"/>
            <a:ext cx="2847079" cy="278001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72000" y="1031700"/>
            <a:ext cx="3574110" cy="2983445"/>
            <a:chOff x="4514705" y="438918"/>
            <a:chExt cx="3574110" cy="2983445"/>
          </a:xfrm>
        </p:grpSpPr>
        <p:pic>
          <p:nvPicPr>
            <p:cNvPr id="6" name="Picture 5" descr="http://images3.wikia.nocookie.net/__cb20100114162807/playcrafter/images/9/94/Climbable_Cloud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6048">
              <a:off x="4514705" y="1564062"/>
              <a:ext cx="3574110" cy="1858301"/>
            </a:xfrm>
            <a:prstGeom prst="rect">
              <a:avLst/>
            </a:prstGeom>
            <a:noFill/>
            <a:effectLst>
              <a:glow rad="88900">
                <a:schemeClr val="accent6">
                  <a:lumMod val="40000"/>
                  <a:lumOff val="60000"/>
                  <a:alpha val="3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, tool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2518">
              <a:off x="5497029" y="438918"/>
              <a:ext cx="2268417" cy="183641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8381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Cloud Development?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1273"/>
            <a:ext cx="8686800" cy="576002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software development</a:t>
            </a:r>
            <a:endParaRPr lang="en-US" dirty="0" smtClean="0"/>
          </a:p>
          <a:p>
            <a:pPr lvl="1"/>
            <a:r>
              <a:rPr lang="en-US" dirty="0" smtClean="0"/>
              <a:t>Design and develop an application for the cloud</a:t>
            </a:r>
          </a:p>
          <a:p>
            <a:pPr lvl="1"/>
            <a:r>
              <a:rPr lang="en-US" dirty="0" smtClean="0"/>
              <a:t>Especially for the public PaaS cloud platforms</a:t>
            </a:r>
          </a:p>
          <a:p>
            <a:r>
              <a:rPr lang="en-US" dirty="0" smtClean="0"/>
              <a:t>Typical steps in cloud software development</a:t>
            </a:r>
          </a:p>
          <a:p>
            <a:pPr lvl="1"/>
            <a:r>
              <a:rPr lang="en-US" dirty="0" smtClean="0"/>
              <a:t>Choose  a development stack of technologies</a:t>
            </a:r>
          </a:p>
          <a:p>
            <a:pPr lvl="1"/>
            <a:r>
              <a:rPr lang="en-US" dirty="0" smtClean="0"/>
              <a:t>Choose a cloud platform + services</a:t>
            </a:r>
          </a:p>
          <a:p>
            <a:pPr lvl="1"/>
            <a:r>
              <a:rPr lang="en-US" dirty="0" smtClean="0"/>
              <a:t>Design the application for the cloud</a:t>
            </a:r>
          </a:p>
          <a:p>
            <a:pPr lvl="1"/>
            <a:r>
              <a:rPr lang="en-US" dirty="0" smtClean="0"/>
              <a:t>Develop the application using the cloud APIs</a:t>
            </a:r>
          </a:p>
          <a:p>
            <a:pPr lvl="1"/>
            <a:r>
              <a:rPr lang="en-US" dirty="0" smtClean="0"/>
              <a:t>Deploy and run the application in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Transition to Cloud Development</a:t>
            </a:r>
            <a:endParaRPr lang="bg-BG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to </a:t>
            </a:r>
            <a:r>
              <a:rPr lang="en-US" dirty="0" smtClean="0"/>
              <a:t>cloud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architecture (based on SOA)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New programming paradigms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APIs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Amazon S3, </a:t>
            </a:r>
            <a:r>
              <a:rPr lang="en-US" dirty="0"/>
              <a:t>Azure Blobs, App Engine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New deployment model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Git </a:t>
            </a:r>
            <a:r>
              <a:rPr lang="en-US" dirty="0" smtClean="0"/>
              <a:t>+ vendor-specific continuous integration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23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1101"/>
            <a:ext cx="7924800" cy="685800"/>
          </a:xfrm>
        </p:spPr>
        <p:txBody>
          <a:bodyPr/>
          <a:lstStyle/>
          <a:p>
            <a:r>
              <a:rPr lang="en-US" noProof="1" smtClean="0"/>
              <a:t>SaaS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70880"/>
            <a:ext cx="7924800" cy="569120"/>
          </a:xfrm>
        </p:spPr>
        <p:txBody>
          <a:bodyPr/>
          <a:lstStyle/>
          <a:p>
            <a:r>
              <a:rPr lang="en-US" dirty="0" smtClean="0"/>
              <a:t>Software as a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63274"/>
            <a:ext cx="5334000" cy="34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9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(Software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89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≈ 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 application in the cloud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900" dirty="0" smtClean="0"/>
              <a:t>Fully managed application</a:t>
            </a:r>
          </a:p>
          <a:p>
            <a:r>
              <a:rPr lang="en-US" sz="3100" dirty="0" smtClean="0"/>
              <a:t>Examples of public SaaS services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WordPress.com</a:t>
            </a:r>
            <a:r>
              <a:rPr lang="en-US" sz="2900" dirty="0"/>
              <a:t> – hosting of WordPress </a:t>
            </a:r>
            <a:r>
              <a:rPr lang="en-US" sz="2900" dirty="0" smtClean="0"/>
              <a:t>sites</a:t>
            </a:r>
            <a:endParaRPr lang="en-US" sz="2900" dirty="0"/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Basecamp</a:t>
            </a:r>
            <a:r>
              <a:rPr lang="en-US" sz="2900" dirty="0"/>
              <a:t> – </a:t>
            </a:r>
            <a:r>
              <a:rPr lang="en-US" sz="2900" dirty="0" smtClean="0"/>
              <a:t>web-based </a:t>
            </a:r>
            <a:r>
              <a:rPr lang="en-US" sz="2900" dirty="0"/>
              <a:t>project management and team collaboration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Salesforce.com</a:t>
            </a:r>
            <a:r>
              <a:rPr lang="en-US" sz="2900" dirty="0"/>
              <a:t> – CRM on demand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Adobe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Creative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sz="2900" dirty="0"/>
              <a:t> – cloud for designers and </a:t>
            </a:r>
            <a:r>
              <a:rPr lang="en-US" sz="2900" dirty="0" smtClean="0"/>
              <a:t>creative artists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1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Cloud Technologies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Cloud </a:t>
            </a:r>
            <a:r>
              <a:rPr lang="en-US" dirty="0"/>
              <a:t>Platforms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928" y="1371599"/>
            <a:ext cx="4901872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6172200"/>
            <a:ext cx="476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http://clouddevcourse.telerik.com</a:t>
            </a:r>
            <a:endParaRPr lang="en-US" sz="2400" b="1" dirty="0"/>
          </a:p>
        </p:txBody>
      </p:sp>
      <p:pic>
        <p:nvPicPr>
          <p:cNvPr id="1026" name="Picture 2" descr="C:\Users\nkostov\Documents\My Received Files\Seminar_rabota v_IT_industriy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00" y="2959100"/>
            <a:ext cx="4572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51"/>
          <a:stretch/>
        </p:blipFill>
        <p:spPr bwMode="auto">
          <a:xfrm>
            <a:off x="4953000" y="2371725"/>
            <a:ext cx="3711932" cy="286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6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Players </a:t>
            </a:r>
            <a:r>
              <a:rPr lang="en-US" dirty="0" smtClean="0"/>
              <a:t>in the Cloud Industry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694"/>
            <a:ext cx="4114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noProof="1" smtClean="0"/>
              <a:t>Microsoft</a:t>
            </a:r>
            <a:r>
              <a:rPr lang="en-US" sz="2800" b="0" noProof="1" smtClean="0"/>
              <a:t> Azure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IBM</a:t>
            </a:r>
            <a:r>
              <a:rPr lang="en-US" sz="2800" b="0" noProof="1" smtClean="0"/>
              <a:t> 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Apple </a:t>
            </a:r>
            <a:r>
              <a:rPr lang="en-US" sz="2800" b="0" noProof="1" smtClean="0"/>
              <a:t>iCloud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Oracle </a:t>
            </a:r>
            <a:r>
              <a:rPr lang="en-US" sz="2800" b="0" noProof="1" smtClean="0"/>
              <a:t>Public 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SAP </a:t>
            </a:r>
            <a:r>
              <a:rPr lang="en-US" sz="2800" b="0" noProof="1" smtClean="0"/>
              <a:t>NetWeaver on Demand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Google </a:t>
            </a:r>
            <a:r>
              <a:rPr lang="en-US" sz="2800" b="0" noProof="1" smtClean="0"/>
              <a:t>App Engine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Amazon </a:t>
            </a:r>
            <a:r>
              <a:rPr lang="en-US" sz="2800" b="0" noProof="1" smtClean="0"/>
              <a:t>Web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HP</a:t>
            </a:r>
            <a:r>
              <a:rPr lang="en-US" sz="2800" b="0" noProof="1" smtClean="0"/>
              <a:t> Cloud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VMware</a:t>
            </a:r>
            <a:r>
              <a:rPr lang="en-US" sz="2800" b="0" noProof="1" smtClean="0"/>
              <a:t> Cloud Foundry</a:t>
            </a:r>
          </a:p>
          <a:p>
            <a:pPr>
              <a:lnSpc>
                <a:spcPct val="90000"/>
              </a:lnSpc>
            </a:pPr>
            <a:r>
              <a:rPr lang="en-US" sz="2800" b="0" noProof="1" smtClean="0"/>
              <a:t>The </a:t>
            </a:r>
            <a:r>
              <a:rPr lang="en-US" sz="2800" noProof="1" smtClean="0"/>
              <a:t>Rackspace</a:t>
            </a:r>
            <a:r>
              <a:rPr lang="en-US" sz="2800" b="0" noProof="1" smtClean="0"/>
              <a:t> 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923694"/>
            <a:ext cx="4495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Cisco</a:t>
            </a:r>
            <a:r>
              <a:rPr lang="en-US" sz="2800" b="0" noProof="1" smtClean="0"/>
              <a:t> Cloud Applications</a:t>
            </a:r>
            <a:br>
              <a:rPr lang="en-US" sz="2800" b="0" noProof="1" smtClean="0"/>
            </a:br>
            <a:r>
              <a:rPr lang="en-US" sz="2800" b="0" noProof="1" smtClean="0"/>
              <a:t>and Services</a:t>
            </a:r>
            <a:endParaRPr lang="en-US" sz="2800" noProof="1" smtClean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Intel</a:t>
            </a:r>
            <a:r>
              <a:rPr lang="en-US" sz="2800" b="0" noProof="1" smtClean="0"/>
              <a:t> Hybrid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Dell</a:t>
            </a:r>
            <a:r>
              <a:rPr lang="en-US" sz="2800" b="0" noProof="1" smtClean="0"/>
              <a:t> Cloud Computing</a:t>
            </a:r>
            <a:br>
              <a:rPr lang="en-US" sz="2800" b="0" noProof="1" smtClean="0"/>
            </a:br>
            <a:r>
              <a:rPr lang="en-US" sz="2800" b="0" noProof="1" smtClean="0"/>
              <a:t>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Adobe</a:t>
            </a:r>
            <a:r>
              <a:rPr lang="en-US" sz="2800" b="0" noProof="1" smtClean="0"/>
              <a:t> Creative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CA</a:t>
            </a:r>
            <a:r>
              <a:rPr lang="en-US" sz="2800" b="0" noProof="1" smtClean="0"/>
              <a:t> Cloud 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Symantec</a:t>
            </a:r>
            <a:r>
              <a:rPr lang="en-US" sz="2800" b="0" noProof="1" smtClean="0"/>
              <a:t>.cloud services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EMC</a:t>
            </a:r>
            <a:r>
              <a:rPr lang="en-US" sz="2800" b="0" noProof="1" smtClean="0"/>
              <a:t> Atmos Cloud Delivery</a:t>
            </a:r>
            <a:br>
              <a:rPr lang="en-US" sz="2800" b="0" noProof="1" smtClean="0"/>
            </a:br>
            <a:r>
              <a:rPr lang="en-US" sz="2800" b="0" noProof="1" smtClean="0"/>
              <a:t>Platform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Salesforce</a:t>
            </a:r>
            <a:r>
              <a:rPr lang="en-US" sz="2800" b="0" noProof="1" smtClean="0"/>
              <a:t> Force.com</a:t>
            </a:r>
            <a:br>
              <a:rPr lang="en-US" sz="2800" b="0" noProof="1" smtClean="0"/>
            </a:br>
            <a:r>
              <a:rPr lang="en-US" sz="2800" b="0" noProof="1" smtClean="0"/>
              <a:t>Cloud Computing Platform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36718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The Cloud is Everywhere!</a:t>
            </a:r>
            <a:endParaRPr lang="bg-BG" dirty="0">
              <a:effectLst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technologies </a:t>
            </a:r>
            <a:r>
              <a:rPr lang="en-US" dirty="0"/>
              <a:t>are becoming </a:t>
            </a:r>
            <a:r>
              <a:rPr lang="en-US" dirty="0" smtClean="0"/>
              <a:t>inseparable part of our life: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Software developers will also jump into the cloud: now or later, it will happen</a:t>
            </a:r>
          </a:p>
          <a:p>
            <a:pPr lvl="1"/>
            <a:r>
              <a:rPr lang="en-US" dirty="0" smtClean="0"/>
              <a:t>This year, or few years later, everyone will develop applications for the cloud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3237934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is moving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230245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cloud is coming, we cannot avoid it!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and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job offers in the software industry</a:t>
            </a:r>
          </a:p>
          <a:p>
            <a:pPr lvl="1"/>
            <a:r>
              <a:rPr lang="en-US" dirty="0" smtClean="0"/>
              <a:t>Still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development experience</a:t>
            </a:r>
            <a:r>
              <a:rPr lang="en-US" dirty="0" smtClean="0"/>
              <a:t>" is not often requirement, but it will come soon</a:t>
            </a:r>
          </a:p>
          <a:p>
            <a:pPr lvl="1"/>
            <a:r>
              <a:rPr lang="en-US" dirty="0" smtClean="0"/>
              <a:t>Still Amazon / GAE / Azure jobs are exotic but this is changing day by day</a:t>
            </a:r>
          </a:p>
          <a:p>
            <a:r>
              <a:rPr lang="en-US" dirty="0" smtClean="0"/>
              <a:t>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developer</a:t>
            </a:r>
            <a:r>
              <a:rPr lang="en-US" dirty="0" smtClean="0"/>
              <a:t>" job title is coming</a:t>
            </a:r>
          </a:p>
          <a:p>
            <a:pPr lvl="1"/>
            <a:r>
              <a:rPr lang="en-US" dirty="0"/>
              <a:t>Cloud software developer </a:t>
            </a:r>
            <a:r>
              <a:rPr lang="en-US" dirty="0" smtClean="0"/>
              <a:t>/ cloud </a:t>
            </a:r>
            <a:r>
              <a:rPr lang="en-US" dirty="0"/>
              <a:t>software engineer / </a:t>
            </a:r>
            <a:r>
              <a:rPr lang="en-US" dirty="0" smtClean="0"/>
              <a:t>cloud </a:t>
            </a:r>
            <a:r>
              <a:rPr lang="en-US" dirty="0"/>
              <a:t>computing engineer / </a:t>
            </a:r>
            <a:r>
              <a:rPr lang="en-US" dirty="0" smtClean="0"/>
              <a:t>cloud </a:t>
            </a:r>
            <a:r>
              <a:rPr lang="en-US" dirty="0"/>
              <a:t>computing analyst / </a:t>
            </a:r>
            <a:r>
              <a:rPr lang="en-US" dirty="0" smtClean="0"/>
              <a:t>software engineer </a:t>
            </a:r>
            <a:r>
              <a:rPr lang="en-US" dirty="0"/>
              <a:t>with </a:t>
            </a:r>
            <a:r>
              <a:rPr lang="en-US" dirty="0" smtClean="0"/>
              <a:t>cloud computing / cloud application developer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7800" y="428500"/>
            <a:ext cx="6349238" cy="1541514"/>
          </a:xfrm>
        </p:spPr>
        <p:txBody>
          <a:bodyPr/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11609" y="2631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4800" y="1867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8058" y="3279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4"/>
          <p:cNvSpPr/>
          <p:nvPr/>
        </p:nvSpPr>
        <p:spPr>
          <a:xfrm flipV="1">
            <a:off x="1103484" y="5375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876" y="5533900"/>
            <a:ext cx="66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Cloud Computing for Developers</a:t>
            </a:r>
            <a:endParaRPr kumimoji="0" lang="en-US" sz="35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9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798053" y="3979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299470" y="4334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 rot="21182414">
            <a:off x="3600496" y="4661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 rot="437227">
            <a:off x="6063471" y="3623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33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015495" y="2236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 rot="21363637">
            <a:off x="3917937" y="2677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7763" y="3960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1298819">
            <a:off x="5183222" y="3764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 rot="337587">
            <a:off x="7050384" y="3555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38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040" y="3526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 rot="1307462">
            <a:off x="3791152" y="3553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 rot="564961">
            <a:off x="4519313" y="4689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38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Running several virtual machines (virtual computers) inside a single powerful machine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by special software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hypervisor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Uses resources more efficiently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 GB physical RAM is shared to 6 virtual machines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GB shared RAM each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Most applications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% of the CPU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 single shared CPU can serve thousands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Reduces costs due to better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computing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Suppose we have 20-30 powerful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run 100-200 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deploy 1000-5000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serve 100 000 – 1 000 000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1753</TotalTime>
  <Words>1761</Words>
  <Application>Microsoft Office PowerPoint</Application>
  <PresentationFormat>On-screen Show (4:3)</PresentationFormat>
  <Paragraphs>292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Cloud Technologies and Cloud Platforms – Overview</vt:lpstr>
      <vt:lpstr>Table of Contents</vt:lpstr>
      <vt:lpstr>The Cloud is Coming …</vt:lpstr>
      <vt:lpstr>Players in the Cloud Industry</vt:lpstr>
      <vt:lpstr>The Cloud is Everywhere!</vt:lpstr>
      <vt:lpstr>The Cloud and Developers</vt:lpstr>
      <vt:lpstr>What is Cloud Computing?</vt:lpstr>
      <vt:lpstr>What is Virtualization?</vt:lpstr>
      <vt:lpstr>What is Cloud Computing?</vt:lpstr>
      <vt:lpstr>How the Cloud Works?</vt:lpstr>
      <vt:lpstr>Cloud Computing – Example</vt:lpstr>
      <vt:lpstr>Cloud == Computing  Resources on Demand</vt:lpstr>
      <vt:lpstr>Public / Private / Hybrid Cloud</vt:lpstr>
      <vt:lpstr>Public Clouds</vt:lpstr>
      <vt:lpstr>Cloud Computing Models</vt:lpstr>
      <vt:lpstr>Cloud Computing Models</vt:lpstr>
      <vt:lpstr>SaaS, PaaS and IaaS</vt:lpstr>
      <vt:lpstr>IaaS</vt:lpstr>
      <vt:lpstr>IaaS (Infrastructure as a Service)</vt:lpstr>
      <vt:lpstr>IaaS Pricing Models</vt:lpstr>
      <vt:lpstr>PaaS</vt:lpstr>
      <vt:lpstr>PaaS (Platform as a Service)</vt:lpstr>
      <vt:lpstr>Typical PaaS Platform</vt:lpstr>
      <vt:lpstr>Typical PaaS Services</vt:lpstr>
      <vt:lpstr>Typical PaaS Services (2)</vt:lpstr>
      <vt:lpstr>Typical PaaS Services (3)</vt:lpstr>
      <vt:lpstr>Typical PaaS Architecture</vt:lpstr>
      <vt:lpstr>Classical PaaS Stacks</vt:lpstr>
      <vt:lpstr>Proprietary PaaS Stacks</vt:lpstr>
      <vt:lpstr>Cloud Development</vt:lpstr>
      <vt:lpstr>What is Cloud Development?</vt:lpstr>
      <vt:lpstr>Transition to Cloud Development</vt:lpstr>
      <vt:lpstr>SaaS</vt:lpstr>
      <vt:lpstr>SaaS (Software as a Service)</vt:lpstr>
      <vt:lpstr>Cloud Technologies and Cloud Platforms – Overview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134</cp:revision>
  <dcterms:created xsi:type="dcterms:W3CDTF">2014-09-04T14:03:28Z</dcterms:created>
  <dcterms:modified xsi:type="dcterms:W3CDTF">2014-09-17T07:15:03Z</dcterms:modified>
</cp:coreProperties>
</file>