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30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18-Sep-14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harbor.com/page/how-it-wor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harbor.com/page/programpolic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sysgit/downloads/detail?name=Git-1.7.10-preview20120409.exe&amp;can=3&amp;q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weetharbor.apphb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mailsender-1.apphb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posted.apphb.com/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me@itgeorge.ne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harbor.com/applic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AppHarbor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.NET Cloud Development Made Easy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Web Services and Cloud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724400"/>
            <a:ext cx="1533525" cy="1533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8" y="4724400"/>
            <a:ext cx="2689412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609600" y="1548225"/>
            <a:ext cx="3505200" cy="966375"/>
            <a:chOff x="3124200" y="553497"/>
            <a:chExt cx="5486400" cy="1496940"/>
          </a:xfrm>
        </p:grpSpPr>
        <p:pic>
          <p:nvPicPr>
            <p:cNvPr id="19" name="Picture 4" descr="http://i00.i.aliimg.com/photo/v1/110536002/Magic_Server_Cloud_Computer_Hardware_Software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124200" y="553497"/>
              <a:ext cx="5486400" cy="1496940"/>
            </a:xfrm>
            <a:prstGeom prst="roundRect">
              <a:avLst>
                <a:gd name="adj" fmla="val 2021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 rot="21435546">
              <a:off x="6554199" y="654746"/>
              <a:ext cx="2003474" cy="1363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sz="3200" b="1" dirty="0" smtClean="0">
                  <a:ln w="18000">
                    <a:solidFill>
                      <a:srgbClr val="CC4757">
                        <a:lumMod val="20000"/>
                        <a:lumOff val="80000"/>
                        <a:alpha val="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rPr>
                <a:t>.NET Cloud</a:t>
              </a:r>
              <a:endParaRPr lang="en-US" sz="3200" b="1" dirty="0">
                <a:ln w="18000">
                  <a:solidFill>
                    <a:srgbClr val="CC4757">
                      <a:lumMod val="20000"/>
                      <a:lumOff val="80000"/>
                      <a:alpha val="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prstClr val="black">
                      <a:alpha val="5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05712" y="431800"/>
            <a:ext cx="2900088" cy="1512481"/>
            <a:chOff x="5336155" y="493703"/>
            <a:chExt cx="2900088" cy="1512481"/>
          </a:xfrm>
        </p:grpSpPr>
        <p:pic>
          <p:nvPicPr>
            <p:cNvPr id="22" name="Picture 21" descr="http://3.bp.blogspot.com/-yaiMzfNTsz0/TuEYRCZlrNI/AAAAAAAAAlI/ef8BIE5mPiQ/s1600/MC900441809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69" b="26378"/>
            <a:stretch/>
          </p:blipFill>
          <p:spPr bwMode="auto">
            <a:xfrm rot="351162">
              <a:off x="5336155" y="493703"/>
              <a:ext cx="2900088" cy="1512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 rot="21054438">
              <a:off x="5402571" y="930550"/>
              <a:ext cx="2453658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sz="2400" b="1" dirty="0" smtClean="0">
                  <a:ln w="18000">
                    <a:solidFill>
                      <a:srgbClr val="CC4757">
                        <a:lumMod val="20000"/>
                        <a:lumOff val="80000"/>
                        <a:alpha val="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rPr>
                <a:t>AppHarbor Public Cloud</a:t>
              </a:r>
              <a:endParaRPr lang="en-US" sz="2400" b="1" dirty="0">
                <a:ln w="18000">
                  <a:solidFill>
                    <a:srgbClr val="CC4757">
                      <a:lumMod val="20000"/>
                      <a:lumOff val="80000"/>
                      <a:alpha val="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prstClr val="black">
                      <a:alpha val="5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76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AppHarbor </a:t>
            </a:r>
            <a:r>
              <a:rPr lang="en-US" dirty="0" smtClean="0"/>
              <a:t>Architecture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process</a:t>
            </a:r>
          </a:p>
          <a:p>
            <a:pPr lvl="1"/>
            <a:r>
              <a:rPr lang="en-US" dirty="0" smtClean="0"/>
              <a:t>User pushes (sends) .NET code</a:t>
            </a:r>
            <a:endParaRPr lang="en-US" dirty="0"/>
          </a:p>
          <a:p>
            <a:pPr lvl="1"/>
            <a:r>
              <a:rPr lang="en-US" dirty="0" smtClean="0"/>
              <a:t>Code is built </a:t>
            </a:r>
            <a:r>
              <a:rPr lang="en-US" dirty="0"/>
              <a:t>by a platform build </a:t>
            </a:r>
            <a:r>
              <a:rPr lang="en-US" dirty="0" smtClean="0"/>
              <a:t>server </a:t>
            </a:r>
          </a:p>
          <a:p>
            <a:pPr lvl="2"/>
            <a:r>
              <a:rPr lang="en-US" dirty="0" smtClean="0"/>
              <a:t>If code </a:t>
            </a:r>
            <a:r>
              <a:rPr lang="en-US" dirty="0"/>
              <a:t>compiles, </a:t>
            </a:r>
            <a:r>
              <a:rPr lang="en-US" dirty="0" smtClean="0"/>
              <a:t>unit </a:t>
            </a:r>
            <a:r>
              <a:rPr lang="en-US" dirty="0"/>
              <a:t>tests </a:t>
            </a:r>
            <a:r>
              <a:rPr lang="en-US" dirty="0" smtClean="0"/>
              <a:t>are run</a:t>
            </a:r>
          </a:p>
          <a:p>
            <a:pPr lvl="2"/>
            <a:r>
              <a:rPr lang="en-US" dirty="0" smtClean="0"/>
              <a:t>Results appear on </a:t>
            </a:r>
            <a:r>
              <a:rPr lang="en-US" dirty="0"/>
              <a:t>the application </a:t>
            </a:r>
            <a:r>
              <a:rPr lang="en-US" dirty="0" smtClean="0"/>
              <a:t>dashboard</a:t>
            </a:r>
          </a:p>
          <a:p>
            <a:pPr lvl="2"/>
            <a:r>
              <a:rPr lang="en-US" dirty="0" smtClean="0"/>
              <a:t>Service hooks are called</a:t>
            </a:r>
            <a:endParaRPr lang="en-US" dirty="0"/>
          </a:p>
          <a:p>
            <a:pPr lvl="1"/>
            <a:r>
              <a:rPr lang="en-US" dirty="0" smtClean="0"/>
              <a:t>Application deployed </a:t>
            </a:r>
            <a:r>
              <a:rPr lang="en-US" dirty="0"/>
              <a:t>to the AppHarbor application servers. </a:t>
            </a:r>
            <a:endParaRPr lang="en-US" dirty="0" smtClean="0"/>
          </a:p>
          <a:p>
            <a:pPr lvl="2"/>
            <a:r>
              <a:rPr lang="en-US" dirty="0" smtClean="0"/>
              <a:t>AppHarbor scales application when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AppHarbor </a:t>
            </a:r>
            <a:r>
              <a:rPr lang="en-US" dirty="0" smtClean="0"/>
              <a:t>Architecture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runtime environment</a:t>
            </a:r>
          </a:p>
          <a:p>
            <a:pPr lvl="1"/>
            <a:r>
              <a:rPr lang="en-US" dirty="0" smtClean="0"/>
              <a:t>Load balancing is automatic</a:t>
            </a:r>
          </a:p>
          <a:p>
            <a:pPr lvl="2"/>
            <a:r>
              <a:rPr lang="en-US" dirty="0" smtClean="0"/>
              <a:t>SSL connections, HTML compression, etc. are handled</a:t>
            </a:r>
          </a:p>
          <a:p>
            <a:pPr lvl="1"/>
            <a:r>
              <a:rPr lang="en-US" dirty="0" smtClean="0"/>
              <a:t>Everything runs on AWS and is managed by AppHarbor</a:t>
            </a:r>
          </a:p>
          <a:p>
            <a:pPr lvl="1"/>
            <a:r>
              <a:rPr lang="en-US" dirty="0" smtClean="0"/>
              <a:t>Cloud resources are consumed through add-ons</a:t>
            </a:r>
          </a:p>
          <a:p>
            <a:r>
              <a:rPr lang="en-US" sz="2600" dirty="0" smtClean="0"/>
              <a:t>More info: </a:t>
            </a:r>
            <a:r>
              <a:rPr lang="en-US" sz="2600" dirty="0">
                <a:hlinkClick r:id="rId2"/>
              </a:rPr>
              <a:t>https://appharbor.com/page/how-it-works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Plans and Resources</a:t>
            </a:r>
            <a:endParaRPr lang="en-US" dirty="0"/>
          </a:p>
        </p:txBody>
      </p:sp>
      <p:pic>
        <p:nvPicPr>
          <p:cNvPr id="4" name="Picture 2" descr="cash, dollars,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15" y="3710278"/>
            <a:ext cx="3050770" cy="192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2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AppHarbor worker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Process which can have multiple threads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Limited in resources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2 workers always on different machines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hlinkClick r:id="rId2"/>
              </a:rPr>
              <a:t>Resource limit per worker 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Network </a:t>
            </a:r>
            <a:r>
              <a:rPr lang="en-US" dirty="0"/>
              <a:t>Bandwidth: 100GB/month </a:t>
            </a:r>
            <a:r>
              <a:rPr lang="en-US" dirty="0" smtClean="0"/>
              <a:t>– </a:t>
            </a:r>
            <a:r>
              <a:rPr lang="en-US" dirty="0"/>
              <a:t>Soft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RAM </a:t>
            </a:r>
            <a:r>
              <a:rPr lang="en-US" dirty="0"/>
              <a:t>usage: 512MB - Soft; </a:t>
            </a:r>
            <a:r>
              <a:rPr lang="en-US" dirty="0" smtClean="0"/>
              <a:t>1024MB – </a:t>
            </a:r>
            <a:r>
              <a:rPr lang="en-US" dirty="0"/>
              <a:t>Hard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/>
              <a:t>CPU </a:t>
            </a:r>
            <a:r>
              <a:rPr lang="en-US" dirty="0" smtClean="0"/>
              <a:t>resources: ~</a:t>
            </a:r>
            <a:r>
              <a:rPr lang="en-US" dirty="0"/>
              <a:t>600MHz </a:t>
            </a:r>
            <a:r>
              <a:rPr lang="en-US" dirty="0" smtClean="0"/>
              <a:t>– Hard</a:t>
            </a:r>
          </a:p>
          <a:p>
            <a:pPr lvl="2">
              <a:spcBef>
                <a:spcPts val="0"/>
              </a:spcBef>
            </a:pPr>
            <a:r>
              <a:rPr lang="en-US" dirty="0"/>
              <a:t>Requests Queue </a:t>
            </a:r>
            <a:r>
              <a:rPr lang="en-US" dirty="0" smtClean="0"/>
              <a:t>limit: 500 Requests</a:t>
            </a:r>
          </a:p>
          <a:p>
            <a:pPr lvl="2">
              <a:spcBef>
                <a:spcPts val="0"/>
              </a:spcBef>
            </a:pPr>
            <a:r>
              <a:rPr lang="en-US" dirty="0"/>
              <a:t>Request timeout: 30 seconds - Soft; 120 seconds - Hard</a:t>
            </a:r>
          </a:p>
          <a:p>
            <a:pPr marL="649288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and Resources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AppHarbor background worker</a:t>
            </a:r>
          </a:p>
          <a:p>
            <a:pPr lvl="1"/>
            <a:r>
              <a:rPr lang="en-US" dirty="0" smtClean="0"/>
              <a:t>Regular .NET console application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exe’s</a:t>
            </a:r>
            <a:r>
              <a:rPr lang="en-US" dirty="0" smtClean="0"/>
              <a:t> produced on compilation</a:t>
            </a:r>
          </a:p>
          <a:p>
            <a:pPr lvl="1"/>
            <a:r>
              <a:rPr lang="en-US" dirty="0" smtClean="0"/>
              <a:t>Used for</a:t>
            </a:r>
          </a:p>
          <a:p>
            <a:pPr lvl="2"/>
            <a:r>
              <a:rPr lang="en-US" dirty="0" smtClean="0"/>
              <a:t>Recurring tasks</a:t>
            </a:r>
          </a:p>
          <a:p>
            <a:pPr lvl="2"/>
            <a:r>
              <a:rPr lang="en-US" dirty="0" smtClean="0"/>
              <a:t>Schedules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170" name="Picture 2" descr="http://t0.gstatic.com/images?q=tbn:ANd9GcTIpWWUhDa-rESD-9Cn12oHTrqyibNgSSj33RIjvk3hje3QGWi53MrMi4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(Canoe)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Canoe plan</a:t>
            </a:r>
          </a:p>
          <a:p>
            <a:pPr lvl="1"/>
            <a:r>
              <a:rPr lang="en-US" dirty="0" smtClean="0"/>
              <a:t>0$ per month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apphb.com </a:t>
            </a:r>
            <a:r>
              <a:rPr lang="en-US" dirty="0"/>
              <a:t>hostname</a:t>
            </a:r>
          </a:p>
          <a:p>
            <a:pPr lvl="1"/>
            <a:r>
              <a:rPr lang="en-US" dirty="0"/>
              <a:t>Piggyback </a:t>
            </a:r>
            <a:r>
              <a:rPr lang="en-US" dirty="0" smtClean="0"/>
              <a:t>SSL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38600"/>
            <a:ext cx="2762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8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(Catamaran)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Catamaran plan</a:t>
            </a:r>
          </a:p>
          <a:p>
            <a:pPr lvl="1"/>
            <a:r>
              <a:rPr lang="en-US" dirty="0" smtClean="0"/>
              <a:t>49$ </a:t>
            </a:r>
            <a:r>
              <a:rPr lang="en-US" dirty="0"/>
              <a:t>per </a:t>
            </a:r>
            <a:r>
              <a:rPr lang="en-US" dirty="0" smtClean="0"/>
              <a:t>month</a:t>
            </a:r>
            <a:endParaRPr lang="en-US" dirty="0"/>
          </a:p>
          <a:p>
            <a:pPr lvl="1"/>
            <a:r>
              <a:rPr lang="en-US" dirty="0" smtClean="0"/>
              <a:t>2 workers</a:t>
            </a:r>
          </a:p>
          <a:p>
            <a:pPr lvl="1"/>
            <a:r>
              <a:rPr lang="en-US" dirty="0" smtClean="0"/>
              <a:t>Custom </a:t>
            </a:r>
            <a:r>
              <a:rPr lang="en-US" dirty="0"/>
              <a:t>hostnames</a:t>
            </a:r>
          </a:p>
          <a:p>
            <a:pPr lvl="1"/>
            <a:r>
              <a:rPr lang="en-US" dirty="0"/>
              <a:t>SNI </a:t>
            </a:r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949700"/>
            <a:ext cx="20764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8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(Yacht)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Yacht plan</a:t>
            </a:r>
          </a:p>
          <a:p>
            <a:pPr lvl="1"/>
            <a:r>
              <a:rPr lang="en-US" dirty="0" smtClean="0"/>
              <a:t>199$ </a:t>
            </a:r>
            <a:r>
              <a:rPr lang="en-US" dirty="0"/>
              <a:t>per </a:t>
            </a:r>
            <a:r>
              <a:rPr lang="en-US" dirty="0" smtClean="0"/>
              <a:t>month</a:t>
            </a:r>
            <a:endParaRPr lang="en-US" dirty="0"/>
          </a:p>
          <a:p>
            <a:pPr lvl="1"/>
            <a:r>
              <a:rPr lang="en-US" dirty="0" smtClean="0"/>
              <a:t>4 workers</a:t>
            </a:r>
          </a:p>
          <a:p>
            <a:pPr lvl="1"/>
            <a:r>
              <a:rPr lang="en-US" smtClean="0"/>
              <a:t>Custom </a:t>
            </a:r>
            <a:r>
              <a:rPr lang="en-US" dirty="0"/>
              <a:t>hostnames</a:t>
            </a:r>
          </a:p>
          <a:p>
            <a:pPr lvl="1"/>
            <a:r>
              <a:rPr lang="en-US" dirty="0" smtClean="0"/>
              <a:t>IP-based SSL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4059416"/>
            <a:ext cx="2924175" cy="2069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4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8388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Git Crash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Only What You Need to Know to Use AppHarbor</a:t>
            </a:r>
            <a:endParaRPr lang="en-US" dirty="0"/>
          </a:p>
        </p:txBody>
      </p:sp>
      <p:pic>
        <p:nvPicPr>
          <p:cNvPr id="8194" name="Picture 2" descr="http://www.dikant.de/wp-content/uploads/2011/04/750px-Git-logo-jengelh.svg_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" t="4000" r="4177" b="10667"/>
          <a:stretch/>
        </p:blipFill>
        <p:spPr bwMode="auto">
          <a:xfrm>
            <a:off x="1193800" y="1447800"/>
            <a:ext cx="6731000" cy="2438400"/>
          </a:xfrm>
          <a:prstGeom prst="roundRect">
            <a:avLst>
              <a:gd name="adj" fmla="val 10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Crash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Source-control system</a:t>
            </a:r>
          </a:p>
          <a:p>
            <a:pPr lvl="1"/>
            <a:r>
              <a:rPr lang="en-US" dirty="0" smtClean="0"/>
              <a:t>Can work with local and remote repositories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Bash – command line interface for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Has Windows version (</a:t>
            </a:r>
            <a:r>
              <a:rPr lang="en-US" dirty="0" err="1" smtClean="0"/>
              <a:t>msysgit</a:t>
            </a:r>
            <a:r>
              <a:rPr lang="en-US" dirty="0" smtClean="0"/>
              <a:t>)</a:t>
            </a:r>
          </a:p>
          <a:p>
            <a:pPr marL="357188" lvl="1" indent="0">
              <a:buNone/>
            </a:pPr>
            <a:r>
              <a:rPr lang="en-US" sz="2400" dirty="0" smtClean="0">
                <a:hlinkClick r:id="rId2"/>
              </a:rPr>
              <a:t>http://code.google.com/p/msysgit/downloads/detail?name=Git-1.7.10-preview20120409.exe&amp;can=3&amp;q</a:t>
            </a:r>
            <a:r>
              <a:rPr lang="en-US" dirty="0" smtClean="0">
                <a:hlinkClick r:id="rId2"/>
              </a:rPr>
              <a:t>=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AppHarbor?</a:t>
            </a:r>
          </a:p>
          <a:p>
            <a:pPr lvl="1"/>
            <a:r>
              <a:rPr lang="en-US" dirty="0" smtClean="0"/>
              <a:t>“Control panel” overview</a:t>
            </a:r>
          </a:p>
          <a:p>
            <a:r>
              <a:rPr lang="en-US" dirty="0" smtClean="0"/>
              <a:t>AppHarbor architecture</a:t>
            </a:r>
          </a:p>
          <a:p>
            <a:pPr lvl="1"/>
            <a:r>
              <a:rPr lang="en-US" dirty="0" smtClean="0"/>
              <a:t>Deployment process</a:t>
            </a:r>
          </a:p>
          <a:p>
            <a:pPr lvl="1"/>
            <a:r>
              <a:rPr lang="en-US" dirty="0" smtClean="0"/>
              <a:t>Runtime</a:t>
            </a:r>
          </a:p>
          <a:p>
            <a:r>
              <a:rPr lang="en-US" dirty="0" smtClean="0"/>
              <a:t>Pricing</a:t>
            </a:r>
          </a:p>
          <a:p>
            <a:pPr lvl="1"/>
            <a:r>
              <a:rPr lang="en-US" dirty="0" smtClean="0"/>
              <a:t>Prices</a:t>
            </a:r>
          </a:p>
          <a:p>
            <a:pPr lvl="1"/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tes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528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0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Crash </a:t>
            </a:r>
            <a:r>
              <a:rPr lang="en-US" smtClean="0"/>
              <a:t>Course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–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next, next, next” does the trick</a:t>
            </a:r>
          </a:p>
          <a:p>
            <a:pPr lvl="1"/>
            <a:r>
              <a:rPr lang="en-US" dirty="0" smtClean="0"/>
              <a:t>Options to select (they should be selected by default)</a:t>
            </a:r>
          </a:p>
          <a:p>
            <a:pPr lvl="2"/>
            <a:r>
              <a:rPr lang="en-US" dirty="0" smtClean="0"/>
              <a:t>“Use </a:t>
            </a:r>
            <a:r>
              <a:rPr lang="en-US" dirty="0" err="1" smtClean="0"/>
              <a:t>Git</a:t>
            </a:r>
            <a:r>
              <a:rPr lang="en-US" dirty="0" smtClean="0"/>
              <a:t> Bash only”</a:t>
            </a:r>
          </a:p>
          <a:p>
            <a:pPr lvl="2"/>
            <a:r>
              <a:rPr lang="en-US" dirty="0" smtClean="0"/>
              <a:t>“Checkout Windows-style, commit Unix-style endings”</a:t>
            </a:r>
          </a:p>
          <a:p>
            <a:pPr marL="649288" lvl="2" indent="0">
              <a:buNone/>
            </a:pPr>
            <a:endParaRPr lang="en-US" dirty="0"/>
          </a:p>
          <a:p>
            <a:pPr lvl="2"/>
            <a:r>
              <a:rPr lang="en-US" dirty="0" smtClean="0"/>
              <a:t>Note: this concerns only beginners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Crash </a:t>
            </a:r>
            <a:r>
              <a:rPr lang="en-US" dirty="0" smtClean="0"/>
              <a:t>Course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pPr lvl="1"/>
            <a:r>
              <a:rPr lang="en-US" dirty="0" smtClean="0"/>
              <a:t>Standard command prompt with added features</a:t>
            </a:r>
          </a:p>
          <a:p>
            <a:pPr lvl="1"/>
            <a:r>
              <a:rPr lang="en-US" dirty="0" smtClean="0"/>
              <a:t>Creating a local repository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Preparing (adding/choosing) files for a commit</a:t>
            </a:r>
          </a:p>
          <a:p>
            <a:pPr lvl="2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[filename]       (“</a:t>
            </a:r>
            <a:r>
              <a:rPr lang="en-US" dirty="0" err="1" smtClean="0"/>
              <a:t>git</a:t>
            </a:r>
            <a:r>
              <a:rPr lang="en-US" dirty="0" smtClean="0"/>
              <a:t> add .” adds everything)</a:t>
            </a:r>
          </a:p>
          <a:p>
            <a:pPr lvl="1"/>
            <a:r>
              <a:rPr lang="en-US" dirty="0" smtClean="0"/>
              <a:t>Committing to a local repository</a:t>
            </a:r>
          </a:p>
          <a:p>
            <a:pPr lvl="2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“your message here”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Crash Course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Bash (2)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“remote”– name for a repository URL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“master” – the current local branch (think of it as “where you have committed”)</a:t>
            </a:r>
          </a:p>
          <a:p>
            <a:pPr lvl="1"/>
            <a:r>
              <a:rPr lang="en-US" dirty="0" smtClean="0"/>
              <a:t>Creating a remote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add remote [remote name] [remote </a:t>
            </a:r>
            <a:r>
              <a:rPr lang="en-US" dirty="0" err="1" smtClean="0"/>
              <a:t>url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Pushing to a remote (sending to a remote repository)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push [remote name]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600" y="3400425"/>
            <a:ext cx="2538674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0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1020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Deploying your Application to AppHarbor</a:t>
            </a:r>
            <a:endParaRPr lang="en-US" dirty="0"/>
          </a:p>
        </p:txBody>
      </p:sp>
      <p:pic>
        <p:nvPicPr>
          <p:cNvPr id="9222" name="Picture 6" descr="http://i.zdnet.com/blogs/zdnet-appharbor-works-screenshot.jpg?tag=content;siu-container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8" b="3114"/>
          <a:stretch/>
        </p:blipFill>
        <p:spPr bwMode="auto">
          <a:xfrm>
            <a:off x="914400" y="1371600"/>
            <a:ext cx="7658100" cy="2588289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your code to AppHarbor</a:t>
            </a:r>
          </a:p>
          <a:p>
            <a:pPr lvl="1"/>
            <a:r>
              <a:rPr lang="en-US" dirty="0" smtClean="0"/>
              <a:t>Through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dirty="0" smtClean="0"/>
              <a:t>AppHarbor provides Repository URL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to push to that URL</a:t>
            </a:r>
          </a:p>
          <a:p>
            <a:pPr lvl="2"/>
            <a:r>
              <a:rPr lang="en-US" dirty="0" smtClean="0"/>
              <a:t>Other source-control systems – commit to some integrated with AppHarbor repository</a:t>
            </a:r>
          </a:p>
          <a:p>
            <a:pPr lvl="1"/>
            <a:r>
              <a:rPr lang="en-US" dirty="0" smtClean="0"/>
              <a:t>Through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Codeplex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Have integration with AppHarbor</a:t>
            </a:r>
          </a:p>
          <a:p>
            <a:pPr lvl="2"/>
            <a:r>
              <a:rPr lang="en-US" dirty="0" smtClean="0"/>
              <a:t>Can push code to </a:t>
            </a:r>
            <a:r>
              <a:rPr lang="en-US" dirty="0" err="1" smtClean="0"/>
              <a:t>AppHarbor’s</a:t>
            </a:r>
            <a:r>
              <a:rPr lang="en-US" dirty="0" smtClean="0"/>
              <a:t>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Git and 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AppHarbor “requirements”</a:t>
            </a:r>
          </a:p>
          <a:p>
            <a:pPr lvl="1"/>
            <a:r>
              <a:rPr lang="en-US" dirty="0" smtClean="0"/>
              <a:t>Submit a .NET Solution with</a:t>
            </a:r>
          </a:p>
          <a:p>
            <a:pPr lvl="2"/>
            <a:r>
              <a:rPr lang="en-US" dirty="0" smtClean="0"/>
              <a:t>All project files</a:t>
            </a:r>
            <a:endParaRPr lang="en-US" dirty="0"/>
          </a:p>
          <a:p>
            <a:pPr lvl="2"/>
            <a:r>
              <a:rPr lang="en-US" dirty="0" smtClean="0"/>
              <a:t>All code files, libraries, etc.</a:t>
            </a:r>
          </a:p>
          <a:p>
            <a:pPr lvl="2"/>
            <a:r>
              <a:rPr lang="en-US" dirty="0" smtClean="0"/>
              <a:t>All other resources</a:t>
            </a:r>
          </a:p>
          <a:p>
            <a:pPr lvl="1"/>
            <a:r>
              <a:rPr lang="en-US" dirty="0" smtClean="0"/>
              <a:t>Solution must be a web application</a:t>
            </a:r>
          </a:p>
          <a:p>
            <a:pPr lvl="1"/>
            <a:r>
              <a:rPr lang="en-US" dirty="0" smtClean="0"/>
              <a:t>If there is more than ONE solution file</a:t>
            </a:r>
          </a:p>
          <a:p>
            <a:pPr lvl="2"/>
            <a:r>
              <a:rPr lang="en-US" dirty="0" smtClean="0"/>
              <a:t>AppHarbor compiles the one named “AppHarbor.sln”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Git and 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deployment to AppHarbor with Git</a:t>
            </a:r>
          </a:p>
          <a:p>
            <a:pPr lvl="1"/>
            <a:r>
              <a:rPr lang="en-US" dirty="0" smtClean="0"/>
              <a:t>Initialize a repository where your solution is</a:t>
            </a:r>
          </a:p>
          <a:p>
            <a:pPr lvl="1"/>
            <a:r>
              <a:rPr lang="en-US" dirty="0" smtClean="0"/>
              <a:t>Add the relevant files to be committed</a:t>
            </a:r>
          </a:p>
          <a:p>
            <a:pPr lvl="1"/>
            <a:r>
              <a:rPr lang="en-US" dirty="0" smtClean="0"/>
              <a:t>Commit to local repository</a:t>
            </a:r>
          </a:p>
          <a:p>
            <a:pPr lvl="1"/>
            <a:r>
              <a:rPr lang="en-US" dirty="0" smtClean="0"/>
              <a:t>Create a remote to AppHarbor repository (get the URL from your application’s “dashboard”)</a:t>
            </a:r>
          </a:p>
          <a:p>
            <a:pPr lvl="1"/>
            <a:r>
              <a:rPr lang="en-US" dirty="0" smtClean="0"/>
              <a:t>Push to the remote you created for AppHarbor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…and that’s everything!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Git and 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deployments to AppHarbor</a:t>
            </a:r>
          </a:p>
          <a:p>
            <a:pPr lvl="1"/>
            <a:r>
              <a:rPr lang="en-US" dirty="0" smtClean="0"/>
              <a:t>Add the relevant files to be committed</a:t>
            </a:r>
          </a:p>
          <a:p>
            <a:pPr lvl="2"/>
            <a:r>
              <a:rPr lang="en-US" dirty="0" smtClean="0"/>
              <a:t>Either all the files from before or only the ones you modified</a:t>
            </a:r>
          </a:p>
          <a:p>
            <a:pPr lvl="1"/>
            <a:r>
              <a:rPr lang="en-US" dirty="0" smtClean="0"/>
              <a:t>Commit to local repository</a:t>
            </a:r>
          </a:p>
          <a:p>
            <a:pPr lvl="2"/>
            <a:r>
              <a:rPr lang="en-US" dirty="0" smtClean="0"/>
              <a:t>Repository was created in the “First deployment”</a:t>
            </a:r>
          </a:p>
          <a:p>
            <a:pPr lvl="1"/>
            <a:r>
              <a:rPr lang="en-US" dirty="0" smtClean="0"/>
              <a:t>Push to the remote for AppHarbor</a:t>
            </a:r>
          </a:p>
          <a:p>
            <a:pPr lvl="2"/>
            <a:r>
              <a:rPr lang="en-US" dirty="0" smtClean="0"/>
              <a:t>We created this the first time too</a:t>
            </a:r>
            <a:endParaRPr lang="en-US" dirty="0"/>
          </a:p>
          <a:p>
            <a:pPr lvl="1"/>
            <a:r>
              <a:rPr lang="en-US" dirty="0" smtClean="0"/>
              <a:t>Your application dashboard now has a history!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Deploying to AppHarbor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82" y="3112248"/>
            <a:ext cx="4186924" cy="3136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04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Application deployment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Git</a:t>
            </a:r>
            <a:r>
              <a:rPr lang="en-US" dirty="0" smtClean="0"/>
              <a:t> crash-course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Sample application deployment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Service hooks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Configuration variables and Add-ons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Configuration variables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Mailgun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Shared SQL Server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MongoLab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err="1" smtClean="0"/>
              <a:t>SVNSailor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clipboard, document, editor, tex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2400"/>
            <a:ext cx="2362199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1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AppHarbor Service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URLs to which AppHarbor POSTs build info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After a build is deployed (or failed deploying)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Can be your own service or, e.g. </a:t>
            </a:r>
            <a:r>
              <a:rPr lang="en-US" dirty="0" err="1" smtClean="0">
                <a:hlinkClick r:id="rId2"/>
              </a:rPr>
              <a:t>TweetHarbor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Format of the POST body: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79011" y="3289108"/>
            <a:ext cx="7704498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{ "application": { "name": "Foo", "slug": "foo", "</a:t>
            </a:r>
            <a:r>
              <a:rPr lang="en-US" sz="1800" dirty="0" err="1"/>
              <a:t>url</a:t>
            </a:r>
            <a:r>
              <a:rPr lang="en-US" sz="1800" dirty="0"/>
              <a:t>": "https://appharbor.com/applications/foo" }, "build": { "id": "bar", "branch" : { "name" : "</a:t>
            </a:r>
            <a:r>
              <a:rPr lang="en-US" sz="1800" dirty="0" err="1"/>
              <a:t>baz</a:t>
            </a:r>
            <a:r>
              <a:rPr lang="en-US" sz="1800" dirty="0"/>
              <a:t>", "commit" : { </a:t>
            </a:r>
            <a:endParaRPr lang="en-US" sz="1800" dirty="0" smtClean="0"/>
          </a:p>
          <a:p>
            <a:r>
              <a:rPr lang="en-US" sz="1800" dirty="0" smtClean="0"/>
              <a:t>"</a:t>
            </a:r>
            <a:r>
              <a:rPr lang="en-US" sz="1800" dirty="0"/>
              <a:t>id" : "77d991fe61187d205f329ddf9387d118a09fadcd", "message" : "Implement </a:t>
            </a:r>
            <a:r>
              <a:rPr lang="en-US" sz="1800" dirty="0" err="1"/>
              <a:t>foobar</a:t>
            </a:r>
            <a:r>
              <a:rPr lang="en-US" sz="1800" dirty="0"/>
              <a:t>" } }, "status": "succeeded", "</a:t>
            </a:r>
            <a:r>
              <a:rPr lang="en-US" sz="1800" dirty="0" err="1"/>
              <a:t>url</a:t>
            </a:r>
            <a:r>
              <a:rPr lang="en-US" sz="1800" dirty="0"/>
              <a:t>": "https://appharbor.com/applications/foo/builds/bar" } 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873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1600200"/>
          </a:xfrm>
        </p:spPr>
        <p:txBody>
          <a:bodyPr/>
          <a:lstStyle/>
          <a:p>
            <a:r>
              <a:rPr lang="en-US" dirty="0" smtClean="0"/>
              <a:t>Configuration</a:t>
            </a:r>
            <a:br>
              <a:rPr lang="en-US" dirty="0" smtClean="0"/>
            </a:br>
            <a:r>
              <a:rPr lang="en-US" dirty="0" smtClean="0"/>
              <a:t>Variables and Add-ons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Customizing and Enriching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Configuration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 pairs</a:t>
            </a:r>
          </a:p>
          <a:p>
            <a:r>
              <a:rPr lang="en-US" dirty="0" smtClean="0"/>
              <a:t>Correspond to &lt;</a:t>
            </a:r>
            <a:r>
              <a:rPr lang="en-US" dirty="0" err="1" smtClean="0"/>
              <a:t>appSettings</a:t>
            </a:r>
            <a:r>
              <a:rPr lang="en-US" dirty="0" smtClean="0"/>
              <a:t>&gt;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Overwritten on deployment in AppHarbor</a:t>
            </a:r>
          </a:p>
          <a:p>
            <a:r>
              <a:rPr lang="en-US" dirty="0" smtClean="0"/>
              <a:t>Used to change the behavior of your application on AppHarbor</a:t>
            </a:r>
          </a:p>
          <a:p>
            <a:pPr lvl="1"/>
            <a:r>
              <a:rPr lang="en-US" dirty="0" smtClean="0"/>
              <a:t>e.g. variable telling your app it's on AppHarbor</a:t>
            </a:r>
          </a:p>
          <a:p>
            <a:r>
              <a:rPr lang="en-US" dirty="0" smtClean="0"/>
              <a:t>Added by user</a:t>
            </a:r>
          </a:p>
          <a:p>
            <a:r>
              <a:rPr lang="en-US" dirty="0" smtClean="0"/>
              <a:t>Added by add-ons</a:t>
            </a:r>
          </a:p>
          <a:p>
            <a:pPr lvl="1"/>
            <a:r>
              <a:rPr lang="en-US" dirty="0" smtClean="0"/>
              <a:t>Connection strings, logins, other add-on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Configuration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configuration variable in AppHarbor</a:t>
            </a:r>
          </a:p>
          <a:p>
            <a:pPr lvl="1"/>
            <a:r>
              <a:rPr lang="en-US" dirty="0" smtClean="0"/>
              <a:t>Go to Application dashboard &gt;&gt; Configuration variables &gt;&gt; New configuration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026" name="Picture 2" descr="C:\Dropbox\Work\web-services\2013\Lectures\8. PaaS Cloud Hosting for .NET and Cloud Databases\imagebase\configuration-vari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34" y="2851983"/>
            <a:ext cx="4876022" cy="3349640"/>
          </a:xfrm>
          <a:prstGeom prst="roundRect">
            <a:avLst>
              <a:gd name="adj" fmla="val 288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and editing configuration variables</a:t>
            </a:r>
            <a:endParaRPr lang="en-US" dirty="0"/>
          </a:p>
          <a:p>
            <a:pPr lvl="1"/>
            <a:r>
              <a:rPr lang="en-US" dirty="0"/>
              <a:t>In your application </a:t>
            </a:r>
            <a:r>
              <a:rPr lang="en-US" dirty="0" err="1"/>
              <a:t>config</a:t>
            </a:r>
            <a:r>
              <a:rPr lang="en-US" dirty="0"/>
              <a:t> file (e.g. </a:t>
            </a:r>
            <a:r>
              <a:rPr lang="en-US" dirty="0" err="1"/>
              <a:t>Web.config</a:t>
            </a:r>
            <a:r>
              <a:rPr lang="en-US" dirty="0"/>
              <a:t>)</a:t>
            </a:r>
          </a:p>
          <a:p>
            <a:pPr marL="357188" lvl="1" indent="0">
              <a:buNone/>
            </a:pPr>
            <a:endParaRPr lang="en-US" dirty="0"/>
          </a:p>
          <a:p>
            <a:pPr marL="357188" lvl="1" indent="0">
              <a:buNone/>
            </a:pPr>
            <a:endParaRPr lang="en-US" dirty="0"/>
          </a:p>
          <a:p>
            <a:r>
              <a:rPr lang="en-US" dirty="0" smtClean="0"/>
              <a:t>Accessing configuration variables through C#</a:t>
            </a:r>
          </a:p>
          <a:p>
            <a:pPr lvl="1"/>
            <a:r>
              <a:rPr lang="en-US" dirty="0" smtClean="0"/>
              <a:t>Stored in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ConfigurationManager</a:t>
            </a:r>
            <a:r>
              <a:rPr lang="en-US" dirty="0" smtClean="0"/>
              <a:t> class</a:t>
            </a:r>
          </a:p>
          <a:p>
            <a:pPr lvl="2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AppSettings</a:t>
            </a:r>
            <a:r>
              <a:rPr lang="en-US" dirty="0" smtClean="0"/>
              <a:t> property (dictionary)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977011" y="5380446"/>
            <a:ext cx="758756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using </a:t>
            </a:r>
            <a:r>
              <a:rPr lang="en-US" dirty="0" err="1"/>
              <a:t>System.Configuration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myValue</a:t>
            </a:r>
            <a:r>
              <a:rPr lang="en-US" dirty="0" smtClean="0"/>
              <a:t> =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ConfigurationManager.AppSettings</a:t>
            </a:r>
            <a:r>
              <a:rPr lang="en-US" dirty="0" smtClean="0"/>
              <a:t>["my key"];</a:t>
            </a: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977011" y="2174870"/>
            <a:ext cx="758756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add key = </a:t>
            </a:r>
            <a:r>
              <a:rPr lang="en-US" dirty="0" smtClean="0"/>
              <a:t>“my key” value </a:t>
            </a:r>
            <a:r>
              <a:rPr lang="en-US" dirty="0"/>
              <a:t>= </a:t>
            </a:r>
            <a:r>
              <a:rPr lang="en-US" dirty="0" smtClean="0"/>
              <a:t>“my string value”/&gt;</a:t>
            </a:r>
          </a:p>
          <a:p>
            <a:r>
              <a:rPr lang="en-US" dirty="0"/>
              <a:t> </a:t>
            </a:r>
            <a:r>
              <a:rPr lang="en-US" dirty="0" smtClean="0"/>
              <a:t> ...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9555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669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93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3695700"/>
            <a:ext cx="1943100" cy="194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Add-ons allow you to consume cloud resources</a:t>
            </a:r>
          </a:p>
          <a:p>
            <a:pPr lvl="1"/>
            <a:r>
              <a:rPr lang="en-US" dirty="0" smtClean="0"/>
              <a:t>Added from add-on catalogue</a:t>
            </a:r>
          </a:p>
          <a:p>
            <a:pPr lvl="1"/>
            <a:r>
              <a:rPr lang="en-US" dirty="0" smtClean="0"/>
              <a:t>Each application has its independent add-ons</a:t>
            </a:r>
          </a:p>
          <a:p>
            <a:pPr lvl="1"/>
            <a:r>
              <a:rPr lang="en-US" dirty="0" smtClean="0"/>
              <a:t>Each add-on has a “control page”</a:t>
            </a:r>
          </a:p>
          <a:p>
            <a:pPr lvl="2"/>
            <a:r>
              <a:rPr lang="en-US" dirty="0" smtClean="0"/>
              <a:t>Various settings, controls, etc.</a:t>
            </a:r>
          </a:p>
          <a:p>
            <a:pPr lvl="2"/>
            <a:r>
              <a:rPr lang="en-US" dirty="0" smtClean="0"/>
              <a:t>From Application Dashboard click the add-on, then “Go to [add-on name]”</a:t>
            </a:r>
          </a:p>
          <a:p>
            <a:pPr lvl="1"/>
            <a:r>
              <a:rPr lang="en-US" dirty="0" smtClean="0"/>
              <a:t>Use configuration variables for interaction with your application</a:t>
            </a:r>
          </a:p>
          <a:p>
            <a:pPr lvl="1"/>
            <a:r>
              <a:rPr lang="en-US" dirty="0" smtClean="0"/>
              <a:t>Most have free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Mailgun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Mailgun add-on provides e-mail services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Analysis and statistics tools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SMTP, POP3, IMAP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Has a C# API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Gives you hostname, login, password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Through configuration variables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Free – 300 messages/day, temp storage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19$/month – 50000 messages/month, 20GB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Configuration variables: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MAILGUN_SMTP_LOGIN, MAILGUN_SMTP_SERVER, MAILGUN_API_KEY, MAILGUN_SMTP_PORT, MAILGUN_SMTP_PASSWORD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Mailgun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Mailgun with C#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mnailgun</a:t>
            </a:r>
            <a:r>
              <a:rPr lang="en-US" dirty="0" smtClean="0"/>
              <a:t>" (not a type-o):</a:t>
            </a:r>
          </a:p>
          <a:p>
            <a:pPr lvl="1">
              <a:spcBef>
                <a:spcPts val="31800"/>
              </a:spcBef>
            </a:pPr>
            <a:r>
              <a:rPr lang="en-US" dirty="0" smtClean="0"/>
              <a:t>Can use SmtpClient for lower-level access</a:t>
            </a:r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679010" y="2184587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using </a:t>
            </a:r>
            <a:r>
              <a:rPr lang="en-US" sz="1800" dirty="0" err="1" smtClean="0"/>
              <a:t>Typesafe.Mailgun</a:t>
            </a:r>
            <a:endParaRPr lang="en-US" sz="1800" dirty="0" smtClean="0"/>
          </a:p>
          <a:p>
            <a:r>
              <a:rPr lang="en-US" sz="1800" dirty="0" smtClean="0"/>
              <a:t>…</a:t>
            </a:r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domain = "app14337.mailgun.org"; //No exact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</a:t>
            </a:r>
            <a:r>
              <a:rPr lang="en-US" sz="1800" dirty="0" err="1" smtClean="0"/>
              <a:t>varaible</a:t>
            </a:r>
            <a:endParaRPr lang="en-US" sz="1800" dirty="0" smtClean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key = </a:t>
            </a:r>
            <a:r>
              <a:rPr lang="en-US" sz="1800" dirty="0" err="1" smtClean="0"/>
              <a:t>ConfigurationManager.AppSettings</a:t>
            </a:r>
            <a:r>
              <a:rPr lang="en-US" sz="1800" dirty="0"/>
              <a:t>["MAILGUN_API_KEY</a:t>
            </a:r>
            <a:r>
              <a:rPr lang="en-US" sz="1800" dirty="0" smtClean="0"/>
              <a:t>"];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from = "mail@example.com"; //note: can send from any address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//note 2: don't!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to = "me@example.com";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mail = </a:t>
            </a:r>
            <a:r>
              <a:rPr lang="en-US" sz="1800" dirty="0"/>
              <a:t>new </a:t>
            </a:r>
            <a:r>
              <a:rPr lang="en-US" sz="1800" dirty="0" err="1"/>
              <a:t>System.Net.Mail.MailMessage</a:t>
            </a:r>
            <a:r>
              <a:rPr lang="en-US" sz="1800" dirty="0"/>
              <a:t>(from, to)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Subject = "Example mail",</a:t>
            </a:r>
          </a:p>
          <a:p>
            <a:r>
              <a:rPr lang="en-US" sz="1800" dirty="0"/>
              <a:t>        Body = "The quick brown fox jumps over the lazy dog"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};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mailClient</a:t>
            </a:r>
            <a:r>
              <a:rPr lang="en-US" sz="1800" dirty="0"/>
              <a:t> = new </a:t>
            </a:r>
            <a:r>
              <a:rPr lang="en-US" sz="1800" dirty="0" err="1" smtClean="0"/>
              <a:t>MailgunClient</a:t>
            </a:r>
            <a:r>
              <a:rPr lang="en-US" sz="1800" dirty="0" smtClean="0"/>
              <a:t>(domain, key);</a:t>
            </a:r>
            <a:endParaRPr lang="en-US" sz="1800" dirty="0"/>
          </a:p>
          <a:p>
            <a:r>
              <a:rPr lang="en-US" sz="1800" dirty="0" err="1" smtClean="0"/>
              <a:t>mailClient.SendMail</a:t>
            </a:r>
            <a:r>
              <a:rPr lang="en-US" sz="1800" dirty="0" smtClean="0"/>
              <a:t>(mail);</a:t>
            </a:r>
          </a:p>
        </p:txBody>
      </p:sp>
    </p:spTree>
    <p:extLst>
      <p:ext uri="{BB962C8B-B14F-4D97-AF65-F5344CB8AC3E}">
        <p14:creationId xmlns:p14="http://schemas.microsoft.com/office/powerpoint/2010/main" val="4036650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51348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Mailgun Add-On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17315"/>
            <a:ext cx="7924800" cy="1112447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</a:p>
          <a:p>
            <a:r>
              <a:rPr lang="en-US" dirty="0">
                <a:hlinkClick r:id="rId2"/>
              </a:rPr>
              <a:t>http://mailsender-1.apphb.com/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600" y="3492392"/>
            <a:ext cx="3200400" cy="1904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01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AppHarbor?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.NET Platform as a Service</a:t>
            </a:r>
            <a:endParaRPr lang="en-US" dirty="0"/>
          </a:p>
        </p:txBody>
      </p:sp>
      <p:pic>
        <p:nvPicPr>
          <p:cNvPr id="3074" name="Picture 2" descr="http://trycatchfail.com/blog/image.axd?picture=image_thumb_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71600"/>
            <a:ext cx="6134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err="1" smtClean="0"/>
              <a:t>MongoLab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Managed </a:t>
            </a:r>
            <a:r>
              <a:rPr lang="en-US" dirty="0" err="1" smtClean="0"/>
              <a:t>MongoDb</a:t>
            </a:r>
            <a:r>
              <a:rPr lang="en-US" dirty="0" smtClean="0"/>
              <a:t> in the cloud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Hosted on Amazon EC2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REST API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Works fine with 10gen C# driver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Good administration tools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Free: 0.5 GB instance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Paid plan: 1 – 20 GB instance, $10 – $65 / month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+ automatic backups, + monitoring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Configuration variables: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MONGOLAB_URI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"Go To </a:t>
            </a:r>
            <a:r>
              <a:rPr lang="en-US" dirty="0" err="1" smtClean="0"/>
              <a:t>MongoLab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Redirects to </a:t>
            </a:r>
            <a:r>
              <a:rPr lang="en-US" dirty="0" err="1" smtClean="0"/>
              <a:t>MongoLab</a:t>
            </a:r>
            <a:endParaRPr lang="en-US" dirty="0" smtClean="0"/>
          </a:p>
          <a:p>
            <a:pPr lvl="1"/>
            <a:r>
              <a:rPr lang="en-US" dirty="0" smtClean="0"/>
              <a:t>Full-featured administration (CRUD, settings, stats, tools)</a:t>
            </a:r>
            <a:endParaRPr lang="en-US" dirty="0"/>
          </a:p>
        </p:txBody>
      </p:sp>
      <p:pic>
        <p:nvPicPr>
          <p:cNvPr id="2050" name="Picture 2" descr="C:\Dropbox\Work\web-services\2013\Lectures\8. PaaS Cloud Hosting for .NET and Cloud Databases\imagebase\mongolab-g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7" y="3346014"/>
            <a:ext cx="7980035" cy="31852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187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MongoLab</a:t>
            </a:r>
            <a:r>
              <a:rPr lang="en-US" dirty="0" smtClean="0"/>
              <a:t> with C#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NuGet</a:t>
            </a:r>
            <a:r>
              <a:rPr lang="en-US" dirty="0" smtClean="0"/>
              <a:t> 10gen driver package</a:t>
            </a:r>
          </a:p>
          <a:p>
            <a:pPr lvl="1"/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679010" y="2184587"/>
            <a:ext cx="82296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using </a:t>
            </a:r>
            <a:r>
              <a:rPr lang="en-US" sz="1800" dirty="0" err="1" smtClean="0"/>
              <a:t>MongoDB.Driver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using </a:t>
            </a:r>
            <a:r>
              <a:rPr lang="en-US" sz="1800" dirty="0" err="1"/>
              <a:t>MongoDB.Driver.Linq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…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mongoUrl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ConfigurationManager.AppSettings</a:t>
            </a:r>
            <a:r>
              <a:rPr lang="en-US" sz="1800" dirty="0"/>
              <a:t>["MONGOLAB_URI</a:t>
            </a:r>
            <a:r>
              <a:rPr lang="en-US" sz="1800" dirty="0" smtClean="0"/>
              <a:t>"];</a:t>
            </a:r>
          </a:p>
          <a:p>
            <a:endParaRPr lang="en-US" sz="1800" dirty="0"/>
          </a:p>
          <a:p>
            <a:r>
              <a:rPr lang="en-US" sz="1800" dirty="0" err="1" smtClean="0"/>
              <a:t>MongoClient</a:t>
            </a:r>
            <a:r>
              <a:rPr lang="en-US" sz="1800" dirty="0" smtClean="0"/>
              <a:t> </a:t>
            </a:r>
            <a:r>
              <a:rPr lang="en-US" sz="1800" dirty="0"/>
              <a:t>client = new </a:t>
            </a:r>
            <a:r>
              <a:rPr lang="en-US" sz="1800" dirty="0" err="1" smtClean="0"/>
              <a:t>MongoClient</a:t>
            </a:r>
            <a:r>
              <a:rPr lang="en-US" sz="1800" dirty="0" smtClean="0"/>
              <a:t>(</a:t>
            </a:r>
            <a:r>
              <a:rPr lang="en-US" sz="1800" dirty="0" err="1" smtClean="0"/>
              <a:t>mongoUrl</a:t>
            </a:r>
            <a:r>
              <a:rPr lang="en-US" sz="1800" dirty="0"/>
              <a:t>);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server = </a:t>
            </a:r>
            <a:r>
              <a:rPr lang="en-US" sz="1800" dirty="0" err="1"/>
              <a:t>client.GetServer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db</a:t>
            </a:r>
            <a:r>
              <a:rPr lang="en-US" sz="1800" dirty="0"/>
              <a:t> = </a:t>
            </a:r>
            <a:r>
              <a:rPr lang="en-US" sz="1800" dirty="0" err="1"/>
              <a:t>server.GetDatabase</a:t>
            </a:r>
            <a:r>
              <a:rPr lang="en-US" sz="1800" dirty="0"/>
              <a:t>(</a:t>
            </a:r>
            <a:r>
              <a:rPr lang="en-US" sz="1800" dirty="0" err="1"/>
              <a:t>mongoDatabase</a:t>
            </a:r>
            <a:r>
              <a:rPr lang="en-US" sz="1800" dirty="0" smtClean="0"/>
              <a:t>);</a:t>
            </a:r>
          </a:p>
          <a:p>
            <a:endParaRPr lang="en-US" sz="1800" dirty="0" smtClean="0"/>
          </a:p>
          <a:p>
            <a:r>
              <a:rPr lang="en-US" sz="1800" dirty="0" err="1"/>
              <a:t>var</a:t>
            </a:r>
            <a:r>
              <a:rPr lang="en-US" sz="1800" dirty="0"/>
              <a:t> posts = </a:t>
            </a:r>
            <a:r>
              <a:rPr lang="en-US" sz="1800" dirty="0" err="1"/>
              <a:t>db.GetCollection</a:t>
            </a:r>
            <a:r>
              <a:rPr lang="en-US" sz="1800" dirty="0"/>
              <a:t>("posts");</a:t>
            </a:r>
          </a:p>
          <a:p>
            <a:r>
              <a:rPr lang="en-US" sz="1800" dirty="0" err="1" smtClean="0"/>
              <a:t>posts.Insert</a:t>
            </a:r>
            <a:r>
              <a:rPr lang="en-US" sz="1800" dirty="0" smtClean="0"/>
              <a:t>(...);</a:t>
            </a:r>
          </a:p>
          <a:p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query </a:t>
            </a:r>
            <a:r>
              <a:rPr lang="en-US" sz="1800" dirty="0" smtClean="0"/>
              <a:t>= from p </a:t>
            </a:r>
            <a:r>
              <a:rPr lang="en-US" sz="1800" dirty="0"/>
              <a:t>in </a:t>
            </a:r>
            <a:r>
              <a:rPr lang="en-US" sz="1800" dirty="0" err="1"/>
              <a:t>posts.AsQueryable</a:t>
            </a:r>
            <a:r>
              <a:rPr lang="en-US" sz="1800" dirty="0"/>
              <a:t>&lt;</a:t>
            </a:r>
            <a:r>
              <a:rPr lang="en-US" sz="1800" dirty="0" err="1"/>
              <a:t>PostModel</a:t>
            </a:r>
            <a:r>
              <a:rPr lang="en-US" sz="1800" dirty="0"/>
              <a:t>&gt;()</a:t>
            </a:r>
          </a:p>
          <a:p>
            <a:r>
              <a:rPr lang="en-US" sz="1800" dirty="0" smtClean="0"/>
              <a:t>            select p;</a:t>
            </a:r>
          </a:p>
          <a:p>
            <a:r>
              <a:rPr lang="en-US" sz="1800" dirty="0" err="1" smtClean="0"/>
              <a:t>foreach</a:t>
            </a:r>
            <a:r>
              <a:rPr lang="en-US" sz="1800" dirty="0" smtClean="0"/>
              <a:t>(</a:t>
            </a:r>
            <a:r>
              <a:rPr lang="en-US" sz="1800" dirty="0" err="1" smtClean="0"/>
              <a:t>PostModel</a:t>
            </a:r>
            <a:r>
              <a:rPr lang="en-US" sz="1800" dirty="0" smtClean="0"/>
              <a:t> post in query) {...}</a:t>
            </a:r>
          </a:p>
        </p:txBody>
      </p:sp>
    </p:spTree>
    <p:extLst>
      <p:ext uri="{BB962C8B-B14F-4D97-AF65-F5344CB8AC3E}">
        <p14:creationId xmlns:p14="http://schemas.microsoft.com/office/powerpoint/2010/main" val="3344948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60118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MongoLab</a:t>
            </a:r>
            <a:r>
              <a:rPr lang="en-US" dirty="0" smtClean="0"/>
              <a:t> Add-On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1996367"/>
            <a:ext cx="7924800" cy="1131747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</a:p>
          <a:p>
            <a:r>
              <a:rPr lang="en-US" dirty="0" smtClean="0">
                <a:hlinkClick r:id="rId2"/>
              </a:rPr>
              <a:t>http://posted.apphb.com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 descr="http://www.10gen.com/sites/default/files/styles/large-partner/public/partners/mongolab_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www.10gen.com/sites/default/files/styles/large-partner/public/partners/mongolab_0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26" y="3203270"/>
            <a:ext cx="5848475" cy="160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9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Shared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Shared SQL Server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Provides a SQL Database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Gives you a </a:t>
            </a:r>
            <a:r>
              <a:rPr lang="en-US" dirty="0"/>
              <a:t>server </a:t>
            </a:r>
            <a:r>
              <a:rPr lang="en-US" dirty="0" smtClean="0"/>
              <a:t>URI, username and password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Gives you a connection string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Configuration variable with alias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Free – 20 MB</a:t>
            </a:r>
          </a:p>
          <a:p>
            <a:pPr lvl="2">
              <a:spcBef>
                <a:spcPts val="0"/>
              </a:spcBef>
            </a:pPr>
            <a:r>
              <a:rPr lang="en-US" dirty="0"/>
              <a:t>Shared DB processing: </a:t>
            </a:r>
            <a:r>
              <a:rPr lang="en-US" dirty="0" smtClean="0"/>
              <a:t>200ms/s </a:t>
            </a:r>
            <a:r>
              <a:rPr lang="en-US" dirty="0"/>
              <a:t>CPU time </a:t>
            </a:r>
            <a:r>
              <a:rPr lang="en-US" dirty="0" smtClean="0"/>
              <a:t>– </a:t>
            </a:r>
            <a:r>
              <a:rPr lang="en-US" dirty="0"/>
              <a:t>Soft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10$/month – 10 GB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Configuration variables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SQLSERVER_CONNECTION_STRING, SQLSERVER_CONNECTION_STRING_ALIAS, SQLSERVER_URI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"Go To </a:t>
            </a:r>
            <a:r>
              <a:rPr lang="en-US" dirty="0" err="1" smtClean="0"/>
              <a:t>SQLServer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Connectionstring</a:t>
            </a:r>
            <a:endParaRPr lang="en-US" dirty="0" smtClean="0"/>
          </a:p>
          <a:p>
            <a:pPr lvl="1"/>
            <a:r>
              <a:rPr lang="en-US" dirty="0" smtClean="0"/>
              <a:t>Database name</a:t>
            </a:r>
          </a:p>
          <a:p>
            <a:pPr lvl="1"/>
            <a:r>
              <a:rPr lang="en-US" dirty="0"/>
              <a:t>Alias </a:t>
            </a:r>
            <a:r>
              <a:rPr lang="en-US" dirty="0" smtClean="0"/>
              <a:t>editing</a:t>
            </a:r>
          </a:p>
          <a:p>
            <a:pPr lvl="1"/>
            <a:r>
              <a:rPr lang="en-US" dirty="0" smtClean="0"/>
              <a:t>Hostname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Dropbox\Work\web-services\2013\Lectures\8. PaaS Cloud Hosting for .NET and Cloud Databases\imagebase\sqlserver-g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12" y="2793062"/>
            <a:ext cx="5135672" cy="3889574"/>
          </a:xfrm>
          <a:prstGeom prst="roundRect">
            <a:avLst>
              <a:gd name="adj" fmla="val 37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71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Shared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Using </a:t>
            </a:r>
            <a:r>
              <a:rPr lang="en-US" dirty="0" err="1" smtClean="0"/>
              <a:t>SQLServer</a:t>
            </a:r>
            <a:r>
              <a:rPr lang="en-US" dirty="0" smtClean="0"/>
              <a:t> with C#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Same as you would a regular SQL database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Create an entity model through Visual Studio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Use Hostname, Username and Password from the add-on's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Add-On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0"/>
            <a:ext cx="3200400" cy="1994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76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err="1" smtClean="0"/>
              <a:t>SVNSailor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/>
              <a:t>SVNSailor</a:t>
            </a:r>
            <a:r>
              <a:rPr lang="en-US" dirty="0" smtClean="0"/>
              <a:t> enables SVN commit support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Connects to a SVN repository (e.g. in Google Code)</a:t>
            </a:r>
            <a:r>
              <a:rPr lang="en-US" dirty="0"/>
              <a:t> </a:t>
            </a:r>
            <a:r>
              <a:rPr lang="en-US" dirty="0" smtClean="0"/>
              <a:t>by given: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Url</a:t>
            </a:r>
            <a:r>
              <a:rPr lang="en-US" dirty="0" smtClean="0"/>
              <a:t>, Username, Password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On commit to the SVN repository: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Builds the code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Deploys it on AppHarbor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Free – first 5 commits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Paid – 5$/month – </a:t>
            </a:r>
            <a:r>
              <a:rPr lang="en-US" dirty="0" err="1" smtClean="0"/>
              <a:t>unlimitted</a:t>
            </a:r>
            <a:r>
              <a:rPr lang="en-US" dirty="0" smtClean="0"/>
              <a:t>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SVN Sailor Add-On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C:\Dropbox\Work\web-services\2013\Lectures\8. PaaS Cloud Hosting for .NET and Cloud Databases\imagebase\SVNSai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95" y="3034195"/>
            <a:ext cx="5056408" cy="28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6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AppHarbor?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hosted .NET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Supports ASP.NET (Web Forms &amp; MVC), WCF, WWF, ADO.NET Entity Framework, etc.</a:t>
            </a:r>
          </a:p>
          <a:p>
            <a:r>
              <a:rPr lang="en-US" dirty="0" smtClean="0"/>
              <a:t>Runs on Amazon EC2</a:t>
            </a:r>
          </a:p>
          <a:p>
            <a:r>
              <a:rPr lang="en-US" dirty="0" smtClean="0"/>
              <a:t>Automatic load balancing</a:t>
            </a:r>
          </a:p>
          <a:p>
            <a:r>
              <a:rPr lang="en-US" dirty="0" smtClean="0"/>
              <a:t>Easy application deployment </a:t>
            </a:r>
          </a:p>
          <a:p>
            <a:pPr lvl="1"/>
            <a:r>
              <a:rPr lang="en-US" dirty="0" smtClean="0"/>
              <a:t>Through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Through  </a:t>
            </a:r>
            <a:r>
              <a:rPr lang="en-US" dirty="0" err="1"/>
              <a:t>Bitbucket</a:t>
            </a:r>
            <a:r>
              <a:rPr lang="en-US" dirty="0"/>
              <a:t>, </a:t>
            </a:r>
            <a:r>
              <a:rPr lang="en-US" dirty="0" err="1"/>
              <a:t>CodePlex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Through SVN (with add-on)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 descr="http://geekswithblogs.net/images/geekswithblogs_net/robz/Windows-Live-Writer/From-Zero-To-Deployed-ContestPrizes-Anno_13F6D/appharbor_thum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 bwMode="auto">
          <a:xfrm>
            <a:off x="6131560" y="3200400"/>
            <a:ext cx="2263140" cy="13716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Airbrake (error logging)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Blitz (performance monitoring)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CloudAMQP</a:t>
            </a:r>
            <a:r>
              <a:rPr lang="en-US" dirty="0"/>
              <a:t> (</a:t>
            </a:r>
            <a:r>
              <a:rPr lang="en-US" dirty="0" err="1"/>
              <a:t>RabbitMQ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Cloudant</a:t>
            </a:r>
            <a:r>
              <a:rPr lang="en-US" dirty="0" smtClean="0"/>
              <a:t> (CouchDB)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CloudMailin</a:t>
            </a:r>
            <a:r>
              <a:rPr lang="en-US" dirty="0" smtClean="0"/>
              <a:t> (incoming email)</a:t>
            </a:r>
          </a:p>
          <a:p>
            <a:pPr>
              <a:spcBef>
                <a:spcPts val="1200"/>
              </a:spcBef>
            </a:pPr>
            <a:r>
              <a:rPr lang="en-US" dirty="0"/>
              <a:t>Dedicated SQL </a:t>
            </a:r>
            <a:r>
              <a:rPr lang="en-US" dirty="0" smtClean="0"/>
              <a:t>Server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JustOneDB</a:t>
            </a:r>
            <a:r>
              <a:rPr lang="en-US" dirty="0" smtClean="0"/>
              <a:t> (</a:t>
            </a:r>
            <a:r>
              <a:rPr lang="en-US" dirty="0" err="1" smtClean="0"/>
              <a:t>NoSLQ</a:t>
            </a:r>
            <a:r>
              <a:rPr lang="en-US" dirty="0" smtClean="0"/>
              <a:t> database)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Logentries</a:t>
            </a:r>
            <a:r>
              <a:rPr lang="en-US" dirty="0" smtClean="0"/>
              <a:t> (log management)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50</a:t>
            </a:fld>
            <a:endParaRPr lang="en-US" sz="1000" dirty="0"/>
          </a:p>
        </p:txBody>
      </p:sp>
      <p:pic>
        <p:nvPicPr>
          <p:cNvPr id="21508" name="Picture 4" descr="http://www.mixthenet.com/wp-content/uploads/2010/07/plugin-icon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7000" y="4114800"/>
            <a:ext cx="2133600" cy="19558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://cdn1.iconfinder.com/data/icons/bloggers-1-to-7-vol-PNG/512/add_sh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856" y="1481584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143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AppHarbor: Add-Ons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err="1" smtClean="0"/>
              <a:t>Memcacher</a:t>
            </a:r>
            <a:r>
              <a:rPr lang="en-US" dirty="0" smtClean="0"/>
              <a:t> (in-memory caching)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MongoHQ (managed MongoDB)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MySQL (shared MySQL DB)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RavenHQ</a:t>
            </a:r>
            <a:r>
              <a:rPr lang="en-US" dirty="0" smtClean="0"/>
              <a:t> (NoSQL database)</a:t>
            </a:r>
          </a:p>
          <a:p>
            <a:pPr>
              <a:spcBef>
                <a:spcPts val="1200"/>
              </a:spcBef>
            </a:pPr>
            <a:r>
              <a:rPr lang="en-US" dirty="0"/>
              <a:t>Redis To Go (key-value store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SendGrid</a:t>
            </a:r>
            <a:r>
              <a:rPr lang="en-US" dirty="0" smtClean="0"/>
              <a:t> (email delivery)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StillAlive</a:t>
            </a:r>
            <a:r>
              <a:rPr lang="en-US" dirty="0" smtClean="0"/>
              <a:t> (app monitoring)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51</a:t>
            </a:fld>
            <a:endParaRPr lang="en-US" sz="1000" dirty="0"/>
          </a:p>
        </p:txBody>
      </p:sp>
      <p:pic>
        <p:nvPicPr>
          <p:cNvPr id="22530" name="Picture 2" descr="http://icons.iconarchive.com/icons/deleket/button/256/Button-Add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11960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://files.softicons.com/download/system-icons/purplesilver-icons-by-kidaubis/png/256/Network%20Servi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21768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90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07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"code jewels*" service. The service should enable </a:t>
            </a:r>
            <a:r>
              <a:rPr lang="en-US" sz="2800" dirty="0" err="1" smtClean="0"/>
              <a:t>POSTing</a:t>
            </a:r>
            <a:r>
              <a:rPr lang="en-US" sz="2800" dirty="0" smtClean="0"/>
              <a:t> a code jewel, </a:t>
            </a:r>
            <a:r>
              <a:rPr lang="en-US" sz="2800" dirty="0" err="1" smtClean="0"/>
              <a:t>GETing</a:t>
            </a:r>
            <a:r>
              <a:rPr lang="en-US" sz="2800" dirty="0" smtClean="0"/>
              <a:t> all code jewels and searching for code jewels by source code and by category (and retrieving them). The service should also enable voting for and against a code jewel (+ and -). Code jewels with very low scores should be deleted from the database.</a:t>
            </a:r>
            <a:br>
              <a:rPr lang="en-US" sz="2800" dirty="0" smtClean="0"/>
            </a:br>
            <a:r>
              <a:rPr lang="en-US" sz="2800" dirty="0" smtClean="0"/>
              <a:t>A code jewel has a category (e.g. "C#", "JavaScript", ...), an author's mail (e.g. </a:t>
            </a:r>
            <a:r>
              <a:rPr lang="en-US" sz="2800" dirty="0" smtClean="0">
                <a:hlinkClick r:id="rId2"/>
              </a:rPr>
              <a:t>me@itgeorge.net</a:t>
            </a:r>
            <a:r>
              <a:rPr lang="en-US" sz="2800" dirty="0" smtClean="0"/>
              <a:t>), a rating and source code.</a:t>
            </a:r>
            <a:br>
              <a:rPr lang="en-US" sz="2800" dirty="0" smtClean="0"/>
            </a:br>
            <a:r>
              <a:rPr lang="en-US" sz="2800" dirty="0" smtClean="0"/>
              <a:t>Deploy the service to AppHarbor. Implement deactivating the </a:t>
            </a:r>
            <a:r>
              <a:rPr lang="en-US" sz="2800" dirty="0" err="1" smtClean="0"/>
              <a:t>POSTing</a:t>
            </a:r>
            <a:r>
              <a:rPr lang="en-US" sz="2800" dirty="0" smtClean="0"/>
              <a:t> of code jewels through the AppHarbor interface.</a:t>
            </a:r>
            <a:br>
              <a:rPr lang="en-US" sz="2800" dirty="0" smtClean="0"/>
            </a:br>
            <a:r>
              <a:rPr lang="en-US" sz="1400" dirty="0" smtClean="0"/>
              <a:t>*A code jewel is any relatively short, but useful piece of code (e.g. checking a bit's value, recursively deleting files, etc.)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39908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2"/>
              <a:tabLst/>
            </a:pPr>
            <a:r>
              <a:rPr lang="en-US" sz="2800" dirty="0"/>
              <a:t>Develop a service hook, which maintains a list of e-mails, to which it sends an e-mail with the </a:t>
            </a:r>
            <a:r>
              <a:rPr lang="en-US" sz="2800" dirty="0" smtClean="0"/>
              <a:t>hooked app's </a:t>
            </a:r>
            <a:r>
              <a:rPr lang="en-US" sz="2800" dirty="0"/>
              <a:t>name as a subject and the commit </a:t>
            </a:r>
            <a:r>
              <a:rPr lang="en-US" sz="2800" dirty="0" smtClean="0"/>
              <a:t>message as a body.</a:t>
            </a:r>
            <a:br>
              <a:rPr lang="en-US" sz="2800" dirty="0" smtClean="0"/>
            </a:br>
            <a:r>
              <a:rPr lang="en-US" sz="2800" dirty="0" smtClean="0"/>
              <a:t>The list of e-mails should be stored in a database, to which only the administrator has access.</a:t>
            </a:r>
            <a:br>
              <a:rPr lang="en-US" sz="2800" dirty="0" smtClean="0"/>
            </a:br>
            <a:r>
              <a:rPr lang="en-US" sz="2800" dirty="0" smtClean="0"/>
              <a:t>Upload the service to AppHarbor and hook the Code Jewels application to it.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0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AppHarbor?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build</a:t>
            </a:r>
          </a:p>
          <a:p>
            <a:pPr lvl="1"/>
            <a:r>
              <a:rPr lang="en-US" dirty="0" smtClean="0"/>
              <a:t>Code compilation</a:t>
            </a:r>
          </a:p>
          <a:p>
            <a:pPr lvl="1"/>
            <a:r>
              <a:rPr lang="en-US" dirty="0" smtClean="0"/>
              <a:t>Unit tests execution</a:t>
            </a:r>
          </a:p>
          <a:p>
            <a:r>
              <a:rPr lang="en-US" dirty="0" smtClean="0"/>
              <a:t>Rich set of add-ons</a:t>
            </a:r>
          </a:p>
          <a:p>
            <a:pPr lvl="1"/>
            <a:r>
              <a:rPr lang="en-US" dirty="0" smtClean="0"/>
              <a:t>Provide additional functionality for applications</a:t>
            </a:r>
            <a:endParaRPr lang="en-US" dirty="0"/>
          </a:p>
          <a:p>
            <a:pPr lvl="1"/>
            <a:r>
              <a:rPr lang="en-US" dirty="0" smtClean="0"/>
              <a:t>Shared Microsoft SQL Server, Airbrake, </a:t>
            </a:r>
            <a:r>
              <a:rPr lang="en-US" dirty="0" err="1" smtClean="0"/>
              <a:t>MongoHQ</a:t>
            </a:r>
            <a:r>
              <a:rPr lang="en-US" dirty="0" smtClean="0"/>
              <a:t>, </a:t>
            </a:r>
            <a:r>
              <a:rPr lang="en-US" dirty="0" err="1" smtClean="0"/>
              <a:t>StillAlive</a:t>
            </a:r>
            <a:r>
              <a:rPr lang="en-US" dirty="0" smtClean="0"/>
              <a:t>, Mailgun, </a:t>
            </a:r>
            <a:r>
              <a:rPr lang="en-US" dirty="0" err="1" smtClean="0"/>
              <a:t>Blitline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Forum, support</a:t>
            </a:r>
            <a:r>
              <a:rPr lang="en-US" dirty="0"/>
              <a:t> </a:t>
            </a:r>
            <a:r>
              <a:rPr lang="en-US" dirty="0" smtClean="0"/>
              <a:t>and knowledgebase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2" name="Picture 2" descr="http://www.buildroid.org/blog/wp-content/uploads/2012/01/Bui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524000"/>
            <a:ext cx="2590800" cy="153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0775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“UI”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82775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A Quick Look over the “Application Dashboard”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2596"/>
            <a:ext cx="5715000" cy="3435804"/>
          </a:xfrm>
          <a:prstGeom prst="roundRect">
            <a:avLst>
              <a:gd name="adj" fmla="val 1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AppHarbor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Deployment process, Runtime environment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1109">
            <a:off x="2138686" y="908181"/>
            <a:ext cx="5411656" cy="3408361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8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5536" y="1143000"/>
            <a:ext cx="8352928" cy="5256584"/>
            <a:chOff x="395536" y="1143000"/>
            <a:chExt cx="8352928" cy="5256584"/>
          </a:xfrm>
        </p:grpSpPr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2627784" y="4400506"/>
              <a:ext cx="0" cy="2828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>
            <a:xfrm>
              <a:off x="5148064" y="4400506"/>
              <a:ext cx="0" cy="2828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endCxn id="43" idx="0"/>
            </p:cNvCxnSpPr>
            <p:nvPr/>
          </p:nvCxnSpPr>
          <p:spPr>
            <a:xfrm>
              <a:off x="6912260" y="4400506"/>
              <a:ext cx="0" cy="28288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9" name="Rounded Rectangle 28"/>
            <p:cNvSpPr/>
            <p:nvPr/>
          </p:nvSpPr>
          <p:spPr>
            <a:xfrm>
              <a:off x="1331640" y="4683394"/>
              <a:ext cx="2592288" cy="845617"/>
            </a:xfrm>
            <a:prstGeom prst="roundRect">
              <a:avLst>
                <a:gd name="adj" fmla="val 0"/>
              </a:avLst>
            </a:prstGeom>
            <a:solidFill>
              <a:srgbClr val="00CC99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Managed SQL Server / MySQL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139952" y="4683394"/>
              <a:ext cx="1800200" cy="845617"/>
            </a:xfrm>
            <a:prstGeom prst="roundRect">
              <a:avLst>
                <a:gd name="adj" fmla="val 0"/>
              </a:avLst>
            </a:prstGeom>
            <a:solidFill>
              <a:srgbClr val="00CC99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MongoDB, CouchDB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536" y="1143000"/>
              <a:ext cx="720080" cy="4386011"/>
            </a:xfrm>
            <a:prstGeom prst="rect">
              <a:avLst/>
            </a:prstGeom>
            <a:solidFill>
              <a:srgbClr val="FF6647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vert="vert27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Visual Studio +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Git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Rectangle 31">
              <a:hlinkClick r:id="rId2"/>
            </p:cNvPr>
            <p:cNvSpPr/>
            <p:nvPr/>
          </p:nvSpPr>
          <p:spPr>
            <a:xfrm>
              <a:off x="7884368" y="1143000"/>
              <a:ext cx="864096" cy="4386011"/>
            </a:xfrm>
            <a:prstGeom prst="rect">
              <a:avLst/>
            </a:prstGeom>
            <a:solidFill>
              <a:srgbClr val="FF7575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vert="vert27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AppHarbor Applications Management Console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/>
            <p:cNvCxnSpPr>
              <a:endCxn id="37" idx="0"/>
            </p:cNvCxnSpPr>
            <p:nvPr/>
          </p:nvCxnSpPr>
          <p:spPr>
            <a:xfrm>
              <a:off x="2843808" y="1815075"/>
              <a:ext cx="0" cy="26403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endCxn id="36" idx="0"/>
            </p:cNvCxnSpPr>
            <p:nvPr/>
          </p:nvCxnSpPr>
          <p:spPr>
            <a:xfrm>
              <a:off x="6140936" y="1815075"/>
              <a:ext cx="0" cy="26403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Rounded Rectangle 34"/>
            <p:cNvSpPr/>
            <p:nvPr/>
          </p:nvSpPr>
          <p:spPr>
            <a:xfrm>
              <a:off x="1331640" y="1143000"/>
              <a:ext cx="6336704" cy="672075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Load Balancer (Nginx)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13528" y="2079105"/>
              <a:ext cx="3054816" cy="864095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Background workers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31640" y="2079105"/>
              <a:ext cx="3024336" cy="864095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Web worker instances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331640" y="2943200"/>
              <a:ext cx="3024336" cy="730175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Managed IIS environment</a:t>
              </a:r>
              <a:endPara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331640" y="3663279"/>
              <a:ext cx="3024336" cy="720081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C# / ASP.NET </a:t>
              </a: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MVC / Web Forms / WCF</a:t>
              </a:r>
              <a:endPara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/>
            <p:cNvCxnSpPr>
              <a:stCxn id="37" idx="3"/>
              <a:endCxn id="36" idx="1"/>
            </p:cNvCxnSpPr>
            <p:nvPr/>
          </p:nvCxnSpPr>
          <p:spPr>
            <a:xfrm>
              <a:off x="4355976" y="2511153"/>
              <a:ext cx="25755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41" name="Rounded Rectangle 40"/>
            <p:cNvSpPr/>
            <p:nvPr/>
          </p:nvSpPr>
          <p:spPr>
            <a:xfrm>
              <a:off x="4613528" y="2943199"/>
              <a:ext cx="3054816" cy="730175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Managed Windows environment</a:t>
              </a:r>
              <a:endPara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613528" y="3663279"/>
              <a:ext cx="3054816" cy="720081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C# code</a:t>
              </a:r>
              <a:endPara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156176" y="4683393"/>
              <a:ext cx="1512168" cy="845617"/>
            </a:xfrm>
            <a:prstGeom prst="roundRect">
              <a:avLst>
                <a:gd name="adj" fmla="val 0"/>
              </a:avLst>
            </a:prstGeom>
            <a:solidFill>
              <a:srgbClr val="00CC99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IronMQ, RabitMQ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331640" y="5823520"/>
              <a:ext cx="6336704" cy="576064"/>
            </a:xfrm>
            <a:prstGeom prst="roundRect">
              <a:avLst>
                <a:gd name="adj" fmla="val 0"/>
              </a:avLst>
            </a:prstGeom>
            <a:solidFill>
              <a:srgbClr val="00CC99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Other AppHarbor Add-On Services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041656" y="4400506"/>
              <a:ext cx="0" cy="142301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>
            <a:xfrm>
              <a:off x="6053688" y="4398600"/>
              <a:ext cx="0" cy="142301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87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1753</TotalTime>
  <Words>1990</Words>
  <Application>Microsoft Office PowerPoint</Application>
  <PresentationFormat>On-screen Show (4:3)</PresentationFormat>
  <Paragraphs>414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Berlin Sans FB Demi</vt:lpstr>
      <vt:lpstr>Calibri</vt:lpstr>
      <vt:lpstr>Cambria</vt:lpstr>
      <vt:lpstr>Consolas</vt:lpstr>
      <vt:lpstr>Corbel</vt:lpstr>
      <vt:lpstr>Verdana</vt:lpstr>
      <vt:lpstr>Wingdings 2</vt:lpstr>
      <vt:lpstr>Telerik Academy theme</vt:lpstr>
      <vt:lpstr>AppHarbor</vt:lpstr>
      <vt:lpstr>Table of Contents</vt:lpstr>
      <vt:lpstr>Table of Contents (2)</vt:lpstr>
      <vt:lpstr>What is AppHarbor?</vt:lpstr>
      <vt:lpstr>What is AppHarbor?</vt:lpstr>
      <vt:lpstr>What is AppHarbor? (2)</vt:lpstr>
      <vt:lpstr>“UI” Overview</vt:lpstr>
      <vt:lpstr>AppHarbor Architecture</vt:lpstr>
      <vt:lpstr>AppHarbor Architecture</vt:lpstr>
      <vt:lpstr>AppHarbor Architecture (2)</vt:lpstr>
      <vt:lpstr>AppHarbor Architecture (3)</vt:lpstr>
      <vt:lpstr>Pricing</vt:lpstr>
      <vt:lpstr>Pricing and Resources</vt:lpstr>
      <vt:lpstr>Pricing and Resources (2)</vt:lpstr>
      <vt:lpstr>Plans (Canoe)</vt:lpstr>
      <vt:lpstr>Plans (Catamaran)</vt:lpstr>
      <vt:lpstr>Plans (Yacht)</vt:lpstr>
      <vt:lpstr>Git Crash Course</vt:lpstr>
      <vt:lpstr>Git Crash Course</vt:lpstr>
      <vt:lpstr>Git Crash Course (2)</vt:lpstr>
      <vt:lpstr>Git Crash Course (3)</vt:lpstr>
      <vt:lpstr>Git Crash Course (4)</vt:lpstr>
      <vt:lpstr>Using Git Bash</vt:lpstr>
      <vt:lpstr>Application Deployment</vt:lpstr>
      <vt:lpstr>Application Deployment</vt:lpstr>
      <vt:lpstr>Git and AppHarbor</vt:lpstr>
      <vt:lpstr>Git and AppHarbor</vt:lpstr>
      <vt:lpstr>Git and AppHarbor</vt:lpstr>
      <vt:lpstr>Deploying to AppHarbor</vt:lpstr>
      <vt:lpstr>AppHarbor Service Hooks</vt:lpstr>
      <vt:lpstr>Configuration Variables and Add-ons</vt:lpstr>
      <vt:lpstr>Configuration variables</vt:lpstr>
      <vt:lpstr>Configuration variables</vt:lpstr>
      <vt:lpstr>Configuration variables</vt:lpstr>
      <vt:lpstr>Configuration Variables</vt:lpstr>
      <vt:lpstr>Add-ons</vt:lpstr>
      <vt:lpstr>Mailgun</vt:lpstr>
      <vt:lpstr>Mailgun</vt:lpstr>
      <vt:lpstr>Mailgun Add-On</vt:lpstr>
      <vt:lpstr>MongoLab</vt:lpstr>
      <vt:lpstr>MongoLab</vt:lpstr>
      <vt:lpstr>MongoLab</vt:lpstr>
      <vt:lpstr>MongoLab Add-On</vt:lpstr>
      <vt:lpstr>Shared SQL Server</vt:lpstr>
      <vt:lpstr>Shared SQL Server</vt:lpstr>
      <vt:lpstr>Shared SQL Server</vt:lpstr>
      <vt:lpstr>SQL Server Add-On</vt:lpstr>
      <vt:lpstr>SVNSailor</vt:lpstr>
      <vt:lpstr>SVN Sailor Add-On</vt:lpstr>
      <vt:lpstr>Other Add-Ons</vt:lpstr>
      <vt:lpstr>AppHarbor: Add-Ons (2)</vt:lpstr>
      <vt:lpstr>AppHarbor</vt:lpstr>
      <vt:lpstr>Exercises</vt:lpstr>
      <vt:lpstr>Exercises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Doncho Minkov</cp:lastModifiedBy>
  <cp:revision>137</cp:revision>
  <dcterms:created xsi:type="dcterms:W3CDTF">2014-09-04T14:03:28Z</dcterms:created>
  <dcterms:modified xsi:type="dcterms:W3CDTF">2014-09-18T15:56:45Z</dcterms:modified>
</cp:coreProperties>
</file>