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23"/>
  </p:notesMasterIdLst>
  <p:handoutMasterIdLst>
    <p:handoutMasterId r:id="rId24"/>
  </p:handoutMasterIdLst>
  <p:sldIdLst>
    <p:sldId id="570" r:id="rId2"/>
    <p:sldId id="825" r:id="rId3"/>
    <p:sldId id="826" r:id="rId4"/>
    <p:sldId id="813" r:id="rId5"/>
    <p:sldId id="814" r:id="rId6"/>
    <p:sldId id="815" r:id="rId7"/>
    <p:sldId id="816" r:id="rId8"/>
    <p:sldId id="824" r:id="rId9"/>
    <p:sldId id="827" r:id="rId10"/>
    <p:sldId id="817" r:id="rId11"/>
    <p:sldId id="829" r:id="rId12"/>
    <p:sldId id="830" r:id="rId13"/>
    <p:sldId id="832" r:id="rId14"/>
    <p:sldId id="828" r:id="rId15"/>
    <p:sldId id="820" r:id="rId16"/>
    <p:sldId id="821" r:id="rId17"/>
    <p:sldId id="823" r:id="rId18"/>
    <p:sldId id="833" r:id="rId19"/>
    <p:sldId id="460" r:id="rId20"/>
    <p:sldId id="333" r:id="rId21"/>
    <p:sldId id="834" r:id="rId22"/>
  </p:sldIdLst>
  <p:sldSz cx="9144000" cy="6858000" type="screen4x3"/>
  <p:notesSz cx="6881813" cy="92964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-10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7/21/2014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7/21/2014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731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7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7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530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268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79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028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q/moq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products/mocking.asp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help/justmock/getting-started-commercial-vs-free-version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Inversion_of_contro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inject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Mocking with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Moq</a:t>
            </a:r>
            <a:r>
              <a:rPr lang="en-US" dirty="0" smtClean="0"/>
              <a:t> </a:t>
            </a:r>
            <a:r>
              <a:rPr lang="en-US" dirty="0"/>
              <a:t>and JustMock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Mocking </a:t>
            </a:r>
            <a:r>
              <a:rPr lang="en-US" dirty="0" smtClean="0"/>
              <a:t>tools </a:t>
            </a:r>
            <a:r>
              <a:rPr lang="en-US" dirty="0" smtClean="0"/>
              <a:t>for easier unit testing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1896282" cy="2068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weblogs.asp.net/blogs/mehfuzh/WindowsLiveWriter/JustMockishere_12BAC/image_thum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504538"/>
            <a:ext cx="4116205" cy="204866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5791200"/>
          </a:xfrm>
        </p:spPr>
        <p:txBody>
          <a:bodyPr/>
          <a:lstStyle/>
          <a:p>
            <a:r>
              <a:rPr lang="en-US" dirty="0" smtClean="0"/>
              <a:t>Makes Unit Testing more effective</a:t>
            </a:r>
          </a:p>
          <a:p>
            <a:pPr lvl="1"/>
            <a:r>
              <a:rPr lang="en-US" dirty="0" smtClean="0"/>
              <a:t>Avoid writing boring boilerplate </a:t>
            </a:r>
            <a:r>
              <a:rPr lang="en-US" dirty="0" smtClean="0"/>
              <a:t>code</a:t>
            </a:r>
          </a:p>
          <a:p>
            <a:r>
              <a:rPr lang="en-US" dirty="0"/>
              <a:t>Isolate dependencies among </a:t>
            </a:r>
            <a:r>
              <a:rPr lang="en-US" dirty="0" smtClean="0"/>
              <a:t>units</a:t>
            </a:r>
          </a:p>
          <a:p>
            <a:r>
              <a:rPr lang="en-US" dirty="0"/>
              <a:t>Asserts expectations for code </a:t>
            </a:r>
            <a:r>
              <a:rPr lang="en-US" dirty="0" smtClean="0"/>
              <a:t>quality</a:t>
            </a:r>
          </a:p>
          <a:p>
            <a:pPr lvl="1"/>
            <a:r>
              <a:rPr lang="en-US" dirty="0"/>
              <a:t>Ex: Checks that a method is called only once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76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 err="1" smtClean="0"/>
              <a:t>Moq</a:t>
            </a:r>
            <a:endParaRPr lang="en-US" dirty="0"/>
          </a:p>
        </p:txBody>
      </p:sp>
      <p:pic>
        <p:nvPicPr>
          <p:cNvPr id="3074" name="Picture 2" descr="http://www.hanselman.com/blog/content/binary/WindowsLiveWriter/MoqLinqandLambdasappliedtoMockObjects_319/iStock_000004250790XSmall_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3" b="2922"/>
          <a:stretch/>
        </p:blipFill>
        <p:spPr bwMode="auto">
          <a:xfrm>
            <a:off x="2590800" y="2590801"/>
            <a:ext cx="4002741" cy="2644588"/>
          </a:xfrm>
          <a:prstGeom prst="roundRect">
            <a:avLst>
              <a:gd name="adj" fmla="val 112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91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219200"/>
            <a:ext cx="8686800" cy="5791200"/>
          </a:xfrm>
        </p:spPr>
        <p:txBody>
          <a:bodyPr/>
          <a:lstStyle/>
          <a:p>
            <a:r>
              <a:rPr lang="en-US" dirty="0" smtClean="0"/>
              <a:t>Install from the </a:t>
            </a:r>
            <a:r>
              <a:rPr lang="en-US" dirty="0" err="1" smtClean="0"/>
              <a:t>NuGet</a:t>
            </a:r>
            <a:r>
              <a:rPr lang="en-US" dirty="0" smtClean="0"/>
              <a:t> package manager</a:t>
            </a:r>
            <a:endParaRPr lang="en-US" dirty="0" smtClean="0"/>
          </a:p>
          <a:p>
            <a:r>
              <a:rPr lang="en-US" dirty="0" smtClean="0"/>
              <a:t>Refer the library</a:t>
            </a:r>
          </a:p>
          <a:p>
            <a:r>
              <a:rPr lang="en-US" dirty="0" smtClean="0"/>
              <a:t>Use its API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github.com/Moq/moq4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ectangle 10"/>
          <p:cNvSpPr txBox="1">
            <a:spLocks noChangeArrowheads="1"/>
          </p:cNvSpPr>
          <p:nvPr/>
        </p:nvSpPr>
        <p:spPr>
          <a:xfrm>
            <a:off x="381000" y="4343400"/>
            <a:ext cx="83058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mock 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 new Mock&lt;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ICarsRepository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mock.Setup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(r =&gt;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r.Add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It.IsAny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&lt;Car&gt;())).Verifiable();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mock.Setup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(r 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r.All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()).Returns(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this.FakeCarCollection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18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459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686800" cy="5791200"/>
          </a:xfrm>
        </p:spPr>
        <p:txBody>
          <a:bodyPr/>
          <a:lstStyle/>
          <a:p>
            <a:r>
              <a:rPr lang="en-US" dirty="0" smtClean="0"/>
              <a:t>The most often used APIs: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Setup()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.Verifiable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()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.Callback()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.Returns()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Throws()</a:t>
            </a:r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It.Is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&lt;type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&gt;(x =&gt; condition)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945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 smtClean="0"/>
              <a:t>Telerik </a:t>
            </a:r>
            <a:r>
              <a:rPr lang="en-US" dirty="0" err="1" smtClean="0"/>
              <a:t>JustMock</a:t>
            </a:r>
            <a:endParaRPr lang="en-US" dirty="0"/>
          </a:p>
        </p:txBody>
      </p:sp>
      <p:pic>
        <p:nvPicPr>
          <p:cNvPr id="4100" name="Picture 4" descr="Telerik DevCra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19399"/>
            <a:ext cx="5943600" cy="312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27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Telerik JustMock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082" y="1093694"/>
            <a:ext cx="8686800" cy="5791200"/>
          </a:xfrm>
        </p:spPr>
        <p:txBody>
          <a:bodyPr/>
          <a:lstStyle/>
          <a:p>
            <a:r>
              <a:rPr lang="en-US" dirty="0" smtClean="0"/>
              <a:t>Install from the Telerik </a:t>
            </a:r>
            <a:r>
              <a:rPr lang="en-US" dirty="0" smtClean="0"/>
              <a:t>account</a:t>
            </a:r>
          </a:p>
          <a:p>
            <a:pPr lvl="1"/>
            <a:r>
              <a:rPr lang="en-US" dirty="0">
                <a:hlinkClick r:id="rId2"/>
              </a:rPr>
              <a:t>http://www.telerik.com/products/mocking.aspx</a:t>
            </a:r>
            <a:endParaRPr lang="en-US" dirty="0" smtClean="0"/>
          </a:p>
          <a:p>
            <a:r>
              <a:rPr lang="en-US" dirty="0" smtClean="0"/>
              <a:t>Use the Visual Studio </a:t>
            </a:r>
            <a:r>
              <a:rPr lang="en-US" dirty="0" err="1" smtClean="0"/>
              <a:t>NuGet</a:t>
            </a:r>
            <a:r>
              <a:rPr lang="en-US" dirty="0" smtClean="0"/>
              <a:t> package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Rectangle 10"/>
          <p:cNvSpPr txBox="1">
            <a:spLocks noChangeArrowheads="1"/>
          </p:cNvSpPr>
          <p:nvPr/>
        </p:nvSpPr>
        <p:spPr>
          <a:xfrm>
            <a:off x="381000" y="3505200"/>
            <a:ext cx="83058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CarsData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Mock.Create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ICarsRepository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Mock.Arrange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(() =&gt; 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CarsData.Add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Arg.IsAny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&lt;Car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&gt;())).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DoNothing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Mock.Arrange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(() =&gt; 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CarsData.All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()).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Returns(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FakeCarCollection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Mock.Arrange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(() =&gt; 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CarsData.Search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Arg.AnyString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  .Returns(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FakeCarCollection.Where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                   c 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c.Make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== "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BMW").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ToList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Mock.Arrange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(() =&gt; 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CarsData.GetById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Arg.AnyInt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 .Returns(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FakeCarCollection.First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());</a:t>
            </a:r>
            <a:endParaRPr lang="en-US" sz="18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323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Telerik JustMock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791200"/>
          </a:xfrm>
        </p:spPr>
        <p:txBody>
          <a:bodyPr/>
          <a:lstStyle/>
          <a:p>
            <a:r>
              <a:rPr lang="en-US" dirty="0" smtClean="0"/>
              <a:t>Two versions: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Free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version </a:t>
            </a:r>
            <a:r>
              <a:rPr lang="en-US" dirty="0" smtClean="0"/>
              <a:t>– excellent when the code is written with testability in mind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Paid version </a:t>
            </a:r>
            <a:r>
              <a:rPr lang="en-US" dirty="0" smtClean="0"/>
              <a:t>– mocks </a:t>
            </a:r>
            <a:r>
              <a:rPr lang="en-US" dirty="0" smtClean="0"/>
              <a:t>everything (ex: </a:t>
            </a:r>
            <a:r>
              <a:rPr lang="en-US" dirty="0" err="1" smtClean="0"/>
              <a:t>mscorlib</a:t>
            </a:r>
            <a:r>
              <a:rPr lang="en-US" dirty="0" smtClean="0"/>
              <a:t>, EF, SQL), mocks legacy code base which is not written to be </a:t>
            </a:r>
            <a:r>
              <a:rPr lang="en-US" dirty="0" smtClean="0"/>
              <a:t>testable, statics, privates</a:t>
            </a:r>
          </a:p>
          <a:p>
            <a:r>
              <a:rPr lang="en-US" dirty="0" smtClean="0"/>
              <a:t>More information here: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www.telerik.com/help/justmock/getting-started-commercial-vs-free-version.html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607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Telerik </a:t>
            </a:r>
            <a:r>
              <a:rPr lang="en-US" dirty="0" err="1" smtClean="0"/>
              <a:t>JustMock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686800" cy="5791200"/>
          </a:xfrm>
        </p:spPr>
        <p:txBody>
          <a:bodyPr/>
          <a:lstStyle/>
          <a:p>
            <a:r>
              <a:rPr lang="en-US" dirty="0" smtClean="0"/>
              <a:t>The most often used APIs: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CallOriginal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()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Returns()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DoInstead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()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DoNothing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()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.Throw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Arg.Matches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&lt;type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&gt;(x =&gt; condition)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03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Mocking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6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152400"/>
            <a:ext cx="6934200" cy="838200"/>
          </a:xfrm>
        </p:spPr>
        <p:txBody>
          <a:bodyPr/>
          <a:lstStyle/>
          <a:p>
            <a:r>
              <a:rPr lang="en-US" dirty="0" smtClean="0"/>
              <a:t>Mocking </a:t>
            </a:r>
            <a:r>
              <a:rPr lang="en-US" dirty="0" smtClean="0"/>
              <a:t>with </a:t>
            </a:r>
            <a:br>
              <a:rPr lang="en-US" dirty="0" smtClean="0"/>
            </a:br>
            <a:r>
              <a:rPr lang="en-US" dirty="0" err="1" smtClean="0"/>
              <a:t>Moq</a:t>
            </a:r>
            <a:r>
              <a:rPr lang="en-US" dirty="0" smtClean="0"/>
              <a:t> and </a:t>
            </a:r>
            <a:r>
              <a:rPr lang="en-US" dirty="0" smtClean="0"/>
              <a:t>JustMock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828800"/>
            <a:ext cx="8686800" cy="57912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Testable Code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Mocking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err="1" smtClean="0"/>
              <a:t>Moq</a:t>
            </a:r>
            <a:endParaRPr lang="en-US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err="1" smtClean="0"/>
              <a:t>JustMock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146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624" y="38100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64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  <a:tabLst/>
            </a:pPr>
            <a:r>
              <a:rPr lang="en-US" sz="2600" dirty="0" smtClean="0"/>
              <a:t>Finish the unit testing for </a:t>
            </a:r>
            <a:r>
              <a:rPr lang="en-US" sz="26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CarsController</a:t>
            </a:r>
            <a:endParaRPr lang="en-US" sz="26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Write mocks for the rest of </a:t>
            </a:r>
            <a:r>
              <a:rPr lang="en-US" sz="24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ICarsRepository</a:t>
            </a:r>
            <a:r>
              <a:rPr lang="en-US" sz="2400" dirty="0" smtClean="0"/>
              <a:t> interface (sorting) 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W</a:t>
            </a:r>
            <a:r>
              <a:rPr lang="en-US" sz="2400" dirty="0" smtClean="0"/>
              <a:t>rite missing unit test so that the controller functionality is fully tested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8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 smtClean="0"/>
              <a:t>Testable Code</a:t>
            </a:r>
            <a:endParaRPr lang="en-US" dirty="0"/>
          </a:p>
        </p:txBody>
      </p:sp>
      <p:pic>
        <p:nvPicPr>
          <p:cNvPr id="2" name="Picture 2" descr="http://www.jamesmcnally.co.uk/wp-content/uploads/2014/02/debugging-suc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438400"/>
            <a:ext cx="4419600" cy="348342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87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</a:t>
            </a:r>
            <a:r>
              <a:rPr lang="en-US" dirty="0" smtClean="0"/>
              <a:t>Write Testable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Inversion </a:t>
            </a:r>
            <a:r>
              <a:rPr lang="en-US" dirty="0" smtClean="0"/>
              <a:t>of Control Pattern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is a decoupling of the execution of a certain task from implementation</a:t>
            </a:r>
          </a:p>
          <a:p>
            <a:pPr lvl="1"/>
            <a:r>
              <a:rPr lang="en-US" dirty="0"/>
              <a:t>Every module can focus on what it is designed for</a:t>
            </a:r>
          </a:p>
          <a:p>
            <a:pPr lvl="1"/>
            <a:r>
              <a:rPr lang="en-US" dirty="0"/>
              <a:t>Modules make no assumptions about what other systems do but rely on their contracts</a:t>
            </a:r>
          </a:p>
          <a:p>
            <a:pPr lvl="1"/>
            <a:r>
              <a:rPr lang="en-US" dirty="0"/>
              <a:t>Replacing modules has no side effect on other </a:t>
            </a:r>
            <a:r>
              <a:rPr lang="en-US" dirty="0" smtClean="0"/>
              <a:t>modules</a:t>
            </a:r>
          </a:p>
          <a:p>
            <a:pPr lvl="1"/>
            <a:r>
              <a:rPr lang="en-US" dirty="0"/>
              <a:t>More info at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en.wikipedia.org/wiki/Inversion_of_control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13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Write Testable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66910"/>
            <a:ext cx="8686800" cy="5791200"/>
          </a:xfrm>
        </p:spPr>
        <p:txBody>
          <a:bodyPr/>
          <a:lstStyle/>
          <a:p>
            <a:r>
              <a:rPr lang="en-US" dirty="0"/>
              <a:t>Public API should work with interfaces, not implementation classes (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IEnumerable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vs.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List</a:t>
            </a:r>
            <a:r>
              <a:rPr lang="en-US" dirty="0"/>
              <a:t>)</a:t>
            </a:r>
          </a:p>
          <a:p>
            <a:r>
              <a:rPr lang="en-US" dirty="0" smtClean="0"/>
              <a:t>Bad code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Good </a:t>
            </a:r>
            <a:r>
              <a:rPr lang="en-US" dirty="0"/>
              <a:t>c</a:t>
            </a:r>
            <a:r>
              <a:rPr lang="en-US" dirty="0" smtClean="0"/>
              <a:t>ode</a:t>
            </a:r>
            <a:r>
              <a:rPr lang="en-US" dirty="0" smtClean="0"/>
              <a:t>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Rectangle 10"/>
          <p:cNvSpPr txBox="1">
            <a:spLocks noChangeArrowheads="1"/>
          </p:cNvSpPr>
          <p:nvPr/>
        </p:nvSpPr>
        <p:spPr>
          <a:xfrm>
            <a:off x="609600" y="4572000"/>
            <a:ext cx="7391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IList&lt;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ICard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 Cards { get; private set; }</a:t>
            </a:r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09600" y="3276600"/>
            <a:ext cx="7391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Card[] Cards { get; private set; }</a:t>
            </a:r>
          </a:p>
        </p:txBody>
      </p:sp>
    </p:spTree>
    <p:extLst>
      <p:ext uri="{BB962C8B-B14F-4D97-AF65-F5344CB8AC3E}">
        <p14:creationId xmlns:p14="http://schemas.microsoft.com/office/powerpoint/2010/main" val="3172754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smtClean="0"/>
              <a:t>Write Testable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Dependency </a:t>
            </a:r>
            <a:r>
              <a:rPr lang="en-US" dirty="0" smtClean="0"/>
              <a:t>Injection</a:t>
            </a:r>
            <a:endParaRPr lang="en-US" dirty="0"/>
          </a:p>
          <a:p>
            <a:pPr lvl="1"/>
            <a:r>
              <a:rPr lang="en-US" dirty="0" err="1" smtClean="0"/>
              <a:t>Ninject</a:t>
            </a:r>
            <a:r>
              <a:rPr lang="en-US" dirty="0"/>
              <a:t> – </a:t>
            </a:r>
            <a:r>
              <a:rPr lang="en-US" dirty="0">
                <a:hlinkClick r:id="rId2"/>
              </a:rPr>
              <a:t>http://www.ninject.org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Consists of: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dependent </a:t>
            </a:r>
            <a:r>
              <a:rPr lang="en-US" dirty="0" smtClean="0"/>
              <a:t>consumer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declaration of a component's dependencies, defined as interface </a:t>
            </a:r>
            <a:r>
              <a:rPr lang="en-US" dirty="0" smtClean="0"/>
              <a:t>contracts</a:t>
            </a:r>
            <a:endParaRPr lang="en-US" dirty="0"/>
          </a:p>
          <a:p>
            <a:pPr lvl="1"/>
            <a:r>
              <a:rPr lang="en-US" dirty="0" smtClean="0"/>
              <a:t>An </a:t>
            </a:r>
            <a:r>
              <a:rPr lang="en-US" dirty="0"/>
              <a:t>injector (sometimes referred to as a provider or container) that creates instances of classes that implement a given dependency interface on </a:t>
            </a:r>
            <a:r>
              <a:rPr lang="en-US" dirty="0" smtClean="0"/>
              <a:t>request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96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</a:t>
            </a:r>
            <a:r>
              <a:rPr lang="en-US" dirty="0" smtClean="0"/>
              <a:t>Write Testable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082" y="1828800"/>
            <a:ext cx="8686800" cy="5791200"/>
          </a:xfrm>
        </p:spPr>
        <p:txBody>
          <a:bodyPr/>
          <a:lstStyle/>
          <a:p>
            <a:r>
              <a:rPr lang="en-US" dirty="0" smtClean="0"/>
              <a:t>Bad: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533400" y="2514600"/>
            <a:ext cx="83058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IViewBase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IPresenterBase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MemoryLayoutView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IViewBase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MemoryLayoutPresenter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IPresenterBase</a:t>
            </a:r>
            <a:endParaRPr lang="en-US" sz="18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MemoryLayoutView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view = new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MemoryLayoutView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MemoryLayoutPresenter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 {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653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</a:t>
            </a:r>
            <a:r>
              <a:rPr lang="en-US" dirty="0" smtClean="0"/>
              <a:t>Write Testable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635" y="685800"/>
            <a:ext cx="8686800" cy="5791200"/>
          </a:xfrm>
        </p:spPr>
        <p:txBody>
          <a:bodyPr/>
          <a:lstStyle/>
          <a:p>
            <a:r>
              <a:rPr lang="en-US" dirty="0" smtClean="0"/>
              <a:t>Good: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00635" y="1219200"/>
            <a:ext cx="83058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IViewBase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IPresenterBase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MemoryLayoutView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IViewBase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MemoryLayoutPresenter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IPresenterBase</a:t>
            </a:r>
            <a:endParaRPr lang="en-US" sz="18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IViewBase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view;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MemoryLayoutPresenter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IViewBase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myView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this.view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myView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Program {</a:t>
            </a:r>
            <a:endParaRPr lang="en-US" sz="18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static void Main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 {</a:t>
            </a:r>
            <a:endParaRPr lang="en-US" sz="18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InjectionContainer.Create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MemoryLayoutPresenter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)&gt;();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1814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 smtClean="0"/>
              <a:t>Mocking</a:t>
            </a:r>
            <a:endParaRPr lang="en-US" dirty="0"/>
          </a:p>
        </p:txBody>
      </p:sp>
      <p:pic>
        <p:nvPicPr>
          <p:cNvPr id="2050" name="Picture 2" descr="Are you mocking me?. . ABE You Monique ME? iill) MINNIE.. Gif related, it's the same breed of dog. (I think)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38400"/>
            <a:ext cx="3200400" cy="3495318"/>
          </a:xfrm>
          <a:prstGeom prst="roundRect">
            <a:avLst>
              <a:gd name="adj" fmla="val 798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13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8490</TotalTime>
  <Words>616</Words>
  <Application>Microsoft Office PowerPoint</Application>
  <PresentationFormat>On-screen Show (4:3)</PresentationFormat>
  <Paragraphs>155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Telerik Academy theme</vt:lpstr>
      <vt:lpstr>Mocking with  Moq and JustMock</vt:lpstr>
      <vt:lpstr>Table of Contents</vt:lpstr>
      <vt:lpstr>Testable Code</vt:lpstr>
      <vt:lpstr>How to Write Testable Code</vt:lpstr>
      <vt:lpstr>How to Write Testable Code</vt:lpstr>
      <vt:lpstr>How to Write Testable Code</vt:lpstr>
      <vt:lpstr>How to Write Testable Code</vt:lpstr>
      <vt:lpstr>How to Write Testable Code</vt:lpstr>
      <vt:lpstr>Mocking</vt:lpstr>
      <vt:lpstr>Mocking</vt:lpstr>
      <vt:lpstr>Moq</vt:lpstr>
      <vt:lpstr>Moq</vt:lpstr>
      <vt:lpstr>Moq</vt:lpstr>
      <vt:lpstr>Telerik JustMock</vt:lpstr>
      <vt:lpstr>Telerik JustMock</vt:lpstr>
      <vt:lpstr>Telerik JustMock</vt:lpstr>
      <vt:lpstr>Telerik JustMock</vt:lpstr>
      <vt:lpstr>Mocking</vt:lpstr>
      <vt:lpstr>Mocking with  Moq and JustMock</vt:lpstr>
      <vt:lpstr>Free Trainings @ Telerik Academy</vt:lpstr>
      <vt:lpstr>Homework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Ivaylo Kenov</cp:lastModifiedBy>
  <cp:revision>1721</cp:revision>
  <dcterms:created xsi:type="dcterms:W3CDTF">2007-12-08T16:03:35Z</dcterms:created>
  <dcterms:modified xsi:type="dcterms:W3CDTF">2014-07-22T13:26:40Z</dcterms:modified>
  <cp:category>quality code, software engineering</cp:category>
</cp:coreProperties>
</file>