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handoutMasterIdLst>
    <p:handoutMasterId r:id="rId30"/>
  </p:handoutMasterIdLst>
  <p:sldIdLst>
    <p:sldId id="335" r:id="rId2"/>
    <p:sldId id="337" r:id="rId3"/>
    <p:sldId id="384" r:id="rId4"/>
    <p:sldId id="378" r:id="rId5"/>
    <p:sldId id="379" r:id="rId6"/>
    <p:sldId id="380" r:id="rId7"/>
    <p:sldId id="343" r:id="rId8"/>
    <p:sldId id="344" r:id="rId9"/>
    <p:sldId id="346" r:id="rId10"/>
    <p:sldId id="347" r:id="rId11"/>
    <p:sldId id="374" r:id="rId12"/>
    <p:sldId id="375" r:id="rId13"/>
    <p:sldId id="348" r:id="rId14"/>
    <p:sldId id="376" r:id="rId15"/>
    <p:sldId id="377" r:id="rId16"/>
    <p:sldId id="364" r:id="rId17"/>
    <p:sldId id="365" r:id="rId18"/>
    <p:sldId id="386" r:id="rId19"/>
    <p:sldId id="381" r:id="rId20"/>
    <p:sldId id="387" r:id="rId21"/>
    <p:sldId id="382" r:id="rId22"/>
    <p:sldId id="383" r:id="rId23"/>
    <p:sldId id="385" r:id="rId24"/>
    <p:sldId id="372" r:id="rId25"/>
    <p:sldId id="373" r:id="rId26"/>
    <p:sldId id="336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7633" autoAdjust="0"/>
  </p:normalViewPr>
  <p:slideViewPr>
    <p:cSldViewPr>
      <p:cViewPr>
        <p:scale>
          <a:sx n="80" d="100"/>
          <a:sy n="80" d="100"/>
        </p:scale>
        <p:origin x="-107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23.10.2012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23.10.2012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1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3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hyperlink" Target="http://html5course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microsoft.com/office/2007/relationships/hdphoto" Target="../media/hdphoto2.wdp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jpg"/><Relationship Id="rId9" Type="http://schemas.openxmlformats.org/officeDocument/2006/relationships/image" Target="../media/image3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://www.zeldman.com/dwws/" TargetMode="External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uirksmode.org/book/" TargetMode="External"/><Relationship Id="rId5" Type="http://schemas.openxmlformats.org/officeDocument/2006/relationships/hyperlink" Target="http://oreilly.com/catalog/9780596527334" TargetMode="External"/><Relationship Id="rId10" Type="http://schemas.openxmlformats.org/officeDocument/2006/relationships/image" Target="../media/image61.jpeg"/><Relationship Id="rId4" Type="http://schemas.openxmlformats.org/officeDocument/2006/relationships/hyperlink" Target="http://oreilly.com/catalog/9780596527327" TargetMode="External"/><Relationship Id="rId9" Type="http://schemas.openxmlformats.org/officeDocument/2006/relationships/image" Target="../media/image6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63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 and </a:t>
            </a:r>
            <a:br>
              <a:rPr lang="en-US" dirty="0" smtClean="0"/>
            </a:br>
            <a:r>
              <a:rPr lang="en-US" dirty="0" smtClean="0"/>
              <a:t>UI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Track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657600" cy="800219"/>
          </a:xfrm>
        </p:spPr>
        <p:txBody>
          <a:bodyPr/>
          <a:lstStyle/>
          <a:p>
            <a:r>
              <a:rPr lang="en-US" dirty="0"/>
              <a:t>Manager Technical Training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 descr="http://degreedirectory.org/cimages/multimages/2/technology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8699" y="228600"/>
            <a:ext cx="1300501" cy="14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hlinkClick r:id="rId7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0448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waynewelch.com/images/tn05.gif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718734" cy="157472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/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Web Design Concepts and Tools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 to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Semantic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Test Preparation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Basics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17676">
            <a:off x="5881267" y="1811409"/>
            <a:ext cx="253365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99830">
            <a:off x="5082663" y="4448225"/>
            <a:ext cx="26416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351" y="3845212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14858">
            <a:off x="3859289" y="5223708"/>
            <a:ext cx="1676400" cy="1547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67337">
            <a:off x="4475338" y="3331524"/>
            <a:ext cx="1371600" cy="1027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0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dirty="0"/>
              <a:t>Basics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Presentation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Positioning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3 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Exam Preparation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Styling Exam</a:t>
            </a:r>
          </a:p>
          <a:p>
            <a:pPr>
              <a:lnSpc>
                <a:spcPct val="100000"/>
              </a:lnSpc>
              <a:tabLst/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tabLst/>
            </a:pPr>
            <a:r>
              <a:rPr lang="en-US" dirty="0" smtClean="0">
                <a:latin typeface="+mj-lt"/>
              </a:rPr>
              <a:t>Parallel course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Photoshop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5029200"/>
            <a:ext cx="2743200" cy="15633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6743">
            <a:off x="6697643" y="2814384"/>
            <a:ext cx="1841773" cy="1841773"/>
          </a:xfrm>
          <a:prstGeom prst="roundRect">
            <a:avLst>
              <a:gd name="adj" fmla="val 89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611871">
            <a:off x="5230025" y="3431542"/>
            <a:ext cx="1092032" cy="1092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84969">
            <a:off x="4134268" y="4743868"/>
            <a:ext cx="1529312" cy="1529312"/>
          </a:xfrm>
          <a:prstGeom prst="roundRect">
            <a:avLst>
              <a:gd name="adj" fmla="val 1081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56621">
            <a:off x="7239000" y="1290030"/>
            <a:ext cx="1478195" cy="1152702"/>
          </a:xfrm>
          <a:prstGeom prst="roundRect">
            <a:avLst>
              <a:gd name="adj" fmla="val 15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91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Slice and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Creating websites with HTML and CSS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Workshop – Slice &amp; Dice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Slice &amp; Dice Exam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306" y="2581835"/>
            <a:ext cx="272415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5128857"/>
            <a:ext cx="1647698" cy="1229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16347">
            <a:off x="3545306" y="1435880"/>
            <a:ext cx="346509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65" y="3469341"/>
            <a:ext cx="17526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64" y="5128857"/>
            <a:ext cx="1752600" cy="1229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306" y="2581835"/>
            <a:ext cx="725906" cy="1676400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306" y="4724399"/>
            <a:ext cx="2724150" cy="1633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63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to JavaScript development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Types and Variables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 and Expression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Parallel course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Management Systems (CMS)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743075"/>
            <a:ext cx="2381250" cy="19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735" y="5073464"/>
            <a:ext cx="1041230" cy="10274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4149539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13181">
            <a:off x="3371961" y="4693420"/>
            <a:ext cx="1158530" cy="9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Arrays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Functions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Using Objects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DOM Manipulation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OOP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Events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JavaScript APIs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Exam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Parallel course – Search Engine Optimization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46981">
            <a:off x="6682305" y="1125072"/>
            <a:ext cx="2238375" cy="179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73221">
            <a:off x="6514248" y="4564868"/>
            <a:ext cx="2238375" cy="1468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7741">
            <a:off x="6479299" y="3321976"/>
            <a:ext cx="2238374" cy="1049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18530">
            <a:off x="4937656" y="1090859"/>
            <a:ext cx="1504950" cy="977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794775">
            <a:off x="4025836" y="3133725"/>
            <a:ext cx="3048000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609206">
            <a:off x="3269279" y="1620215"/>
            <a:ext cx="1520971" cy="114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2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Libraries and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Libraries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Asynchronous JavaScript and XML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Web Services and REST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Consuming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Working with External JavaScript APIs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UI Frameworks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Best Practices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22098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85840">
            <a:off x="5775382" y="5013381"/>
            <a:ext cx="1524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4558553"/>
            <a:ext cx="1385047" cy="1385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289" y="1066800"/>
            <a:ext cx="1609725" cy="965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8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 and Grades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48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Scoring </a:t>
            </a:r>
            <a:r>
              <a:rPr lang="en-US" dirty="0" smtClean="0"/>
              <a:t>for 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 </a:t>
            </a:r>
            <a:r>
              <a:rPr lang="en-US" sz="3000" dirty="0"/>
              <a:t>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sz="3000" dirty="0"/>
              <a:t>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Serves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pass / fail criteria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for </a:t>
            </a:r>
            <a:r>
              <a:rPr lang="en-US" dirty="0"/>
              <a:t>the course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sz="3000" dirty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3000" dirty="0"/>
              <a:t>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PC Magazine &amp; Telerik Contest</a:t>
            </a:r>
            <a:r>
              <a:rPr lang="en-US" sz="3000" dirty="0"/>
              <a:t>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sz="3000" dirty="0" smtClean="0"/>
              <a:t> </a:t>
            </a: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sz="3000" dirty="0"/>
              <a:t> students 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sharing / blogging </a:t>
            </a:r>
            <a:r>
              <a:rPr lang="en-US" sz="3000" dirty="0"/>
              <a:t>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283276" cy="21047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0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Pass / Fail / Excellence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638800"/>
          </a:xfrm>
        </p:spPr>
        <p:txBody>
          <a:bodyPr/>
          <a:lstStyle/>
          <a:p>
            <a:r>
              <a:rPr lang="en-US" dirty="0" smtClean="0"/>
              <a:t>HTML Basics – pass / fail / excellence criteria: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Very 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fail </a:t>
            </a:r>
            <a:r>
              <a:rPr lang="en-US" dirty="0" smtClean="0">
                <a:sym typeface="Wingdings" pitchFamily="2" charset="2"/>
              </a:rPr>
              <a:t>(course not taken)</a:t>
            </a:r>
            <a:endParaRPr lang="bg-BG" dirty="0" smtClean="0"/>
          </a:p>
          <a:p>
            <a:pPr lvl="2"/>
            <a:r>
              <a:rPr lang="en-US" dirty="0" smtClean="0"/>
              <a:t>Average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(course </a:t>
            </a:r>
            <a:r>
              <a:rPr lang="en-US" dirty="0" smtClean="0">
                <a:sym typeface="Wingdings" pitchFamily="2" charset="2"/>
              </a:rPr>
              <a:t>taken)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2"/>
            <a:r>
              <a:rPr lang="en-US" dirty="0"/>
              <a:t>High results </a:t>
            </a:r>
            <a:r>
              <a:rPr lang="en-US" dirty="0" smtClean="0"/>
              <a:t>+ Homework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excellence</a:t>
            </a:r>
          </a:p>
          <a:p>
            <a:pPr lvl="1"/>
            <a:r>
              <a:rPr lang="en-US" dirty="0" smtClean="0"/>
              <a:t>Homework</a:t>
            </a:r>
          </a:p>
          <a:p>
            <a:pPr lvl="2"/>
            <a:r>
              <a:rPr lang="en-US" dirty="0" smtClean="0"/>
              <a:t>Good results required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with excellence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HTML Basics Test –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sz="2800" dirty="0" smtClean="0"/>
              <a:t>You are given the following (exact) HTML code: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329696"/>
            <a:ext cx="3440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&lt;p&gt;This is\r\n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multi-line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Oval 5"/>
          <p:cNvSpPr/>
          <p:nvPr/>
        </p:nvSpPr>
        <p:spPr>
          <a:xfrm>
            <a:off x="3489071" y="58792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855" y="4407725"/>
            <a:ext cx="2302553" cy="151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407725"/>
            <a:ext cx="38862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 – not found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330" y="5135354"/>
            <a:ext cx="472859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 algn="just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 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5867400"/>
            <a:ext cx="5291833" cy="537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is\r\n multi-line text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05200" y="2819400"/>
            <a:ext cx="2895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354837" y="2411597"/>
            <a:ext cx="4331964" cy="178809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marL="282575" lvl="0" indent="-282575" algn="l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What will the page 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text look </a:t>
            </a: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like in a modern browser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?</a:t>
            </a:r>
            <a:endParaRPr lang="en-US" sz="320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"Software Academy" </a:t>
            </a:r>
            <a:r>
              <a:rPr lang="en-US" dirty="0" smtClean="0"/>
              <a:t>Program – reminder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Track Objectives 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 smtClean="0"/>
              <a:t>Program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Assessment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Learning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0474" y="1828800"/>
            <a:ext cx="3198951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Course Attendees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already attended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course </a:t>
            </a:r>
            <a:r>
              <a:rPr lang="en-US" dirty="0" smtClean="0"/>
              <a:t>at Telerik Academy</a:t>
            </a:r>
          </a:p>
          <a:p>
            <a:pPr lvl="1"/>
            <a:r>
              <a:rPr lang="en-US" dirty="0" smtClean="0"/>
              <a:t>You have defended a practical project</a:t>
            </a:r>
          </a:p>
          <a:p>
            <a:pPr lvl="1"/>
            <a:r>
              <a:rPr lang="en-US" dirty="0" smtClean="0"/>
              <a:t>Shall you attend the HTML Part 1 course?</a:t>
            </a:r>
          </a:p>
          <a:p>
            <a:r>
              <a:rPr lang="en-US" dirty="0" smtClean="0"/>
              <a:t> You need to:</a:t>
            </a:r>
          </a:p>
          <a:p>
            <a:pPr lvl="1"/>
            <a:r>
              <a:rPr lang="en-US" dirty="0" smtClean="0"/>
              <a:t>Submit the homework assignments</a:t>
            </a:r>
          </a:p>
          <a:p>
            <a:pPr lvl="1"/>
            <a:r>
              <a:rPr lang="en-US" dirty="0" smtClean="0"/>
              <a:t>Come to take the final test</a:t>
            </a:r>
          </a:p>
          <a:p>
            <a:r>
              <a:rPr lang="en-US" dirty="0" smtClean="0"/>
              <a:t>You don’t need to:</a:t>
            </a:r>
          </a:p>
          <a:p>
            <a:pPr lvl="1"/>
            <a:r>
              <a:rPr lang="en-US" dirty="0" smtClean="0"/>
              <a:t>Visit the lectures (the system will count you 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HTML Basics Course – More Details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3680"/>
            <a:ext cx="6324600" cy="569120"/>
          </a:xfrm>
        </p:spPr>
        <p:txBody>
          <a:bodyPr/>
          <a:lstStyle/>
          <a:p>
            <a:r>
              <a:rPr lang="en-US" dirty="0" smtClean="0"/>
              <a:t>Duration, Languages, Technologies</a:t>
            </a:r>
            <a:endParaRPr lang="en-US" dirty="0"/>
          </a:p>
        </p:txBody>
      </p:sp>
      <p:pic>
        <p:nvPicPr>
          <p:cNvPr id="8194" name="Picture 2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850" y="3633825"/>
            <a:ext cx="3657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049" y="3614775"/>
            <a:ext cx="3836955" cy="255742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8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Training Duration – </a:t>
            </a:r>
            <a:br>
              <a:rPr lang="en-US" dirty="0" smtClean="0"/>
            </a:br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000" dirty="0" smtClean="0"/>
              <a:t>Lectures: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2</a:t>
            </a:r>
            <a:r>
              <a:rPr lang="en-US" sz="3000" dirty="0"/>
              <a:t> </a:t>
            </a:r>
            <a:r>
              <a:rPr lang="en-US" sz="2800" dirty="0" smtClean="0"/>
              <a:t>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Practical exercises: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optional</a:t>
            </a:r>
            <a:r>
              <a:rPr lang="en-US" sz="3000" dirty="0" smtClean="0"/>
              <a:t>, ~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3000" dirty="0" smtClean="0"/>
              <a:t> </a:t>
            </a:r>
            <a:r>
              <a:rPr lang="en-US" sz="2800" dirty="0" smtClean="0"/>
              <a:t>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Homework: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30</a:t>
            </a:r>
            <a:r>
              <a:rPr lang="en-US" sz="2800" dirty="0" smtClean="0"/>
              <a:t> hours</a:t>
            </a:r>
            <a:endParaRPr lang="en-US" sz="2800" dirty="0"/>
          </a:p>
          <a:p>
            <a:pPr>
              <a:lnSpc>
                <a:spcPct val="114000"/>
              </a:lnSpc>
            </a:pPr>
            <a:r>
              <a:rPr lang="en-US" sz="3000" dirty="0" smtClean="0"/>
              <a:t>Test: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hour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3352800"/>
            <a:ext cx="4648200" cy="3098800"/>
          </a:xfrm>
          <a:prstGeom prst="roundRect">
            <a:avLst>
              <a:gd name="adj" fmla="val 85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clock, folder, graphite, stripp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461000"/>
            <a:ext cx="13334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07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838200"/>
          </a:xfrm>
        </p:spPr>
        <p:txBody>
          <a:bodyPr/>
          <a:lstStyle/>
          <a:p>
            <a:r>
              <a:rPr lang="en-US" dirty="0" smtClean="0"/>
              <a:t>Why HTML, CSS and JS?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HTML, </a:t>
            </a:r>
            <a:r>
              <a:rPr lang="en-US" dirty="0" smtClean="0"/>
              <a:t>CSS and </a:t>
            </a:r>
            <a:r>
              <a:rPr lang="en-US" dirty="0"/>
              <a:t>JS </a:t>
            </a:r>
            <a:r>
              <a:rPr lang="en-US" dirty="0" smtClean="0"/>
              <a:t>– standard for web-based UI</a:t>
            </a:r>
          </a:p>
          <a:p>
            <a:pPr lvl="1"/>
            <a:r>
              <a:rPr lang="en-US" dirty="0" smtClean="0"/>
              <a:t>Web-based applications are extremely popular</a:t>
            </a:r>
          </a:p>
          <a:p>
            <a:pPr lvl="1"/>
            <a:r>
              <a:rPr lang="en-US" dirty="0" smtClean="0"/>
              <a:t>Run on anything with a browser</a:t>
            </a:r>
          </a:p>
          <a:p>
            <a:pPr lvl="1"/>
            <a:r>
              <a:rPr lang="en-US" dirty="0"/>
              <a:t>Windows 8 </a:t>
            </a:r>
            <a:r>
              <a:rPr lang="en-US" dirty="0" smtClean="0"/>
              <a:t>devices can run HTML, CSS and JS natively</a:t>
            </a:r>
          </a:p>
          <a:p>
            <a:r>
              <a:rPr lang="en-US" dirty="0" smtClean="0"/>
              <a:t>HTML and CSS – evolving standards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High-level scripting language, fast to write, object-oriented, runs on client, lots of APIs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6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7315200" cy="57150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>
                <a:hlinkClick r:id="rId3"/>
              </a:rPr>
              <a:t>“Designing with Web Standards”</a:t>
            </a:r>
            <a:r>
              <a:rPr lang="en-US" sz="2800" dirty="0"/>
              <a:t>, </a:t>
            </a:r>
            <a:r>
              <a:rPr lang="en-US" sz="2800" dirty="0" smtClean="0"/>
              <a:t>               Jeffrey </a:t>
            </a:r>
            <a:r>
              <a:rPr lang="en-US" sz="2800" dirty="0" err="1"/>
              <a:t>Zeldman</a:t>
            </a:r>
            <a:r>
              <a:rPr lang="en-US" sz="2800" dirty="0"/>
              <a:t>, New Riders Press, 2005, </a:t>
            </a:r>
            <a:r>
              <a:rPr lang="en-US" sz="2800" dirty="0" smtClean="0"/>
              <a:t>ISBN 9780321616951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 smtClean="0">
                <a:hlinkClick r:id="rId4"/>
              </a:rPr>
              <a:t>HTML &amp; XHTML: The Definitive Guide, Sixth Edition</a:t>
            </a:r>
            <a:r>
              <a:rPr lang="en-US" sz="2800" dirty="0" smtClean="0"/>
              <a:t>", Chuck </a:t>
            </a:r>
            <a:r>
              <a:rPr lang="en-US" sz="2800" dirty="0" err="1" smtClean="0"/>
              <a:t>Musciano</a:t>
            </a:r>
            <a:r>
              <a:rPr lang="en-US" sz="2800" dirty="0" smtClean="0"/>
              <a:t>,                               Bill Kennedy, O'Reilly, 2006, ISBN 9780596527327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>
                <a:hlinkClick r:id="rId5"/>
              </a:rPr>
              <a:t>CSS: The Definitive Guide, Third Edition</a:t>
            </a:r>
            <a:r>
              <a:rPr lang="en-US" sz="2800" dirty="0"/>
              <a:t>", Eric Meyer, O'Reilly, 2006, </a:t>
            </a:r>
            <a:r>
              <a:rPr lang="en-US" sz="2800" dirty="0" smtClean="0"/>
              <a:t>ISBN 9780596527334</a:t>
            </a:r>
          </a:p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6"/>
              </a:rPr>
              <a:t>“PPK on JavaScript”</a:t>
            </a:r>
            <a:r>
              <a:rPr lang="en-US" sz="2800" dirty="0" smtClean="0"/>
              <a:t>,                                         Peter Paul-Koch, New Riders Press, 2006, ISBN 9780321423306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 descr="http://bau-images.tangentone.com.au/images/ar/97803216/9780321616951/180/0/plain/designing-with-web-standard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5" y="990600"/>
            <a:ext cx="981455" cy="12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5378825"/>
            <a:ext cx="98145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KMZ7UOlnL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3" y="3904130"/>
            <a:ext cx="984504" cy="1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4.fishpond.co.nz/9780596527334-crop-325x325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3" y="2380130"/>
            <a:ext cx="984504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UI </a:t>
            </a:r>
            <a:r>
              <a:rPr lang="en-US" dirty="0"/>
              <a:t>Technologies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85" y="1676400"/>
            <a:ext cx="8405515" cy="685800"/>
          </a:xfrm>
        </p:spPr>
        <p:txBody>
          <a:bodyPr/>
          <a:lstStyle/>
          <a:p>
            <a:pPr algn="l"/>
            <a:r>
              <a:rPr lang="en-US" dirty="0" smtClean="0"/>
              <a:t>"Software Academy"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78880"/>
            <a:ext cx="7391400" cy="569120"/>
          </a:xfrm>
        </p:spPr>
        <p:txBody>
          <a:bodyPr/>
          <a:lstStyle/>
          <a:p>
            <a:r>
              <a:rPr lang="en-US" dirty="0" smtClean="0"/>
              <a:t>Quick Reminder</a:t>
            </a:r>
            <a:endParaRPr lang="en-US" dirty="0"/>
          </a:p>
        </p:txBody>
      </p:sp>
      <p:pic>
        <p:nvPicPr>
          <p:cNvPr id="12290" name="Picture 2" descr="http://blog.exe.jp/~kobatoyouchien/img/uploads/course-karate1-thumbnai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3924300"/>
            <a:ext cx="3200400" cy="24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blog.tinyprints.com/wp-content/uploads/2009/05/bakere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3957" y="3429000"/>
            <a:ext cx="3087043" cy="2055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ertifica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423">
            <a:off x="7790540" y="401851"/>
            <a:ext cx="898924" cy="898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Software Academy:</a:t>
            </a:r>
            <a:br>
              <a:rPr lang="en-US" dirty="0" smtClean="0"/>
            </a:br>
            <a:r>
              <a:rPr lang="en-US" dirty="0" smtClean="0"/>
              <a:t>First Semester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C# programming and Web technologies basics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44" t="-4944" r="-1837" b="-5801"/>
          <a:stretch/>
        </p:blipFill>
        <p:spPr bwMode="auto">
          <a:xfrm>
            <a:off x="723900" y="3308650"/>
            <a:ext cx="7683500" cy="3015950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04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Second </a:t>
            </a:r>
            <a:r>
              <a:rPr lang="en-US" dirty="0"/>
              <a:t>Semester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Advanced C# and JavaScript programming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51" t="-4692" r="-1837" b="-5288"/>
          <a:stretch/>
        </p:blipFill>
        <p:spPr bwMode="auto">
          <a:xfrm>
            <a:off x="723900" y="3317223"/>
            <a:ext cx="7696200" cy="299776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4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Third Semester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68400"/>
            <a:ext cx="8686800" cy="5486400"/>
          </a:xfrm>
        </p:spPr>
        <p:txBody>
          <a:bodyPr/>
          <a:lstStyle/>
          <a:p>
            <a:r>
              <a:rPr lang="en-US" sz="3000" dirty="0" smtClean="0"/>
              <a:t>Full time –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times weekly,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3000" dirty="0" smtClean="0"/>
              <a:t> hours in class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97" t="-2107" r="-1940" b="-2561"/>
          <a:stretch/>
        </p:blipFill>
        <p:spPr bwMode="auto">
          <a:xfrm>
            <a:off x="1140030" y="1952501"/>
            <a:ext cx="6804561" cy="4524499"/>
          </a:xfrm>
          <a:prstGeom prst="roundRect">
            <a:avLst>
              <a:gd name="adj" fmla="val 656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324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096870"/>
            <a:ext cx="7924800" cy="1295400"/>
          </a:xfrm>
        </p:spPr>
        <p:txBody>
          <a:bodyPr/>
          <a:lstStyle/>
          <a:p>
            <a:r>
              <a:rPr lang="en-US" dirty="0" smtClean="0"/>
              <a:t>Web Design and UI Technologies: </a:t>
            </a:r>
            <a:br>
              <a:rPr lang="en-US" dirty="0" smtClean="0"/>
            </a:br>
            <a:r>
              <a:rPr lang="en-US" dirty="0" smtClean="0"/>
              <a:t>Objectives &amp; Program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43599"/>
            <a:ext cx="7924800" cy="569120"/>
          </a:xfrm>
        </p:spPr>
        <p:txBody>
          <a:bodyPr/>
          <a:lstStyle/>
          <a:p>
            <a:r>
              <a:rPr lang="en-US" dirty="0"/>
              <a:t>What Topics Shall We Cover?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762001"/>
            <a:ext cx="3524039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6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the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UI Technologies </a:t>
            </a:r>
            <a:r>
              <a:rPr lang="en-US" sz="3000" dirty="0" smtClean="0"/>
              <a:t>track objectives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Provide </a:t>
            </a:r>
            <a:r>
              <a:rPr lang="en-US" dirty="0"/>
              <a:t>concepts, </a:t>
            </a:r>
            <a:r>
              <a:rPr lang="en-US" dirty="0" smtClean="0"/>
              <a:t>technologies and </a:t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for </a:t>
            </a:r>
            <a:r>
              <a:rPr lang="en-US" dirty="0" smtClean="0"/>
              <a:t>web front-end development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Basics of SEO and CMS (WordPress, </a:t>
            </a:r>
            <a:r>
              <a:rPr lang="en-US" dirty="0" err="1" smtClean="0"/>
              <a:t>Sitefinity</a:t>
            </a:r>
            <a:r>
              <a:rPr lang="en-US" dirty="0" smtClean="0"/>
              <a:t>, Joomla)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Teach the basics of creating user interface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Cover technologies for building desktop UI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 the later stages of the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track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Track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1898</TotalTime>
  <Words>699</Words>
  <Application>Microsoft Office PowerPoint</Application>
  <PresentationFormat>On-screen Show (4:3)</PresentationFormat>
  <Paragraphs>198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Telerik-Academy-2012</vt:lpstr>
      <vt:lpstr>Web Design and  UI Technologies</vt:lpstr>
      <vt:lpstr>Table of Contents</vt:lpstr>
      <vt:lpstr>"Software Academy" Program</vt:lpstr>
      <vt:lpstr>Software Academy: First Semester</vt:lpstr>
      <vt:lpstr>Software Academy: Second Semester</vt:lpstr>
      <vt:lpstr>Software Academy: Third Semester</vt:lpstr>
      <vt:lpstr>Web Design and UI Technologies:  Objectives &amp; Program</vt:lpstr>
      <vt:lpstr>About the Track</vt:lpstr>
      <vt:lpstr>Track Curriculum</vt:lpstr>
      <vt:lpstr>HTML Basics</vt:lpstr>
      <vt:lpstr>CSS Styling</vt:lpstr>
      <vt:lpstr>Slice and Dice</vt:lpstr>
      <vt:lpstr>JavaScript Basics</vt:lpstr>
      <vt:lpstr> Advanced JavaScript</vt:lpstr>
      <vt:lpstr>JavaScript Libraries and UI</vt:lpstr>
      <vt:lpstr>Assessment</vt:lpstr>
      <vt:lpstr>Scoring for HTML Basics</vt:lpstr>
      <vt:lpstr>Pass / Fail / Excellence Criteria</vt:lpstr>
      <vt:lpstr>HTML Basics Test –  Sample Question</vt:lpstr>
      <vt:lpstr>For HTML5 Course Attendees</vt:lpstr>
      <vt:lpstr>HTML Basics Course – More Details </vt:lpstr>
      <vt:lpstr>Training Duration –  HTML Basics</vt:lpstr>
      <vt:lpstr>Why HTML, CSS and JS?</vt:lpstr>
      <vt:lpstr>Recommended Books</vt:lpstr>
      <vt:lpstr>Recommended Books</vt:lpstr>
      <vt:lpstr>Web Design and  UI Technologies</vt:lpstr>
      <vt:lpstr>Free Trainings @ Telerik Academy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Svetlin Nakov</cp:lastModifiedBy>
  <cp:revision>371</cp:revision>
  <dcterms:created xsi:type="dcterms:W3CDTF">2007-12-08T16:03:35Z</dcterms:created>
  <dcterms:modified xsi:type="dcterms:W3CDTF">2012-10-23T16:37:50Z</dcterms:modified>
  <cp:category>Web Design, HTML, HTML5</cp:category>
</cp:coreProperties>
</file>