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31"/>
  </p:notesMasterIdLst>
  <p:handoutMasterIdLst>
    <p:handoutMasterId r:id="rId32"/>
  </p:handoutMasterIdLst>
  <p:sldIdLst>
    <p:sldId id="320" r:id="rId2"/>
    <p:sldId id="461" r:id="rId3"/>
    <p:sldId id="457" r:id="rId4"/>
    <p:sldId id="427" r:id="rId5"/>
    <p:sldId id="429" r:id="rId6"/>
    <p:sldId id="463" r:id="rId7"/>
    <p:sldId id="478" r:id="rId8"/>
    <p:sldId id="479" r:id="rId9"/>
    <p:sldId id="477" r:id="rId10"/>
    <p:sldId id="432" r:id="rId11"/>
    <p:sldId id="433" r:id="rId12"/>
    <p:sldId id="434" r:id="rId13"/>
    <p:sldId id="494" r:id="rId14"/>
    <p:sldId id="480" r:id="rId15"/>
    <p:sldId id="435" r:id="rId16"/>
    <p:sldId id="464" r:id="rId17"/>
    <p:sldId id="481" r:id="rId18"/>
    <p:sldId id="439" r:id="rId19"/>
    <p:sldId id="440" r:id="rId20"/>
    <p:sldId id="458" r:id="rId21"/>
    <p:sldId id="466" r:id="rId22"/>
    <p:sldId id="482" r:id="rId23"/>
    <p:sldId id="443" r:id="rId24"/>
    <p:sldId id="444" r:id="rId25"/>
    <p:sldId id="501" r:id="rId26"/>
    <p:sldId id="495" r:id="rId27"/>
    <p:sldId id="502" r:id="rId28"/>
    <p:sldId id="468" r:id="rId29"/>
    <p:sldId id="500" r:id="rId3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5FFC2"/>
    <a:srgbClr val="FFFFFF"/>
    <a:srgbClr val="8CF4F2"/>
    <a:srgbClr val="EBFFDC"/>
    <a:srgbClr val="FAF8BE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9510" autoAdjust="0"/>
    <p:restoredTop sz="99433" autoAdjust="0"/>
  </p:normalViewPr>
  <p:slideViewPr>
    <p:cSldViewPr>
      <p:cViewPr>
        <p:scale>
          <a:sx n="80" d="100"/>
          <a:sy n="80" d="100"/>
        </p:scale>
        <p:origin x="-1782" y="-7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3.xml"/><Relationship Id="rId3" Type="http://schemas.openxmlformats.org/officeDocument/2006/relationships/slide" Target="slides/slide10.xml"/><Relationship Id="rId7" Type="http://schemas.openxmlformats.org/officeDocument/2006/relationships/slide" Target="slides/slide18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6" Type="http://schemas.openxmlformats.org/officeDocument/2006/relationships/slide" Target="slides/slide15.xml"/><Relationship Id="rId5" Type="http://schemas.openxmlformats.org/officeDocument/2006/relationships/slide" Target="slides/slide12.xml"/><Relationship Id="rId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F32F8-F17B-44B1-A65D-FA6994EFB55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A997F-C6CF-4390-B3C6-FCB4E3A3AA26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C8E4E-6432-4754-826A-90E1F6A1FE25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minkov.it/" TargetMode="External"/><Relationship Id="rId7" Type="http://schemas.microsoft.com/office/2007/relationships/hdphoto" Target="../media/hdphoto2.wdp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524000"/>
          </a:xfrm>
        </p:spPr>
        <p:txBody>
          <a:bodyPr/>
          <a:lstStyle/>
          <a:p>
            <a:r>
              <a:rPr lang="en-US" smtClean="0"/>
              <a:t>HTML Tables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Web Design Course 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html5course.telerik.com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7779" y="4800601"/>
            <a:ext cx="2444370" cy="1573134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58370" name="Picture 2" descr="http://www.expertrating.com/courseware/HTMLCourse/HTML_Tables_2_clip_image002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6042" y="518002"/>
            <a:ext cx="2428642" cy="1844198"/>
          </a:xfrm>
          <a:prstGeom prst="roundRect">
            <a:avLst>
              <a:gd name="adj" fmla="val 40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5583676"/>
            <a:ext cx="441278" cy="44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30" y="4198407"/>
            <a:ext cx="2636200" cy="26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194" y="518002"/>
            <a:ext cx="1961270" cy="237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Complete HTML Tables</a:t>
            </a:r>
            <a:endParaRPr lang="bg-BG" dirty="0" smtClean="0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rows split into three semantic sections: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body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footer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&lt;thead&gt;</a:t>
            </a:r>
            <a:r>
              <a:rPr lang="en-US" dirty="0" smtClean="0"/>
              <a:t> denotes table header and contains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dirty="0" smtClean="0"/>
              <a:t> elements, instead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dirty="0" smtClean="0"/>
              <a:t> elements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denotes collection of table rows that contain the very data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dirty="0" smtClean="0"/>
              <a:t> denotes table footer but comes BEFORE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tag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&lt;colgroup&gt;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&lt;col&gt;</a:t>
            </a:r>
            <a:r>
              <a:rPr lang="en-US" dirty="0" smtClean="0"/>
              <a:t> define columns (used to set column widths)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Complete HTML Table: Example</a:t>
            </a:r>
            <a:endParaRPr lang="bg-BG" sz="3800" dirty="0" smtClean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 </a:t>
            </a:r>
            <a:endParaRPr lang="bg-BG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style="width:100px"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th&gt;Column 1&lt;/th&gt;&lt;th&gt;Column 2&lt;/th&gt;&lt;/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td&gt;Cell 2.2&lt;/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352800" y="22915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header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048000" y="3358396"/>
            <a:ext cx="2209800" cy="527804"/>
          </a:xfrm>
          <a:prstGeom prst="wedgeRoundRectCallout">
            <a:avLst>
              <a:gd name="adj1" fmla="val -82311"/>
              <a:gd name="adj2" fmla="val 525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footer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886200" y="4425196"/>
            <a:ext cx="4572000" cy="527804"/>
          </a:xfrm>
          <a:prstGeom prst="wedgeRoundRectCallout">
            <a:avLst>
              <a:gd name="adj1" fmla="val -84572"/>
              <a:gd name="adj2" fmla="val 4345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Last comes the body (data)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467600" y="2209800"/>
            <a:ext cx="990600" cy="527804"/>
          </a:xfrm>
          <a:prstGeom prst="wedgeRoundRectCallout">
            <a:avLst>
              <a:gd name="adj1" fmla="val -88658"/>
              <a:gd name="adj2" fmla="val 740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86200" y="12247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columns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style="width:200px"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Complete HTML Table: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11306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table-full.html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895600" y="4876800"/>
            <a:ext cx="4038600" cy="1379101"/>
          </a:xfrm>
          <a:prstGeom prst="wedgeRoundRectCallout">
            <a:avLst>
              <a:gd name="adj1" fmla="val -63389"/>
              <a:gd name="adj2" fmla="val -887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Although the footer is before the data in the code, it is displayed last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599" y1="18543" x2="29016" y2="34437"/>
                        <a14:foregroundMark x1="86874" y1="27815" x2="86528" y2="45033"/>
                        <a14:foregroundMark x1="86183" y1="43377" x2="85147" y2="42715"/>
                        <a14:foregroundMark x1="67703" y1="43377" x2="67876" y2="51656"/>
                        <a14:foregroundMark x1="91364" y1="14238" x2="91364" y2="14238"/>
                        <a14:foregroundMark x1="93264" y1="13245" x2="81002" y2="129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4614" y="1828800"/>
            <a:ext cx="55149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static02.bybe.net/content/html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6096000" cy="3505200"/>
          </a:xfrm>
          <a:prstGeom prst="roundRect">
            <a:avLst>
              <a:gd name="adj" fmla="val 548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Complete </a:t>
            </a:r>
            <a:r>
              <a:rPr lang="en-US" dirty="0" smtClean="0"/>
              <a:t>HTML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png-4.findicons.com/files/icons/1684/ravenna/256/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0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Nested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793079"/>
            <a:ext cx="7924800" cy="569120"/>
          </a:xfrm>
        </p:spPr>
        <p:txBody>
          <a:bodyPr/>
          <a:lstStyle/>
          <a:p>
            <a:r>
              <a:rPr lang="en-US" dirty="0" smtClean="0"/>
              <a:t>Tables in Tables in Tables in Tables…</a:t>
            </a:r>
            <a:endParaRPr lang="en-US" dirty="0"/>
          </a:p>
        </p:txBody>
      </p:sp>
      <p:pic>
        <p:nvPicPr>
          <p:cNvPr id="5122" name="Picture 2" descr="http://www.happyhotelier.com/wp-content/uploads/2010/01/Vintage-Nested-Suitcase-Install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732" y="2989580"/>
            <a:ext cx="4010024" cy="3017066"/>
          </a:xfrm>
          <a:prstGeom prst="roundRect">
            <a:avLst>
              <a:gd name="adj" fmla="val 3407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4531" y="2989580"/>
            <a:ext cx="3612269" cy="301706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6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Tables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3292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Table "cells"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000" dirty="0" smtClean="0"/>
              <a:t>) can contain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3000" dirty="0" smtClean="0"/>
              <a:t> tables (tables within tables):</a:t>
            </a:r>
            <a:endParaRPr lang="en-US" sz="3000" dirty="0" smtClean="0">
              <a:latin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539750" y="2057400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2911" y="19688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nested-tables.html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396" y1="11364" x2="34452" y2="10390"/>
                        <a14:foregroundMark x1="18345" y1="24351" x2="44519" y2="67532"/>
                        <a14:foregroundMark x1="61745" y1="26948" x2="29530" y2="69156"/>
                        <a14:foregroundMark x1="21924" y1="54221" x2="61745" y2="87987"/>
                        <a14:foregroundMark x1="56823" y1="64610" x2="14765" y2="67857"/>
                        <a14:foregroundMark x1="10291" y1="45130" x2="19463" y2="72727"/>
                        <a14:foregroundMark x1="68456" y1="45130" x2="76063" y2="71753"/>
                        <a14:foregroundMark x1="79642" y1="53571" x2="26398" y2="470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2911" y="4270826"/>
            <a:ext cx="3495676" cy="240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9718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Nested Tables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6980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7170" name="Picture 2" descr="http://www.furniturehomedesign.com/wp-content/uploads/2008/08/bamboo-nested-tab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08963">
            <a:off x="5615000" y="635215"/>
            <a:ext cx="2827384" cy="224648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  <p:pic>
        <p:nvPicPr>
          <p:cNvPr id="7172" name="Picture 4" descr="http://www.syncfusion.com/content/en-US/products/feature/user-interface-edition/wpf/grid/img/NestedTable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276499">
            <a:off x="523394" y="899345"/>
            <a:ext cx="2284422" cy="1973868"/>
          </a:xfrm>
          <a:prstGeom prst="roundRect">
            <a:avLst>
              <a:gd name="adj" fmla="val 37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4" name="Picture 6" descr="http://www.aolcdn.com/red_galleries/target-nesting-tables-400a08060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43623">
            <a:off x="794141" y="4176289"/>
            <a:ext cx="2039970" cy="20399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60" t="6281" r="2269" b="4666"/>
          <a:stretch/>
        </p:blipFill>
        <p:spPr bwMode="auto">
          <a:xfrm rot="405695">
            <a:off x="6108009" y="4267720"/>
            <a:ext cx="2188982" cy="20375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1"/>
            <a:ext cx="7924800" cy="685800"/>
          </a:xfrm>
        </p:spPr>
        <p:txBody>
          <a:bodyPr/>
          <a:lstStyle/>
          <a:p>
            <a:r>
              <a:rPr lang="en-US" dirty="0" smtClean="0"/>
              <a:t>Complex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/>
          <a:lstStyle/>
          <a:p>
            <a:r>
              <a:rPr lang="en-US" dirty="0" smtClean="0"/>
              <a:t>With Padding, Spacing and Stuff</a:t>
            </a:r>
            <a:endParaRPr lang="en-US" dirty="0"/>
          </a:p>
        </p:txBody>
      </p:sp>
      <p:pic>
        <p:nvPicPr>
          <p:cNvPr id="7170" name="Picture 2" descr=" Desktop Wallpaper · Gallery · 3D-Art &#10; Complex orbi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8880" y="3352800"/>
            <a:ext cx="4206240" cy="2628900"/>
          </a:xfrm>
          <a:prstGeom prst="roundRect">
            <a:avLst>
              <a:gd name="adj" fmla="val 4348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343400" y="1981200"/>
            <a:ext cx="4267200" cy="441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around the cell content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981200"/>
            <a:ext cx="3352800" cy="4572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between cells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smtClean="0"/>
              <a:t>Cell Spacing and Padding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Tables have two attributes related to space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969963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224463" y="2819400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Contents 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r>
              <a:rPr lang="en-US" dirty="0"/>
              <a:t>HTML Tables</a:t>
            </a:r>
          </a:p>
          <a:p>
            <a:pPr lvl="1"/>
            <a:r>
              <a:rPr lang="en-US" dirty="0"/>
              <a:t>Simple Tables</a:t>
            </a:r>
          </a:p>
          <a:p>
            <a:pPr lvl="1"/>
            <a:r>
              <a:rPr lang="en-US" dirty="0"/>
              <a:t>Complete </a:t>
            </a:r>
            <a:r>
              <a:rPr lang="en-US" dirty="0" smtClean="0"/>
              <a:t>HTML </a:t>
            </a:r>
            <a:r>
              <a:rPr lang="en-US" dirty="0"/>
              <a:t>Tables</a:t>
            </a:r>
          </a:p>
          <a:p>
            <a:pPr lvl="1"/>
            <a:r>
              <a:rPr lang="en-US" dirty="0"/>
              <a:t>Data cells and Header cells</a:t>
            </a:r>
          </a:p>
          <a:p>
            <a:r>
              <a:rPr lang="en-US" dirty="0"/>
              <a:t>Nested Tables</a:t>
            </a:r>
          </a:p>
          <a:p>
            <a:r>
              <a:rPr lang="en-US" dirty="0"/>
              <a:t>Complex tables</a:t>
            </a:r>
          </a:p>
          <a:p>
            <a:pPr lvl="1"/>
            <a:r>
              <a:rPr lang="en-US" dirty="0"/>
              <a:t>Cells Width</a:t>
            </a:r>
          </a:p>
          <a:p>
            <a:pPr lvl="1"/>
            <a:r>
              <a:rPr lang="en-US" dirty="0"/>
              <a:t>Cell Spacing and Padding</a:t>
            </a:r>
          </a:p>
          <a:p>
            <a:pPr lvl="1"/>
            <a:r>
              <a:rPr lang="en-US" dirty="0"/>
              <a:t>Column and Row Span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266" name="Picture 2" descr="http://www.uiwp.uiuc.edu/porfolio_2008/erin_ludwick/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265965">
            <a:off x="5627515" y="1886798"/>
            <a:ext cx="3238500" cy="2012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</a:t>
            </a:r>
            <a:r>
              <a:rPr lang="en-US" sz="3600" smtClean="0"/>
              <a:t>– Example (2)</a:t>
            </a:r>
            <a:endParaRPr lang="en-US" sz="36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316" y1="6504" x2="23038" y2="89973"/>
                        <a14:foregroundMark x1="59747" y1="6775" x2="30633" y2="11111"/>
                        <a14:foregroundMark x1="35443" y1="10027" x2="88101" y2="15447"/>
                        <a14:foregroundMark x1="78987" y1="11924" x2="92405" y2="13008"/>
                        <a14:foregroundMark x1="85823" y1="7317" x2="13418" y2="6504"/>
                        <a14:foregroundMark x1="87342" y1="5149" x2="87342" y2="5149"/>
                        <a14:foregroundMark x1="88861" y1="7588" x2="88861" y2="7588"/>
                        <a14:foregroundMark x1="7089" y1="11111" x2="40759" y2="23035"/>
                        <a14:foregroundMark x1="26582" y1="17073" x2="17468" y2="24932"/>
                        <a14:foregroundMark x1="3038" y1="44715" x2="3038" y2="63957"/>
                        <a14:foregroundMark x1="4304" y1="76694" x2="1772" y2="76965"/>
                        <a14:foregroundMark x1="33165" y1="90515" x2="33165" y2="90515"/>
                        <a14:foregroundMark x1="2532" y1="85908" x2="2532" y2="85908"/>
                        <a14:foregroundMark x1="5570" y1="89973" x2="5570" y2="89973"/>
                        <a14:foregroundMark x1="55696" y1="90515" x2="55696" y2="90515"/>
                        <a14:foregroundMark x1="74177" y1="90244" x2="74177" y2="90244"/>
                        <a14:foregroundMark x1="80759" y1="90515" x2="80759" y2="90515"/>
                        <a14:foregroundMark x1="64051" y1="89973" x2="64051" y2="89973"/>
                        <a14:foregroundMark x1="40253" y1="90515" x2="40253" y2="90515"/>
                        <a14:foregroundMark x1="91392" y1="77778" x2="91392" y2="77778"/>
                        <a14:foregroundMark x1="91139" y1="83198" x2="91139" y2="83198"/>
                        <a14:foregroundMark x1="91139" y1="63415" x2="91139" y2="63415"/>
                        <a14:foregroundMark x1="91139" y1="57182" x2="91139" y2="44444"/>
                        <a14:foregroundMark x1="90380" y1="3523" x2="88101" y2="10027"/>
                        <a14:backgroundMark x1="90886" y1="2710" x2="90886" y2="2710"/>
                        <a14:backgroundMark x1="91139" y1="3252" x2="89367" y2="2981"/>
                        <a14:backgroundMark x1="92658" y1="11653" x2="92405" y2="14092"/>
                        <a14:backgroundMark x1="96709" y1="16531" x2="96709" y2="16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5838" y="2984500"/>
            <a:ext cx="37623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048001"/>
            <a:ext cx="6096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Cell Spacing and</a:t>
            </a:r>
            <a:br>
              <a:rPr lang="en-US" dirty="0" smtClean="0"/>
            </a:br>
            <a:r>
              <a:rPr lang="en-US" dirty="0" smtClean="0"/>
              <a:t> Cell Padding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40790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29698" name="Picture 2" descr="http://indesignsecrets.com/wp-content/uploads/2007/02/cellspacing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265674">
            <a:off x="6007237" y="4472617"/>
            <a:ext cx="2190750" cy="16024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700" name="Picture 4" descr="http://dev.fyicenter.com/faq/xhtml/cellspac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333984">
            <a:off x="575267" y="3301093"/>
            <a:ext cx="1946960" cy="2904216"/>
          </a:xfrm>
          <a:prstGeom prst="roundRect">
            <a:avLst>
              <a:gd name="adj" fmla="val 425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pic>
        <p:nvPicPr>
          <p:cNvPr id="29702" name="Picture 6" descr="http://www.easywebtutorials.com/html-tutorial/images/cellspacingpadd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365917">
            <a:off x="3276600" y="430043"/>
            <a:ext cx="3743326" cy="1815850"/>
          </a:xfrm>
          <a:prstGeom prst="roundRect">
            <a:avLst>
              <a:gd name="adj" fmla="val 54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0900" y="1447800"/>
            <a:ext cx="5181600" cy="1447796"/>
          </a:xfrm>
        </p:spPr>
        <p:txBody>
          <a:bodyPr/>
          <a:lstStyle/>
          <a:p>
            <a:r>
              <a:rPr lang="en-US" dirty="0" smtClean="0"/>
              <a:t>Row and Column </a:t>
            </a:r>
            <a:br>
              <a:rPr lang="en-US" dirty="0" smtClean="0"/>
            </a:br>
            <a:r>
              <a:rPr lang="en-US" dirty="0" smtClean="0"/>
              <a:t>Spans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4300" y="3091980"/>
            <a:ext cx="4114800" cy="870420"/>
          </a:xfrm>
        </p:spPr>
        <p:txBody>
          <a:bodyPr/>
          <a:lstStyle/>
          <a:p>
            <a:r>
              <a:rPr lang="en-US" dirty="0" smtClean="0"/>
              <a:t>How to Make a Two-Cells Column or Row?</a:t>
            </a:r>
            <a:endParaRPr lang="en-US" dirty="0"/>
          </a:p>
        </p:txBody>
      </p:sp>
      <p:pic>
        <p:nvPicPr>
          <p:cNvPr id="8194" name="Picture 2" descr="document, excel, spreadsheet, tab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3884448"/>
            <a:ext cx="1991050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hronological review, clock, table, tim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0827" y="1143000"/>
            <a:ext cx="1600196" cy="16001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black board, learn, school, table, teach, tutorial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4900" y="4343398"/>
            <a:ext cx="1991048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79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3340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rows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columns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Column and Row Span</a:t>
            </a:r>
          </a:p>
        </p:txBody>
      </p:sp>
      <p:sp>
        <p:nvSpPr>
          <p:cNvPr id="103629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Cells have two attributes related to merging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990599" y="3240832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2538918" y="3240832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990600" y="3908359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2555875" y="2492375"/>
            <a:ext cx="1871663" cy="527804"/>
          </a:xfrm>
          <a:prstGeom prst="wedgeRoundRectCallout">
            <a:avLst>
              <a:gd name="adj1" fmla="val -46269"/>
              <a:gd name="adj2" fmla="val 1551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539750" y="2492375"/>
            <a:ext cx="1871663" cy="527804"/>
          </a:xfrm>
          <a:prstGeom prst="wedgeRoundRectCallout">
            <a:avLst>
              <a:gd name="adj1" fmla="val 41519"/>
              <a:gd name="adj2" fmla="val 1459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2971800" y="4648200"/>
            <a:ext cx="1871662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colspan="2"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5291138" y="32004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6917243" y="3200400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6917243" y="38862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4716463" y="2492375"/>
            <a:ext cx="1943100" cy="527804"/>
          </a:xfrm>
          <a:prstGeom prst="wedgeRoundRectCallout">
            <a:avLst>
              <a:gd name="adj1" fmla="val 38074"/>
              <a:gd name="adj2" fmla="val 150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rowspan="2"</a:t>
            </a: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6804025" y="2492375"/>
            <a:ext cx="1944688" cy="527804"/>
          </a:xfrm>
          <a:prstGeom prst="wedgeRoundRectCallout">
            <a:avLst>
              <a:gd name="adj1" fmla="val -39389"/>
              <a:gd name="adj2" fmla="val 1507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6781800" y="4572000"/>
            <a:ext cx="194468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</a:t>
            </a:r>
            <a:br>
              <a:rPr lang="en-US" sz="3600" dirty="0" smtClean="0"/>
            </a:br>
            <a:r>
              <a:rPr lang="en-US" sz="3600" dirty="0" smtClean="0"/>
              <a:t>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911683"/>
            <a:ext cx="799306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&lt;td&gt;Cell[3,2]&lt;/td&gt;&lt;/tr&gt;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&lt;td&gt;Cell[1,3]&lt;/td&gt;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&lt;td&gt;Cell[2,3]&lt;/td&gt;&lt;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1143000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491991" y="3220496"/>
            <a:ext cx="5737609" cy="2858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</a:t>
            </a:r>
            <a:br>
              <a:rPr lang="en-US" sz="3600" dirty="0" smtClean="0"/>
            </a:br>
            <a:r>
              <a:rPr lang="en-US" sz="3600" dirty="0" smtClean="0"/>
              <a:t>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911683"/>
            <a:ext cx="799306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&lt;td&gt;Cell[3,2]&lt;/td&gt;&lt;/tr&gt;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&lt;td&gt;Cell[1,3]&lt;/td&gt;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&lt;td&gt;Cell[2,3]&lt;/td&gt;&lt;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1143000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627313" y="3351213"/>
            <a:ext cx="5472112" cy="2592387"/>
            <a:chOff x="1649" y="1987"/>
            <a:chExt cx="2463" cy="864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291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Cell[2,3]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649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Cell[1,3]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291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Cell[3,2]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470" y="2275"/>
              <a:ext cx="821" cy="576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Cell[2,2]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649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Cell[1,2]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470" y="1987"/>
              <a:ext cx="1642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Cell[2,1]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649" y="1987"/>
              <a:ext cx="821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Cell[1,1]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649" y="1987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649" y="2851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649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112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49" y="2275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470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649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291" y="2275"/>
              <a:ext cx="0" cy="57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291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4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1752601"/>
            <a:ext cx="3759204" cy="2362200"/>
          </a:xfrm>
        </p:spPr>
        <p:txBody>
          <a:bodyPr/>
          <a:lstStyle/>
          <a:p>
            <a:r>
              <a:rPr lang="en-US" dirty="0" smtClean="0"/>
              <a:t>Row and</a:t>
            </a:r>
            <a:br>
              <a:rPr lang="en-US" dirty="0" smtClean="0"/>
            </a:br>
            <a:r>
              <a:rPr lang="en-US" dirty="0" smtClean="0"/>
              <a:t> Column</a:t>
            </a:r>
            <a:br>
              <a:rPr lang="en-US" dirty="0" smtClean="0"/>
            </a:br>
            <a:r>
              <a:rPr lang="en-US" dirty="0" smtClean="0"/>
              <a:t> Spans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4231481"/>
            <a:ext cx="3759204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2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Tables and Forms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6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98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075" y="2514600"/>
            <a:ext cx="4581525" cy="1524000"/>
          </a:xfrm>
          <a:prstGeom prst="roundRect">
            <a:avLst>
              <a:gd name="adj" fmla="val 952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195388"/>
            <a:ext cx="7829550" cy="109061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Web Pages like the following using tables</a:t>
            </a:r>
            <a:r>
              <a:rPr lang="en-US" sz="2800" dirty="0"/>
              <a:t>: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79" t="-9376" r="-8676" b="-9352"/>
          <a:stretch/>
        </p:blipFill>
        <p:spPr bwMode="auto">
          <a:xfrm>
            <a:off x="5732008" y="2122716"/>
            <a:ext cx="2726192" cy="2067876"/>
          </a:xfrm>
          <a:prstGeom prst="roundRect">
            <a:avLst>
              <a:gd name="adj" fmla="val 10350"/>
            </a:avLst>
          </a:prstGeom>
          <a:solidFill>
            <a:srgbClr val="FFFFFF"/>
          </a:solidFill>
          <a:ln>
            <a:noFill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850" y="4572000"/>
            <a:ext cx="3871232" cy="160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defRPr/>
            </a:pPr>
            <a:r>
              <a:rPr lang="en-US" sz="2800" dirty="0" smtClean="0"/>
              <a:t>Create a Web Page like the following using forms: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95824"/>
            <a:ext cx="3886200" cy="1350692"/>
          </a:xfrm>
          <a:prstGeom prst="roundRect">
            <a:avLst>
              <a:gd name="adj" fmla="val 864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9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87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Create a Calculator-like table. </a:t>
            </a:r>
            <a:br>
              <a:rPr lang="en-US" sz="2800" dirty="0" smtClean="0"/>
            </a:br>
            <a:r>
              <a:rPr lang="en-US" sz="2800" dirty="0" smtClean="0"/>
              <a:t>You should use a HTML 5 </a:t>
            </a:r>
            <a:br>
              <a:rPr lang="en-US" sz="2800" dirty="0" smtClean="0"/>
            </a:br>
            <a:r>
              <a:rPr lang="en-US" sz="2800" dirty="0" smtClean="0"/>
              <a:t>form for the Calculator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Buttons for all the numbers</a:t>
            </a:r>
            <a:br>
              <a:rPr lang="en-US" sz="2600" dirty="0" smtClean="0"/>
            </a:br>
            <a:r>
              <a:rPr lang="en-US" sz="2600" dirty="0" smtClean="0"/>
              <a:t>and operators (+, -, etc.)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Textbox for the result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not make the same styles</a:t>
            </a:r>
            <a:br>
              <a:rPr lang="en-US" sz="2600" dirty="0" smtClean="0"/>
            </a:br>
            <a:r>
              <a:rPr lang="en-US" sz="2600" dirty="0" smtClean="0"/>
              <a:t>as the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1904999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3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24200" y="3429000"/>
            <a:ext cx="4876800" cy="685800"/>
          </a:xfrm>
        </p:spPr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pic>
        <p:nvPicPr>
          <p:cNvPr id="57346" name="Picture 2" descr="http://webscripts.softpedia.com/screenshots/Javascript-for-sorting-HTML-tables-21109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538154" cy="1184512"/>
          </a:xfrm>
          <a:prstGeom prst="roundRect">
            <a:avLst>
              <a:gd name="adj" fmla="val 62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57348" name="Picture 4" descr="http://www.create-a-website-adviser.com/images/htmltable1cod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45291">
            <a:off x="737435" y="2866099"/>
            <a:ext cx="2167800" cy="3381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puna.net.nz/archives/Design/css-tables_files/c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7001">
            <a:off x="5216420" y="4908247"/>
            <a:ext cx="3200400" cy="1330934"/>
          </a:xfrm>
          <a:prstGeom prst="roundRect">
            <a:avLst>
              <a:gd name="adj" fmla="val 18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Tables represent tabular data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 table consists of one or several rows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Each row has one or more columns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Tables comprised of several core tags: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&lt;table&gt;&lt;/table&gt;</a:t>
            </a:r>
            <a:r>
              <a:rPr lang="en-US" dirty="0" smtClean="0"/>
              <a:t>: begin / end the table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&lt;tr&gt;&lt;/tr&gt;</a:t>
            </a:r>
            <a:r>
              <a:rPr lang="en-US" noProof="1" smtClean="0"/>
              <a:t>: </a:t>
            </a:r>
            <a:r>
              <a:rPr lang="en-US" dirty="0" smtClean="0"/>
              <a:t>create a table row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&lt;td&gt;&lt;/td&gt;</a:t>
            </a:r>
            <a:r>
              <a:rPr lang="en-US" dirty="0" smtClean="0"/>
              <a:t>: create tabular data (cell)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Tables should not be used for layout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 CSS floats and positioning styles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Simple HTML Tables –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cellspacing="0"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="5"&gt;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="ppt.gif"&gt;&lt;/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="lecture1.ppt"&gt;Lecture 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="ppt.gif"&gt;&lt;/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="lecture2.ppt"&gt;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="zip.gif"&gt;&lt;/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="lecture2-demos.zip"&gt;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1242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smtClean="0"/>
              <a:t>Simple HTML Tables</a:t>
            </a:r>
            <a:endParaRPr lang="bg-BG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8504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9218" name="Picture 2" descr="http://www.artistsvalley.com/database/images/Table%20Field%20Dr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700" y="838200"/>
            <a:ext cx="3543300" cy="1814170"/>
          </a:xfrm>
          <a:prstGeom prst="roundRect">
            <a:avLst>
              <a:gd name="adj" fmla="val 29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49154" name="Picture 2" descr="http://acc.nics.gov.uk/content/imgs/9.1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94255">
            <a:off x="3207994" y="1190678"/>
            <a:ext cx="2219326" cy="889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9156" name="Picture 4" descr="http://www.cutelittlefactory.com/wp-content/uploads/2009/09/coffee-tabl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6863">
            <a:off x="899338" y="4252138"/>
            <a:ext cx="2133600" cy="2133600"/>
          </a:xfrm>
          <a:prstGeom prst="roundRect">
            <a:avLst>
              <a:gd name="adj" fmla="val 60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</p:spPr>
      </p:pic>
      <p:pic>
        <p:nvPicPr>
          <p:cNvPr id="49158" name="Picture 6" descr="http://www.java2s.com/Code/JavaImages/SimpleTableTestMultilineHead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649844">
            <a:off x="5252598" y="4394297"/>
            <a:ext cx="3200400" cy="1600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Cells and Header Cells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59617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Two kinds of cells in </a:t>
            </a:r>
            <a:r>
              <a:rPr lang="en-US" dirty="0" smtClean="0"/>
              <a:t>HTML </a:t>
            </a:r>
            <a:r>
              <a:rPr lang="en-US" dirty="0" smtClean="0"/>
              <a:t>tables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cells – containing the table data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 smtClean="0"/>
              <a:t> cells – used for the column names or some more important cells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Why two kinds of cells?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Used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semantically</a:t>
            </a:r>
            <a:r>
              <a:rPr lang="en-US" dirty="0" smtClean="0"/>
              <a:t> separate the cells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8014" y="4311817"/>
            <a:ext cx="7926386" cy="22413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th&gt;Full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 &lt;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th&gt;Mark&lt;/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td&gt;Doncho Minkov&lt;/td&gt; &lt;td&gt;Very good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(5)&lt;/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td&gt;Georgi Georgiev&lt;/td&gt; &lt;td&gt;Exellent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(6)&lt;/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</p:txBody>
      </p:sp>
    </p:spTree>
    <p:extLst>
      <p:ext uri="{BB962C8B-B14F-4D97-AF65-F5344CB8AC3E}">
        <p14:creationId xmlns:p14="http://schemas.microsoft.com/office/powerpoint/2010/main" val="19862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981198"/>
            <a:ext cx="7924800" cy="685800"/>
          </a:xfrm>
        </p:spPr>
        <p:txBody>
          <a:bodyPr/>
          <a:lstStyle/>
          <a:p>
            <a:r>
              <a:rPr lang="en-US" dirty="0" smtClean="0"/>
              <a:t>Data and Header Cells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78367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data, transpor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334000" y="3581396"/>
            <a:ext cx="1981202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eader, tab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3581396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16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04900"/>
            <a:ext cx="4724400" cy="14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Complete </a:t>
            </a:r>
            <a:br>
              <a:rPr lang="en-US" dirty="0" smtClean="0"/>
            </a:br>
            <a:r>
              <a:rPr lang="en-US" dirty="0" smtClean="0"/>
              <a:t>HTML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516978"/>
            <a:ext cx="5029200" cy="1178722"/>
          </a:xfrm>
        </p:spPr>
        <p:txBody>
          <a:bodyPr/>
          <a:lstStyle/>
          <a:p>
            <a:r>
              <a:rPr lang="en-US" dirty="0" smtClean="0"/>
              <a:t>With Header, Footer </a:t>
            </a:r>
            <a:br>
              <a:rPr lang="en-US" dirty="0" smtClean="0"/>
            </a:br>
            <a:r>
              <a:rPr lang="en-US" dirty="0" smtClean="0"/>
              <a:t>and Body</a:t>
            </a:r>
            <a:endParaRPr lang="en-US" dirty="0"/>
          </a:p>
        </p:txBody>
      </p:sp>
      <p:pic>
        <p:nvPicPr>
          <p:cNvPr id="4098" name="Picture 2" descr="completed, un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6451" y="3886200"/>
            <a:ext cx="262889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in, full, recyc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6451" y="914400"/>
            <a:ext cx="262889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upload.wikimedia.org/wikipedia/commons/thumb/d/d8/Complete_coloring_clebsch_graph.svg/300px-Complete_coloring_clebsch_graph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4900" y="3886200"/>
            <a:ext cx="3848100" cy="262890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7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5085</TotalTime>
  <Words>1537</Words>
  <Application>Microsoft Office PowerPoint</Application>
  <PresentationFormat>On-screen Show (4:3)</PresentationFormat>
  <Paragraphs>328</Paragraphs>
  <Slides>29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Telerik Academy</vt:lpstr>
      <vt:lpstr>HTML Tables</vt:lpstr>
      <vt:lpstr>Contents </vt:lpstr>
      <vt:lpstr>HTML Tables</vt:lpstr>
      <vt:lpstr>HTML Tables</vt:lpstr>
      <vt:lpstr>Simple HTML Tables – Example</vt:lpstr>
      <vt:lpstr>Simple HTML Tables</vt:lpstr>
      <vt:lpstr>Data Cells and Header Cells</vt:lpstr>
      <vt:lpstr>Data and Header Cells</vt:lpstr>
      <vt:lpstr>Complete  HTML Tables</vt:lpstr>
      <vt:lpstr>Complete HTML Tables</vt:lpstr>
      <vt:lpstr>Complete HTML Table: Example</vt:lpstr>
      <vt:lpstr>Complete HTML Table: Example (2)</vt:lpstr>
      <vt:lpstr>Complete HTML Tables</vt:lpstr>
      <vt:lpstr>Nested Tables</vt:lpstr>
      <vt:lpstr>Nested Tables</vt:lpstr>
      <vt:lpstr>Nested Tables</vt:lpstr>
      <vt:lpstr>Complex Tables</vt:lpstr>
      <vt:lpstr>Cell Spacing and Padding</vt:lpstr>
      <vt:lpstr>Cell Spacing and Padding – Example</vt:lpstr>
      <vt:lpstr>Cell Spacing and Padding – Example (2)</vt:lpstr>
      <vt:lpstr>Cell Spacing and  Cell Padding</vt:lpstr>
      <vt:lpstr>Row and Column  Spans</vt:lpstr>
      <vt:lpstr>Column and Row Span</vt:lpstr>
      <vt:lpstr>Column and Row Span –  Example</vt:lpstr>
      <vt:lpstr>Column and Row Span –  Example (2)</vt:lpstr>
      <vt:lpstr>Row and  Column  Spans</vt:lpstr>
      <vt:lpstr>HTML – Tables and Forms</vt:lpstr>
      <vt:lpstr>Homework</vt:lpstr>
      <vt:lpstr>Homework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Asya Georgieva</cp:lastModifiedBy>
  <cp:revision>947</cp:revision>
  <dcterms:created xsi:type="dcterms:W3CDTF">2007-12-08T16:03:35Z</dcterms:created>
  <dcterms:modified xsi:type="dcterms:W3CDTF">2012-11-10T15:32:34Z</dcterms:modified>
</cp:coreProperties>
</file>