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9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87" r:id="rId32"/>
    <p:sldId id="292" r:id="rId33"/>
    <p:sldId id="288" r:id="rId34"/>
    <p:sldId id="289" r:id="rId35"/>
    <p:sldId id="290" r:id="rId36"/>
    <p:sldId id="291" r:id="rId37"/>
    <p:sldId id="294" r:id="rId38"/>
    <p:sldId id="297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14-Jan-13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3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html5course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microsoft.com/office/2007/relationships/hdphoto" Target="../media/hdphoto4.wdp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make things shiny?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1402176">
            <a:off x="888622" y="1141689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http://html5course.telerik.com</a:t>
            </a:r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 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026" name="Picture 2" descr="http://cscie12.dce.harvard.edu/lecture_notes/2011/20110302/images/wordle-css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85" t="-6130" r="-2085" b="-6130"/>
          <a:stretch/>
        </p:blipFill>
        <p:spPr bwMode="auto">
          <a:xfrm>
            <a:off x="3886200" y="4352544"/>
            <a:ext cx="4898644" cy="2247168"/>
          </a:xfrm>
          <a:prstGeom prst="roundRect">
            <a:avLst>
              <a:gd name="adj" fmla="val 2018"/>
            </a:avLst>
          </a:prstGeom>
          <a:solidFill>
            <a:srgbClr val="F8F8F8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63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51522"/>
          </a:xfrm>
        </p:spPr>
        <p:txBody>
          <a:bodyPr/>
          <a:lstStyle/>
          <a:p>
            <a:r>
              <a:rPr lang="en-US" sz="3200" dirty="0">
                <a:solidFill>
                  <a:srgbClr val="EBFFD2"/>
                </a:solidFill>
              </a:rPr>
              <a:t>Applies shadow to text</a:t>
            </a:r>
          </a:p>
          <a:p>
            <a:r>
              <a:rPr lang="en-US" sz="3200" dirty="0"/>
              <a:t>Syntax: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  <a:p>
            <a:r>
              <a:rPr lang="en-US" sz="3200" dirty="0"/>
              <a:t>Do not alter the size of a box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933890"/>
            <a:ext cx="8153400" cy="400110"/>
          </a:xfrm>
        </p:spPr>
        <p:txBody>
          <a:bodyPr>
            <a:spAutoFit/>
          </a:bodyPr>
          <a:lstStyle/>
          <a:p>
            <a:r>
              <a:rPr lang="en-US" dirty="0"/>
              <a:t>text-shadow: 2px 2px 7px </a:t>
            </a:r>
            <a:r>
              <a:rPr lang="en-US" dirty="0" smtClean="0"/>
              <a:t>#000000;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099941" y="45405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099940" y="54549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4275" y="3638550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6656" y="571500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3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text-overflow: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- </a:t>
            </a:r>
            <a:r>
              <a:rPr lang="en-US" dirty="0"/>
              <a:t>Display </a:t>
            </a:r>
            <a:r>
              <a:rPr lang="en-US" dirty="0" smtClean="0"/>
              <a:t>ellipses to </a:t>
            </a:r>
            <a:r>
              <a:rPr lang="en-US" dirty="0"/>
              <a:t>represent clipped </a:t>
            </a:r>
            <a:r>
              <a:rPr lang="en-US" dirty="0" smtClean="0"/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</a:t>
            </a:r>
            <a:r>
              <a:rPr lang="en-US" dirty="0"/>
              <a:t>- Default value, clips </a:t>
            </a:r>
            <a:r>
              <a:rPr lang="en-US" dirty="0" smtClean="0"/>
              <a:t>text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Currently not supported in Firefox and IE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3783324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7" y="4899005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to be able to be broken and wrap onto the next line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word-wrap: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normal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break-word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678731" y="33528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8731" y="46482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81" y="110558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06" y1="2857" x2="98230" y2="97857"/>
                        <a14:foregroundMark x1="97788" y1="1786" x2="3319" y2="98214"/>
                        <a14:foregroundMark x1="15044" y1="2500" x2="81858" y2="4286"/>
                        <a14:foregroundMark x1="3319" y1="19286" x2="3982" y2="87857"/>
                        <a14:foregroundMark x1="6858" y1="55000" x2="26327" y2="73214"/>
                        <a14:foregroundMark x1="26991" y1="48214" x2="34513" y2="73214"/>
                        <a14:foregroundMark x1="56195" y1="46786" x2="97345" y2="65357"/>
                        <a14:backgroundMark x1="23230" y1="10000" x2="34513" y2="17857"/>
                        <a14:backgroundMark x1="31416" y1="12857" x2="22566" y2="14643"/>
                        <a14:backgroundMark x1="9071" y1="27143" x2="20796" y2="32500"/>
                        <a14:backgroundMark x1="20133" y1="27143" x2="8628" y2="32143"/>
                        <a14:backgroundMark x1="8186" y1="28214" x2="17478" y2="34286"/>
                        <a14:backgroundMark x1="20133" y1="34643" x2="9292" y2="31786"/>
                        <a14:backgroundMark x1="9735" y1="26429" x2="15929" y2="35357"/>
                        <a14:backgroundMark x1="20575" y1="26786" x2="9735" y2="27143"/>
                        <a14:backgroundMark x1="22788" y1="8929" x2="32743" y2="16786"/>
                        <a14:backgroundMark x1="32522" y1="10714" x2="21903" y2="13214"/>
                        <a14:backgroundMark x1="21239" y1="10000" x2="29204" y2="17143"/>
                        <a14:backgroundMark x1="32743" y1="10714" x2="23230" y2="8929"/>
                        <a14:backgroundMark x1="22345" y1="8929" x2="26549" y2="17143"/>
                        <a14:backgroundMark x1="24779" y1="18571" x2="21903" y2="13571"/>
                        <a14:backgroundMark x1="29425" y1="14286" x2="27655" y2="20000"/>
                        <a14:backgroundMark x1="26770" y1="20357" x2="26770" y2="20357"/>
                        <a14:backgroundMark x1="22345" y1="11786" x2="21903" y2="18571"/>
                        <a14:backgroundMark x1="47345" y1="26786" x2="47345" y2="2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263787"/>
            <a:ext cx="7924800" cy="6858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21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01624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276606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190003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5163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77909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0798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5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you to create cool colored borders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Only Firefox supports this type of coloring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2374880"/>
            <a:ext cx="8534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border: 8px solid #000;</a:t>
            </a:r>
            <a:br>
              <a:rPr lang="en-US" sz="2400" dirty="0"/>
            </a:br>
            <a:r>
              <a:rPr lang="en-US" sz="2400" dirty="0"/>
              <a:t>-moz-border-bottom-colors: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-moz-border-top-colors: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-moz-border-left-colors: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-moz-border-right-colors: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6067431"/>
            <a:ext cx="7010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412742" y="5824538"/>
            <a:ext cx="318516" cy="195262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color, size, </a:t>
            </a:r>
            <a:r>
              <a:rPr lang="en-US" dirty="0" smtClean="0"/>
              <a:t>blur </a:t>
            </a:r>
            <a:r>
              <a:rPr lang="en-US" dirty="0"/>
              <a:t>and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4800" y="3500741"/>
            <a:ext cx="85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-moz-box-shadow: 10px 10px 5px #888;</a:t>
            </a:r>
            <a:br>
              <a:rPr lang="en-US" sz="2400" dirty="0"/>
            </a:br>
            <a:r>
              <a:rPr lang="en-US" sz="2400" dirty="0"/>
              <a:t>-webkit-box-shadow: 10px 10px 5px #888;</a:t>
            </a:r>
            <a:br>
              <a:rPr lang="en-US" sz="2400" dirty="0"/>
            </a:br>
            <a:r>
              <a:rPr lang="en-US" sz="2400" dirty="0"/>
              <a:t>box-shadow: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940968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Text-related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smtClean="0"/>
              <a:t>Backgrounds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ackground </a:t>
            </a:r>
            <a:r>
              <a:rPr lang="en-US" dirty="0"/>
              <a:t>color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Background </a:t>
            </a: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Gradient </a:t>
            </a:r>
            <a:r>
              <a:rPr lang="en-US" dirty="0"/>
              <a:t>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  <a:endParaRPr lang="en-US" dirty="0"/>
          </a:p>
        </p:txBody>
      </p:sp>
      <p:pic>
        <p:nvPicPr>
          <p:cNvPr id="5" name="Picture 2" descr="http://media.smashingmagazine.com/wp-content/uploads/2011/05/tit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10788">
            <a:off x="4684645" y="3786985"/>
            <a:ext cx="3697484" cy="1997379"/>
          </a:xfrm>
          <a:prstGeom prst="roundRect">
            <a:avLst>
              <a:gd name="adj" fmla="val 182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pPr lvl="1"/>
            <a:r>
              <a:rPr lang="en-US" dirty="0" smtClean="0"/>
              <a:t>Firefox, IE 9, Chrome, Opera and Safari</a:t>
            </a:r>
          </a:p>
          <a:p>
            <a:r>
              <a:rPr lang="en-US" dirty="0" smtClean="0"/>
              <a:t>Done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33400" y="36470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]? 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4877913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15px;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60854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20px;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33400" y="54758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</a:t>
            </a:r>
            <a:r>
              <a:rPr lang="en-US" sz="2400" dirty="0" err="1"/>
              <a:t>15px</a:t>
            </a:r>
            <a:r>
              <a:rPr lang="en-US" sz="2400" dirty="0"/>
              <a:t> </a:t>
            </a:r>
            <a:r>
              <a:rPr lang="en-US" sz="2400" dirty="0" err="1"/>
              <a:t>15px</a:t>
            </a:r>
            <a:r>
              <a:rPr lang="en-US" sz="2400" dirty="0"/>
              <a:t> 10px;</a:t>
            </a:r>
          </a:p>
        </p:txBody>
      </p:sp>
    </p:spTree>
    <p:extLst>
      <p:ext uri="{BB962C8B-B14F-4D97-AF65-F5344CB8AC3E}">
        <p14:creationId xmlns:p14="http://schemas.microsoft.com/office/powerpoint/2010/main" val="1240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999" y="25400"/>
            <a:ext cx="8128002" cy="5994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69565"/>
            <a:ext cx="7924800" cy="685800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41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4270566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2987406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96389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6281" y="981081"/>
            <a:ext cx="4048125" cy="2905125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3461" y="990600"/>
            <a:ext cx="3948545" cy="2895600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2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91200"/>
          </a:xfrm>
        </p:spPr>
        <p:txBody>
          <a:bodyPr/>
          <a:lstStyle/>
          <a:p>
            <a:r>
              <a:rPr lang="en-US" sz="3000" dirty="0"/>
              <a:t>Gradients are smooth transitions between two or more specified colors</a:t>
            </a:r>
            <a:endParaRPr lang="en-US" sz="3000" dirty="0" smtClean="0"/>
          </a:p>
          <a:p>
            <a:r>
              <a:rPr lang="en-US" sz="3000" dirty="0"/>
              <a:t>Use of CSS gradients can replace images and reduce download </a:t>
            </a:r>
            <a:r>
              <a:rPr lang="en-US" sz="3000" dirty="0" smtClean="0"/>
              <a:t>time</a:t>
            </a:r>
          </a:p>
          <a:p>
            <a:pPr lvl="1"/>
            <a:r>
              <a:rPr lang="en-US" sz="2800" dirty="0" smtClean="0"/>
              <a:t>Lots of gradient generators on the WEB</a:t>
            </a:r>
          </a:p>
          <a:p>
            <a:r>
              <a:rPr lang="en-US" sz="3000" dirty="0" smtClean="0"/>
              <a:t>Create </a:t>
            </a:r>
            <a:r>
              <a:rPr lang="en-US" sz="3000" dirty="0"/>
              <a:t>a more flexible layout, and look better while </a:t>
            </a:r>
            <a:r>
              <a:rPr lang="en-US" sz="3000" dirty="0" smtClean="0"/>
              <a:t>zooming</a:t>
            </a:r>
          </a:p>
          <a:p>
            <a:r>
              <a:rPr lang="en-US" sz="3000" dirty="0" smtClean="0"/>
              <a:t>Supported in all major browsers via different keywords</a:t>
            </a:r>
          </a:p>
          <a:p>
            <a:r>
              <a:rPr lang="en-US" sz="3000" dirty="0"/>
              <a:t>This is </a:t>
            </a:r>
            <a:r>
              <a:rPr lang="en-US" sz="3000" dirty="0" smtClean="0"/>
              <a:t>still an </a:t>
            </a:r>
            <a:r>
              <a:rPr lang="en-US" sz="3000" dirty="0"/>
              <a:t>experimental feature</a:t>
            </a:r>
            <a:endParaRPr lang="en-US" sz="30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550" y="5449443"/>
            <a:ext cx="1638300" cy="122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8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 smtClean="0"/>
              <a:t>Backgrounds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81000" y="914406"/>
            <a:ext cx="8382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/* Firefox 3.6+ */</a:t>
            </a:r>
          </a:p>
          <a:p>
            <a:r>
              <a:rPr lang="en-US" sz="2200" dirty="0"/>
              <a:t>background: -moz-linear-gradient(100% 100% 90deg,   </a:t>
            </a:r>
          </a:p>
          <a:p>
            <a:r>
              <a:rPr lang="en-US" sz="2200" dirty="0"/>
              <a:t>  #FFFF00, #0000FF);</a:t>
            </a:r>
          </a:p>
          <a:p>
            <a:r>
              <a:rPr lang="en-US" sz="2200" dirty="0"/>
              <a:t>/* Safari 4-5, Chrome 1-9 */</a:t>
            </a:r>
          </a:p>
          <a:p>
            <a:r>
              <a:rPr lang="en-US" sz="2200" dirty="0"/>
              <a:t>background: -webkit-gradient(linear, 0% 0%, 0% </a:t>
            </a:r>
          </a:p>
          <a:p>
            <a:r>
              <a:rPr lang="en-US" sz="2200" dirty="0"/>
              <a:t>  100%, from(#0000FF), to(#FFFF00));</a:t>
            </a:r>
          </a:p>
          <a:p>
            <a:r>
              <a:rPr lang="en-US" sz="2200" dirty="0"/>
              <a:t>/* Safari 5.1+, Chrome 10+ */</a:t>
            </a:r>
          </a:p>
          <a:p>
            <a:r>
              <a:rPr lang="en-US" sz="2200" dirty="0"/>
              <a:t>background: -webkit-linear-gradient(#FFFF00, </a:t>
            </a:r>
          </a:p>
          <a:p>
            <a:r>
              <a:rPr lang="en-US" sz="2200" dirty="0"/>
              <a:t>  #0000FF);</a:t>
            </a:r>
          </a:p>
          <a:p>
            <a:r>
              <a:rPr lang="en-US" sz="2200" dirty="0"/>
              <a:t>/* Opera 11.10+ */</a:t>
            </a:r>
          </a:p>
          <a:p>
            <a:r>
              <a:rPr lang="en-US" sz="2200" dirty="0"/>
              <a:t>background: -o-linear-gradient(#2F2727, #0000FF);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29684" y="4858464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5524500"/>
            <a:ext cx="8534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1676"/>
            <a:ext cx="7924800" cy="685800"/>
          </a:xfrm>
        </p:spPr>
        <p:txBody>
          <a:bodyPr/>
          <a:lstStyle/>
          <a:p>
            <a:r>
              <a:rPr lang="en-US" dirty="0" smtClean="0"/>
              <a:t>Text-related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5300" y="2615501"/>
            <a:ext cx="5613400" cy="317182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33501"/>
            <a:ext cx="7924800" cy="6858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59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1" y="2924175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9650" y="2919410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Supported in Firefox </a:t>
            </a:r>
            <a:r>
              <a:rPr lang="en-US" dirty="0"/>
              <a:t>(3.6+), </a:t>
            </a:r>
            <a:r>
              <a:rPr lang="en-US" dirty="0" smtClean="0"/>
              <a:t>Chrome </a:t>
            </a:r>
            <a:r>
              <a:rPr lang="en-US" dirty="0"/>
              <a:t>(1.0/1.3+), </a:t>
            </a:r>
            <a:r>
              <a:rPr lang="en-US" dirty="0" smtClean="0"/>
              <a:t>Opera </a:t>
            </a:r>
            <a:r>
              <a:rPr lang="en-US" dirty="0"/>
              <a:t>(10.5+) and Internet Explorer (9.0</a:t>
            </a:r>
            <a:r>
              <a:rPr lang="en-US" dirty="0" smtClean="0"/>
              <a:t>+)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7030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831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304800" y="4186541"/>
            <a:ext cx="845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2057400" y="52578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5295900" y="5262271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638676"/>
            <a:ext cx="7924800" cy="6858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2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75" y="1102521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43026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9325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54480"/>
            <a:ext cx="8686800" cy="463600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0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5901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121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3" t="7333" r="60417" b="46333"/>
          <a:stretch/>
        </p:blipFill>
        <p:spPr>
          <a:xfrm>
            <a:off x="2457449" y="30670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344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6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7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61350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6858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0" y="4383879"/>
            <a:ext cx="45720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4858">
            <a:off x="338400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5406">
            <a:off x="6087590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6800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43268">
            <a:off x="6956761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01383">
            <a:off x="918701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01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838200"/>
          </a:xfrm>
        </p:spPr>
        <p:txBody>
          <a:bodyPr/>
          <a:lstStyle/>
          <a:p>
            <a:r>
              <a:rPr lang="en-US" dirty="0" smtClean="0"/>
              <a:t>More Fonts</a:t>
            </a:r>
            <a:endParaRPr lang="en-US" dirty="0"/>
          </a:p>
        </p:txBody>
      </p:sp>
      <p:pic>
        <p:nvPicPr>
          <p:cNvPr id="2050" name="Picture 2" descr="http://t2.gstatic.com/images?q=tbn:ANd9GcRKNiN-kUl-ilNUPpj8Wja7yANja9um6Ui30YKU1fYRmzOnqcZE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2414">
            <a:off x="1443555" y="3784384"/>
            <a:ext cx="2225007" cy="2324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SoIXajcEfV3u9_Y-JIhjWlInANo3vkKjQhWhhbMifCjhHhClf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00918">
            <a:off x="5694903" y="4066129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t0.gstatic.com/images?q=tbn:ANd9GcSa_-SV9VQrcYbYKvwtnNSUzFHPvWlywLajfQrvbP1tth2k9TiH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19612">
            <a:off x="5492755" y="1167475"/>
            <a:ext cx="2948763" cy="16975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30872">
            <a:off x="1007242" y="1204919"/>
            <a:ext cx="3657600" cy="12477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  <a:scene3d>
            <a:camera prst="perspectiveBelow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8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6"/>
            <a:ext cx="8686800" cy="280076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font</a:t>
            </a:r>
          </a:p>
          <a:p>
            <a:r>
              <a:rPr lang="en-US" dirty="0" smtClean="0"/>
              <a:t>Point to font file on server</a:t>
            </a:r>
          </a:p>
          <a:p>
            <a:r>
              <a:rPr lang="en-US" dirty="0" smtClean="0"/>
              <a:t>Call font with font-family</a:t>
            </a:r>
            <a:endParaRPr lang="en-US" dirty="0"/>
          </a:p>
          <a:p>
            <a:r>
              <a:rPr lang="en-US" dirty="0"/>
              <a:t>Currently not supported in IE</a:t>
            </a:r>
          </a:p>
          <a:p>
            <a:r>
              <a:rPr lang="en-US" dirty="0" smtClean="0"/>
              <a:t>Use font embedding instead of images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922461"/>
            <a:ext cx="8153400" cy="2554545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font-face {</a:t>
            </a:r>
          </a:p>
          <a:p>
            <a:r>
              <a:rPr lang="en-US" dirty="0"/>
              <a:t>	</a:t>
            </a:r>
            <a:r>
              <a:rPr lang="en-US" dirty="0" smtClean="0"/>
              <a:t>font-family</a:t>
            </a:r>
            <a:r>
              <a:rPr lang="en-US" dirty="0"/>
              <a:t>: SketchRockwell;</a:t>
            </a:r>
          </a:p>
          <a:p>
            <a:r>
              <a:rPr lang="en-US" dirty="0"/>
              <a:t>	</a:t>
            </a:r>
            <a:r>
              <a:rPr lang="en-US" dirty="0" smtClean="0"/>
              <a:t>src</a:t>
            </a:r>
            <a:r>
              <a:rPr lang="en-US" dirty="0"/>
              <a:t>: url(</a:t>
            </a:r>
            <a:r>
              <a:rPr lang="en-US" dirty="0" smtClean="0"/>
              <a:t>'SketchRockwell-Bold.ttf</a:t>
            </a:r>
            <a:r>
              <a:rPr lang="en-US" dirty="0"/>
              <a:t>');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my_CSS3_class {</a:t>
            </a:r>
          </a:p>
          <a:p>
            <a:r>
              <a:rPr lang="en-US" dirty="0"/>
              <a:t>	font-family: SketchRockwell;</a:t>
            </a:r>
          </a:p>
          <a:p>
            <a:r>
              <a:rPr lang="en-US" dirty="0"/>
              <a:t>	font-size: 3.2em;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1788" y="6461760"/>
            <a:ext cx="548640" cy="39624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79674">
            <a:off x="5273193" y="1344166"/>
            <a:ext cx="3781425" cy="1209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2055</TotalTime>
  <Words>1160</Words>
  <Application>Microsoft Office PowerPoint</Application>
  <PresentationFormat>On-screen Show (4:3)</PresentationFormat>
  <Paragraphs>248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CSS Presentation</vt:lpstr>
      <vt:lpstr>Table of Contents</vt:lpstr>
      <vt:lpstr>Text-related Properties</vt:lpstr>
      <vt:lpstr>Text-related CSS Properties</vt:lpstr>
      <vt:lpstr>CSS Rules for Fonts (2)</vt:lpstr>
      <vt:lpstr>Shorthand Font Property</vt:lpstr>
      <vt:lpstr>Text-related Properties</vt:lpstr>
      <vt:lpstr>More Fonts</vt:lpstr>
      <vt:lpstr>Font Embeds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Border color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Backgrounds Example</vt:lpstr>
      <vt:lpstr>Gradient Background </vt:lpstr>
      <vt:lpstr>Multiple Backgrounds</vt:lpstr>
      <vt:lpstr>Multiple Backgrounds</vt:lpstr>
      <vt:lpstr>Opacity</vt:lpstr>
      <vt:lpstr>Opacity</vt:lpstr>
      <vt:lpstr>Opacity</vt:lpstr>
      <vt:lpstr>CSS Presentation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Doncho Minkov</cp:lastModifiedBy>
  <cp:revision>111</cp:revision>
  <dcterms:created xsi:type="dcterms:W3CDTF">2013-01-02T10:10:36Z</dcterms:created>
  <dcterms:modified xsi:type="dcterms:W3CDTF">2013-01-14T12:20:05Z</dcterms:modified>
</cp:coreProperties>
</file>