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0" r:id="rId2"/>
    <p:sldId id="355" r:id="rId3"/>
    <p:sldId id="356" r:id="rId4"/>
    <p:sldId id="357" r:id="rId5"/>
    <p:sldId id="358" r:id="rId6"/>
    <p:sldId id="360" r:id="rId7"/>
    <p:sldId id="359" r:id="rId8"/>
    <p:sldId id="390" r:id="rId9"/>
    <p:sldId id="361" r:id="rId10"/>
    <p:sldId id="362" r:id="rId11"/>
    <p:sldId id="363" r:id="rId12"/>
    <p:sldId id="391" r:id="rId13"/>
    <p:sldId id="392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93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54" r:id="rId40"/>
    <p:sldId id="389" r:id="rId41"/>
    <p:sldId id="394" r:id="rId42"/>
    <p:sldId id="395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0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53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90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32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302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1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23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0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49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67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5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9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76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24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95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5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79396"/>
            <a:ext cx="8229600" cy="1524000"/>
          </a:xfrm>
        </p:spPr>
        <p:txBody>
          <a:bodyPr/>
          <a:lstStyle/>
          <a:p>
            <a:r>
              <a:rPr lang="en-US" sz="5200" dirty="0" smtClean="0"/>
              <a:t>Data Structures,</a:t>
            </a:r>
            <a:br>
              <a:rPr lang="en-US" sz="5200" dirty="0" smtClean="0"/>
            </a:br>
            <a:r>
              <a:rPr lang="en-US" sz="5200" dirty="0" smtClean="0"/>
              <a:t>Algorithms and Complexity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55796"/>
            <a:ext cx="8229600" cy="762000"/>
          </a:xfrm>
        </p:spPr>
        <p:txBody>
          <a:bodyPr/>
          <a:lstStyle/>
          <a:p>
            <a:r>
              <a:rPr lang="en-US" dirty="0" smtClean="0"/>
              <a:t>Overview of Data Structures and Basic Algorithms. Computational Complexity. Asymptotic Notation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2072672" y="556973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4072762"/>
            <a:ext cx="1227557" cy="1170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277342"/>
            <a:ext cx="1837221" cy="1123846"/>
          </a:xfrm>
          <a:prstGeom prst="rect">
            <a:avLst/>
          </a:prstGeom>
        </p:spPr>
      </p:pic>
      <p:pic>
        <p:nvPicPr>
          <p:cNvPr id="1026" name="Picture 2" descr="Yaacov Apelbaum-big-o Plot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9988" y="4559585"/>
            <a:ext cx="3079606" cy="191741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452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structures and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924800" cy="6858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307679"/>
            <a:ext cx="79248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8" y="1447800"/>
            <a:ext cx="2025732" cy="20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xecute, gears, process, running, settings, utiliti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298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6005">
            <a:off x="6567853" y="1500420"/>
            <a:ext cx="1619559" cy="192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11523">
            <a:off x="600580" y="4825101"/>
            <a:ext cx="2106079" cy="132234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1778" y="4768389"/>
            <a:ext cx="1997544" cy="143143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839" y="5337953"/>
            <a:ext cx="1651362" cy="10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686800" cy="2286000"/>
          </a:xfrm>
        </p:spPr>
        <p:txBody>
          <a:bodyPr/>
          <a:lstStyle/>
          <a:p>
            <a:r>
              <a:rPr lang="en-US" dirty="0" smtClean="0"/>
              <a:t>The term "algorithm" comes from the </a:t>
            </a:r>
          </a:p>
          <a:p>
            <a:pPr lvl="1"/>
            <a:r>
              <a:rPr lang="en-US" dirty="0" smtClean="0"/>
              <a:t>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Muḥammad Al-Khwārizmī'</a:t>
            </a:r>
            <a:r>
              <a:rPr lang="en-US" dirty="0" smtClean="0"/>
              <a:t>, a Persian mathematician and astronomer</a:t>
            </a:r>
          </a:p>
          <a:p>
            <a:pPr lvl="2"/>
            <a:r>
              <a:rPr lang="en-US" dirty="0" smtClean="0"/>
              <a:t>An algorithm for solving quadratic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" y="1066800"/>
            <a:ext cx="8077200" cy="3045381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mathematics and computer science, an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step-by-step procedure for calculations. An algorithm is an effective method expressed as a finite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well-defined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calculating a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20447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Algorithms in Computer Science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fundamental in programming</a:t>
            </a:r>
          </a:p>
          <a:p>
            <a:pPr lvl="1"/>
            <a:r>
              <a:rPr lang="en-US" dirty="0" smtClean="0"/>
              <a:t>Imperative (traditional) programming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in formal steps </a:t>
            </a:r>
            <a:r>
              <a:rPr lang="en-US" dirty="0" smtClean="0"/>
              <a:t>how to do something</a:t>
            </a:r>
          </a:p>
          <a:p>
            <a:pPr lvl="1"/>
            <a:r>
              <a:rPr lang="en-US" dirty="0" smtClean="0"/>
              <a:t>Algorithm == sequence of operations (steps)</a:t>
            </a:r>
          </a:p>
          <a:p>
            <a:pPr lvl="2"/>
            <a:r>
              <a:rPr lang="en-US" dirty="0" smtClean="0"/>
              <a:t>Can include branches (conditional blocks) and repeated logic (loops)</a:t>
            </a:r>
          </a:p>
          <a:p>
            <a:r>
              <a:rPr lang="en-US" dirty="0" smtClean="0"/>
              <a:t>Algorithmic thinking (</a:t>
            </a:r>
            <a:r>
              <a:rPr lang="en-US" dirty="0"/>
              <a:t>mathematical thinking, </a:t>
            </a:r>
            <a:r>
              <a:rPr lang="en-US" dirty="0" smtClean="0"/>
              <a:t>logical thinking, engineering thinking)</a:t>
            </a:r>
          </a:p>
          <a:p>
            <a:pPr lvl="1"/>
            <a:r>
              <a:rPr lang="en-US" dirty="0" smtClean="0"/>
              <a:t>Ability to decompose the problems into formal sequences of steps (algorithms)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and Flowcharts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can be expressed in pseudocode, through flowcharts or program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5455983" y="2297650"/>
            <a:ext cx="2673667" cy="3541917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38200" y="2288831"/>
            <a:ext cx="3810000" cy="3554819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178" y="6028119"/>
            <a:ext cx="34820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6028119"/>
            <a:ext cx="31325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 algorithms</a:t>
            </a:r>
          </a:p>
          <a:p>
            <a:pPr lvl="1"/>
            <a:r>
              <a:rPr lang="en-US" dirty="0" smtClean="0"/>
              <a:t>DFS and BFS traversals</a:t>
            </a:r>
          </a:p>
          <a:p>
            <a:r>
              <a:rPr lang="en-US" dirty="0" smtClean="0"/>
              <a:t>Combinatorial algorithms</a:t>
            </a:r>
          </a:p>
          <a:p>
            <a:pPr lvl="1"/>
            <a:r>
              <a:rPr lang="en-US" dirty="0" smtClean="0"/>
              <a:t>Recursive algorithms</a:t>
            </a:r>
          </a:p>
          <a:p>
            <a:r>
              <a:rPr lang="en-US" dirty="0" smtClean="0"/>
              <a:t>Other algorithms</a:t>
            </a:r>
          </a:p>
          <a:p>
            <a:pPr lvl="1"/>
            <a:r>
              <a:rPr lang="en-US" dirty="0" smtClean="0"/>
              <a:t>Greedy algorithms, computational geometry, randomized algorithms, genetic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218" name="Picture 2" descr="alternate, black, developer, folder, proces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23" y="1004456"/>
            <a:ext cx="1843644" cy="18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hart, fl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24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10603" y="13716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smtClean="0"/>
              <a:t>Algorithm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747">
            <a:off x="1741205" y="1497920"/>
            <a:ext cx="1820822" cy="114324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36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resources </a:t>
            </a:r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requires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ea typeface="굴림" pitchFamily="50" charset="-127"/>
              </a:rPr>
              <a:t>primitive </a:t>
            </a:r>
            <a:r>
              <a:rPr lang="en-US" altLang="ko-KR" dirty="0">
                <a:ea typeface="굴림" pitchFamily="50" charset="-127"/>
              </a:rPr>
              <a:t>operations executed (machine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CPU Time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6562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3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47842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Assume all </a:t>
            </a:r>
            <a:r>
              <a:rPr lang="en-US" altLang="ko-KR" dirty="0">
                <a:ea typeface="굴림" pitchFamily="50" charset="-127"/>
              </a:rPr>
              <a:t>inputs of a given size </a:t>
            </a:r>
            <a:r>
              <a:rPr lang="en-US" altLang="ko-KR" dirty="0" smtClean="0">
                <a:ea typeface="굴림" pitchFamily="50" charset="-127"/>
              </a:rPr>
              <a:t>are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equally </a:t>
            </a:r>
            <a:r>
              <a:rPr lang="en-US" altLang="ko-KR" dirty="0">
                <a:ea typeface="굴림" pitchFamily="50" charset="-127"/>
              </a:rPr>
              <a:t>likely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</a:t>
            </a:r>
            <a:r>
              <a:rPr lang="en-US" altLang="ko-KR" dirty="0" smtClean="0">
                <a:ea typeface="굴림" pitchFamily="50" charset="-127"/>
              </a:rPr>
              <a:t>time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5280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6276835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185" y="336661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34200" y="46482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  <p:sp>
        <p:nvSpPr>
          <p:cNvPr id="10" name="Freeform 9"/>
          <p:cNvSpPr/>
          <p:nvPr/>
        </p:nvSpPr>
        <p:spPr>
          <a:xfrm>
            <a:off x="4419600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9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Structures Overview</a:t>
            </a:r>
            <a:endParaRPr lang="en-US" dirty="0" smtClean="0"/>
          </a:p>
          <a:p>
            <a:pPr marL="804863" lvl="1" indent="-457200"/>
            <a:r>
              <a:rPr lang="en-US" dirty="0" smtClean="0"/>
              <a:t>Linear Structures, Trees, Hash Tables, Others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Algorithms Overview</a:t>
            </a:r>
            <a:endParaRPr lang="en-US" dirty="0" smtClean="0"/>
          </a:p>
          <a:p>
            <a:pPr marL="804863" lvl="1" indent="-457200"/>
            <a:r>
              <a:rPr lang="en-US" dirty="0"/>
              <a:t>Sorting and </a:t>
            </a:r>
            <a:r>
              <a:rPr lang="en-US" dirty="0" smtClean="0"/>
              <a:t>Searching, Combinatorics, Dynamic Programming, Graphs, Others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Algorithms Complexity</a:t>
            </a:r>
          </a:p>
          <a:p>
            <a:pPr marL="790576" lvl="1" indent="-442913"/>
            <a:r>
              <a:rPr lang="en-US" dirty="0" smtClean="0"/>
              <a:t>Time and Memory Complexity</a:t>
            </a:r>
          </a:p>
          <a:p>
            <a:pPr marL="790576" lvl="1" indent="-442913"/>
            <a:r>
              <a:rPr lang="en-US" dirty="0" smtClean="0"/>
              <a:t>Mean, Average and Worst Case</a:t>
            </a:r>
          </a:p>
          <a:p>
            <a:pPr marL="790576" lvl="1" indent="-442913"/>
            <a:r>
              <a:rPr lang="en-US" dirty="0" smtClean="0"/>
              <a:t>Asymptotic Notation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1245" y="4953000"/>
            <a:ext cx="2044605" cy="1465118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3920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a rough estimation of the number of steps performed by given computation depending on the size of the input data</a:t>
            </a:r>
          </a:p>
          <a:p>
            <a:pPr lvl="1"/>
            <a:r>
              <a:rPr lang="en-US" sz="2800" dirty="0" smtClean="0"/>
              <a:t>Measured through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asymptotic notation</a:t>
            </a:r>
          </a:p>
          <a:p>
            <a:pPr lvl="2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600" dirty="0" smtClean="0"/>
              <a:t> 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600" dirty="0" smtClean="0"/>
              <a:t> is a function of the input data size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Linear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 smtClean="0"/>
              <a:t> – all elements are processed once (or constant number of times)</a:t>
            </a:r>
          </a:p>
          <a:p>
            <a:pPr lvl="2"/>
            <a:r>
              <a:rPr lang="en-US" dirty="0" smtClean="0"/>
              <a:t>Quadratic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each of the elements is processed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</a:t>
            </a:r>
            <a:r>
              <a:rPr lang="en-US" altLang="ko-KR" sz="3800" dirty="0" smtClean="0">
                <a:ea typeface="굴림" pitchFamily="50" charset="-127"/>
              </a:rPr>
              <a:t>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800" dirty="0">
                <a:ea typeface="굴림" pitchFamily="50" charset="-127"/>
              </a:rPr>
              <a:t>notation (Big O notation)</a:t>
            </a:r>
          </a:p>
          <a:p>
            <a:pPr>
              <a:lnSpc>
                <a:spcPct val="100000"/>
              </a:lnSpc>
            </a:pPr>
            <a:r>
              <a:rPr lang="en-US" altLang="ko-KR" sz="3000" dirty="0">
                <a:ea typeface="굴림" pitchFamily="50" charset="-127"/>
              </a:rPr>
              <a:t>For </a:t>
            </a:r>
            <a:r>
              <a:rPr lang="en-US" altLang="ko-KR" sz="3000" dirty="0" smtClean="0">
                <a:ea typeface="굴림" pitchFamily="50" charset="-127"/>
              </a:rPr>
              <a:t>given </a:t>
            </a:r>
            <a:r>
              <a:rPr lang="en-US" altLang="ko-KR" sz="3000" dirty="0">
                <a:ea typeface="굴림" pitchFamily="50" charset="-127"/>
              </a:rPr>
              <a:t>function </a:t>
            </a:r>
            <a:r>
              <a:rPr lang="en-US" altLang="ko-K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en-US" altLang="ko-KR" sz="3000" dirty="0" smtClean="0">
                <a:ea typeface="굴림" pitchFamily="50" charset="-127"/>
              </a:rPr>
              <a:t>we denote by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 smtClean="0">
                <a:ea typeface="굴림" pitchFamily="50" charset="-127"/>
              </a:rPr>
              <a:t> the set of functions that are different than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 smtClean="0">
                <a:ea typeface="굴림" pitchFamily="50" charset="-127"/>
              </a:rPr>
              <a:t> by a constant</a:t>
            </a:r>
          </a:p>
          <a:p>
            <a:pPr>
              <a:lnSpc>
                <a:spcPct val="1000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smtClean="0">
                <a:ea typeface="굴림" pitchFamily="50" charset="-127"/>
              </a:rPr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43268" y="3733800"/>
            <a:ext cx="7848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800" dirty="0" smtClean="0">
                <a:ea typeface="굴림" pitchFamily="50" charset="-127"/>
              </a:rPr>
              <a:t> {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: there exist positive constants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800" dirty="0" smtClean="0">
                <a:ea typeface="굴림" pitchFamily="50" charset="-127"/>
              </a:rPr>
              <a:t> and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 such that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800" dirty="0" smtClean="0">
                <a:ea typeface="굴림" pitchFamily="50" charset="-127"/>
              </a:rPr>
              <a:t> for all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}</a:t>
            </a:r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2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75932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932" y="1143001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Complexity can be expressed as formula on multiple variables, e.g.</a:t>
            </a:r>
          </a:p>
          <a:p>
            <a:pPr lvl="1"/>
            <a:r>
              <a:rPr lang="en-US" sz="2800" dirty="0" smtClean="0"/>
              <a:t>Algorithm filling a matrix of size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with the natural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…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/>
            <a:r>
              <a:rPr lang="en-US" sz="2800" dirty="0" smtClean="0"/>
              <a:t>A traversal of graph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vertices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edges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r>
              <a:rPr lang="en-US" sz="3000" dirty="0" smtClean="0"/>
              <a:t>Memory consumption should also be considered, for example:</a:t>
            </a:r>
          </a:p>
          <a:p>
            <a:pPr lvl="1"/>
            <a:r>
              <a:rPr lang="en-US" sz="2800" dirty="0" smtClean="0"/>
              <a:t>Running time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2800" dirty="0" smtClean="0"/>
              <a:t> &amp; memory requirement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800" dirty="0" smtClean="0">
                <a:sym typeface="Wingdings" pitchFamily="2" charset="2"/>
              </a:rPr>
              <a:t>n = 50 000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linear algorithm could be slower than quadratic algorithm</a:t>
            </a:r>
          </a:p>
          <a:p>
            <a:pPr lvl="1"/>
            <a:r>
              <a:rPr lang="en-US" dirty="0" smtClean="0"/>
              <a:t>The hidden constant could be significant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Algorithm A makes: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100*n</a:t>
            </a:r>
            <a:r>
              <a:rPr lang="en-US" dirty="0" smtClean="0"/>
              <a:t> steps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/>
              <a:t>Algorithm </a:t>
            </a:r>
            <a:r>
              <a:rPr lang="en-US" dirty="0" smtClean="0"/>
              <a:t>B </a:t>
            </a:r>
            <a:r>
              <a:rPr lang="en-US" dirty="0"/>
              <a:t>makes: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n*n/2</a:t>
            </a:r>
            <a:r>
              <a:rPr lang="en-US" dirty="0" smtClean="0"/>
              <a:t> </a:t>
            </a:r>
            <a:r>
              <a:rPr lang="en-US" dirty="0"/>
              <a:t>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 smtClean="0"/>
              <a:t> the algorithm B is faster</a:t>
            </a:r>
          </a:p>
          <a:p>
            <a:r>
              <a:rPr lang="en-US" dirty="0" smtClean="0"/>
              <a:t>Real-world example:</a:t>
            </a:r>
          </a:p>
          <a:p>
            <a:pPr lvl="1"/>
            <a:r>
              <a:rPr lang="en-US" dirty="0" smtClean="0"/>
              <a:t>Insertion sort is faster than quicksort for n &lt; 9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Examples: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Non-polynomial algorithms hang for large input data sets</a:t>
            </a:r>
            <a:endParaRPr lang="en-US" altLang="ko-KR" dirty="0">
              <a:ea typeface="굴림" pitchFamily="50" charset="-127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514600" y="2783500"/>
            <a:ext cx="3733800" cy="721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  <a:endParaRPr lang="en-US" altLang="ko-KR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963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</a:t>
            </a:r>
            <a:r>
              <a:rPr lang="en-US" dirty="0"/>
              <a:t>complexity </a:t>
            </a:r>
            <a:r>
              <a:rPr lang="en-US" dirty="0" smtClean="0"/>
              <a:t>theory divides the computational problems into several classes: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1268" name="Picture 4" descr="http://www.scottaaronson.com/talks/nph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38451"/>
            <a:ext cx="5341046" cy="4019550"/>
          </a:xfrm>
          <a:prstGeom prst="roundRect">
            <a:avLst>
              <a:gd name="adj" fmla="val 27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24223" y="838200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6" name="Picture 6" descr="http://gaussmarkov.net/images/thirdhand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8BFE6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flipH="1">
            <a:off x="6248400" y="457200"/>
            <a:ext cx="1600200" cy="1660208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2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507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222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0" y="3343275"/>
            <a:ext cx="6019800" cy="2752726"/>
          </a:xfrm>
          <a:prstGeom prst="roundRect">
            <a:avLst>
              <a:gd name="adj" fmla="val 1051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8796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FindMaxElement(int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max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952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i+1;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938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25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572000"/>
            <a:ext cx="84963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43000" y="1332692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8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876800"/>
            <a:ext cx="8496300" cy="172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43000" y="118898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i*x*y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4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267200"/>
            <a:ext cx="84963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83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267200"/>
            <a:ext cx="8496300" cy="2330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(n==0)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22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343399"/>
            <a:ext cx="8496300" cy="2182813"/>
          </a:xfrm>
        </p:spPr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/>
              <a:t>	</a:t>
            </a:r>
            <a:r>
              <a:rPr lang="en-US" noProof="1"/>
              <a:t>	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 smtClean="0">
                <a:sym typeface="Symbol" pitchFamily="18" charset="2"/>
              </a:rPr>
              <a:t>-th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27088" y="1176278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Fibonacci(n-2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56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 </a:t>
            </a:r>
            <a:r>
              <a:rPr lang="en-US" sz="3000" dirty="0" smtClean="0"/>
              <a:t>organize data for efficient 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ADT describe a set of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Collections hold a group of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3000" dirty="0" smtClean="0"/>
              <a:t> are sequences of steps for performing or calculating something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to estimating the speed of given code before its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Data Structures,</a:t>
            </a:r>
            <a:br>
              <a:rPr lang="en-US" dirty="0"/>
            </a:br>
            <a:r>
              <a:rPr lang="en-US" dirty="0"/>
              <a:t>Algorithms and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05200"/>
            <a:ext cx="8686800" cy="3124200"/>
          </a:xfrm>
        </p:spPr>
        <p:txBody>
          <a:bodyPr/>
          <a:lstStyle/>
          <a:p>
            <a:r>
              <a:rPr lang="en-US" dirty="0" smtClean="0"/>
              <a:t>Examples of data structures: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 structure (first name + last name + age)</a:t>
            </a:r>
          </a:p>
          <a:p>
            <a:pPr lvl="1"/>
            <a:r>
              <a:rPr lang="en-US" dirty="0" smtClean="0"/>
              <a:t>Array of integers</a:t>
            </a:r>
            <a:r>
              <a:rPr lang="bg-BG" dirty="0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strings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dirty="0" smtClean="0"/>
              <a:t>Queue of people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" y="1066800"/>
            <a:ext cx="8077200" cy="2175272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science, a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particular way of storing and organizing data in a computer so that it can be used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efficiently.”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85507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Why Are Data Structures</a:t>
            </a:r>
            <a:br>
              <a:rPr lang="en-US" dirty="0" smtClean="0"/>
            </a:br>
            <a:r>
              <a:rPr lang="en-US" dirty="0" smtClean="0"/>
              <a:t>So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are the foundation of computer programming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Algorithmic thinking, problem solving and data structures are vital for software engineers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.NET developers should know when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Computational complexity </a:t>
            </a:r>
            <a:r>
              <a:rPr lang="en-US" dirty="0" smtClean="0"/>
              <a:t>is important for algorithm design and efficient programming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 and Collections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Primitive </a:t>
            </a:r>
            <a:r>
              <a:rPr lang="en-US" dirty="0" smtClean="0"/>
              <a:t>data types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Numbers: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dirty="0" smtClean="0"/>
              <a:t>, …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Text data: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…</a:t>
            </a:r>
          </a:p>
          <a:p>
            <a:pPr marL="349250" indent="-239713">
              <a:lnSpc>
                <a:spcPct val="100000"/>
              </a:lnSpc>
            </a:pPr>
            <a:r>
              <a:rPr lang="en-US" dirty="0" smtClean="0"/>
              <a:t>Simple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group of fields stored together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Collections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set of elements (of the same type)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array, list, stack, tree, hash-table, …</a:t>
            </a:r>
            <a:endParaRPr lang="en-US" dirty="0"/>
          </a:p>
        </p:txBody>
      </p:sp>
      <p:pic>
        <p:nvPicPr>
          <p:cNvPr id="2050" name="Picture 2" descr="data, grou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47650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1066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unity, connection, consultation, consulting, earth, global, group, internet, large group, network, polar, round table, social, social network, users, wor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50" y="426720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3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</a:t>
            </a:r>
            <a:r>
              <a:rPr lang="en-US" dirty="0" smtClean="0"/>
              <a:t>Types (ADT)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Data Type (ADT) </a:t>
            </a:r>
            <a:r>
              <a:rPr lang="en-US" dirty="0" smtClean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data type together with the operations,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are set of definitions of </a:t>
            </a:r>
            <a:r>
              <a:rPr lang="en-US" dirty="0" smtClean="0"/>
              <a:t>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/>
              <a:t>the interfaces in C</a:t>
            </a:r>
            <a:r>
              <a:rPr lang="en-US" dirty="0" smtClean="0"/>
              <a:t>#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ADT can </a:t>
            </a:r>
            <a:r>
              <a:rPr lang="en-US" dirty="0"/>
              <a:t>have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</a:t>
            </a:r>
            <a:r>
              <a:rPr lang="en-US" dirty="0" smtClean="0"/>
              <a:t>can have different efficiency, inner logic and resource needs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16678" y="3810000"/>
            <a:ext cx="3093922" cy="1524000"/>
            <a:chOff x="5516678" y="3810000"/>
            <a:chExt cx="3093922" cy="1524000"/>
          </a:xfrm>
        </p:grpSpPr>
        <p:pic>
          <p:nvPicPr>
            <p:cNvPr id="3074" name="Picture 2" descr="http://www.hdpaperz.com/wp-content/gallery/abstract_wallpapers_4/abstract-wallpaper-rainbow-colorful-pictures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516678" y="3810000"/>
              <a:ext cx="3093922" cy="1524000"/>
            </a:xfrm>
            <a:prstGeom prst="round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341437">
              <a:off x="6781800" y="4766090"/>
              <a:ext cx="1752601" cy="533401"/>
            </a:xfrm>
            <a:prstGeom prst="rect">
              <a:avLst/>
            </a:prstGeom>
            <a:noFill/>
          </p:spPr>
          <p:txBody>
            <a:bodyPr wrap="none" rtlCol="0">
              <a:prstTxWarp prst="textCurveUp">
                <a:avLst>
                  <a:gd name="adj" fmla="val 56338"/>
                </a:avLst>
              </a:prstTxWarp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>
                        <a:alpha val="50000"/>
                      </a:schemeClr>
                    </a:solidFill>
                    <a:prstDash val="solid"/>
                  </a:ln>
                  <a:noFill/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abstract data</a:t>
              </a:r>
              <a:endParaRPr lang="en-US" b="1" dirty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76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dirty="0" smtClean="0"/>
              <a:t>fixed size and variable size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(Last In First Out) structure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(First In First Out) structure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Binary, ordered search trees, balanced, etc.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Contain pairs (key, 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</a:t>
            </a:r>
            <a:r>
              <a:rPr lang="en-US" dirty="0" smtClean="0"/>
              <a:t>use hash functions </a:t>
            </a:r>
            <a:r>
              <a:rPr lang="en-US" dirty="0"/>
              <a:t>to </a:t>
            </a:r>
            <a:r>
              <a:rPr lang="en-US" dirty="0" smtClean="0"/>
              <a:t>search/insert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89" y="1066800"/>
            <a:ext cx="118951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340380" y="3267815"/>
            <a:ext cx="1306806" cy="799386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00" y="472439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0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collection of non-unique elements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034" y="5125192"/>
            <a:ext cx="1693816" cy="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2078</TotalTime>
  <Words>2948</Words>
  <Application>Microsoft Office PowerPoint</Application>
  <PresentationFormat>On-screen Show (4:3)</PresentationFormat>
  <Paragraphs>537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굴림</vt:lpstr>
      <vt:lpstr>Calibri</vt:lpstr>
      <vt:lpstr>Cambria</vt:lpstr>
      <vt:lpstr>Consolas</vt:lpstr>
      <vt:lpstr>Corbel</vt:lpstr>
      <vt:lpstr>HY엽서L</vt:lpstr>
      <vt:lpstr>Symbol</vt:lpstr>
      <vt:lpstr>Times New Roman</vt:lpstr>
      <vt:lpstr>Wingdings</vt:lpstr>
      <vt:lpstr>Wingdings 2</vt:lpstr>
      <vt:lpstr>Telerik Academy</vt:lpstr>
      <vt:lpstr>Data Structures, Algorithms and Complexity</vt:lpstr>
      <vt:lpstr>Table of Contents</vt:lpstr>
      <vt:lpstr>Data Structures</vt:lpstr>
      <vt:lpstr>What is a Data Structure?</vt:lpstr>
      <vt:lpstr>Why Are Data Structures So Important?</vt:lpstr>
      <vt:lpstr>Primitive Types and Collections</vt:lpstr>
      <vt:lpstr>Abstract Data Types (ADT)</vt:lpstr>
      <vt:lpstr>Basic Data Structures</vt:lpstr>
      <vt:lpstr>Basic Data Structures (2)</vt:lpstr>
      <vt:lpstr>Algorithms</vt:lpstr>
      <vt:lpstr>What is an Algorithm?</vt:lpstr>
      <vt:lpstr>Algorithms in Computer Science</vt:lpstr>
      <vt:lpstr>Pseudocode and Flowcharts  </vt:lpstr>
      <vt:lpstr>Algorithms in Programming</vt:lpstr>
      <vt:lpstr>Algorithm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The Hidden Constant</vt:lpstr>
      <vt:lpstr>Polynomial Algorithms</vt:lpstr>
      <vt:lpstr>Computational Classes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Summary</vt:lpstr>
      <vt:lpstr>Data Structures, Algorithms and Complexity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Nikolay</cp:lastModifiedBy>
  <cp:revision>705</cp:revision>
  <dcterms:created xsi:type="dcterms:W3CDTF">2007-12-08T16:03:35Z</dcterms:created>
  <dcterms:modified xsi:type="dcterms:W3CDTF">2014-08-20T08:41:57Z</dcterms:modified>
  <cp:category>computer science, computer programming, software engineering</cp:category>
</cp:coreProperties>
</file>