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3D278-5B71-4204-9D42-5DCCF3799C86}" type="datetimeFigureOut">
              <a:rPr lang="en-US" smtClean="0"/>
              <a:t>01-Sep-14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D334E-E22D-4AA9-88DA-A0E22687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0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3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*</a:t>
            </a:r>
            <a:endParaRPr lang="en-US" sz="1200" i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94C6D40-BCC7-428A-B2A2-A9BEDD2F1EB0}" type="datetime1">
              <a:rPr lang="en-US" smtClean="0"/>
              <a:pPr/>
              <a:t>01-Sep-14</a:t>
            </a:fld>
            <a:r>
              <a:rPr lang="en-US" smtClean="0"/>
              <a:t>07/16/96</a:t>
            </a:r>
            <a:endParaRPr lang="en-US" sz="1200" i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DD3417-B363-4284-A16D-67F320162AFD}" type="slidenum">
              <a:rPr lang="en-US" smtClean="0"/>
              <a:pPr/>
              <a:t>16</a:t>
            </a:fld>
            <a:r>
              <a:rPr lang="en-US" smtClean="0"/>
              <a:t>##</a:t>
            </a:r>
            <a:endParaRPr lang="en-US" sz="1200" i="0"/>
          </a:p>
        </p:txBody>
      </p:sp>
    </p:spTree>
    <p:extLst>
      <p:ext uri="{BB962C8B-B14F-4D97-AF65-F5344CB8AC3E}">
        <p14:creationId xmlns:p14="http://schemas.microsoft.com/office/powerpoint/2010/main" val="2237658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988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92B963-F179-41BF-A77F-1E602666B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30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92B963-F179-41BF-A77F-1E602666B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8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79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973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271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469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46442"/>
            <a:ext cx="8229600" cy="1524000"/>
          </a:xfrm>
        </p:spPr>
        <p:txBody>
          <a:bodyPr/>
          <a:lstStyle/>
          <a:p>
            <a:r>
              <a:rPr lang="en-US" dirty="0" smtClean="0"/>
              <a:t>Transactions in ADO.NET</a:t>
            </a:r>
            <a:br>
              <a:rPr lang="en-US" dirty="0" smtClean="0"/>
            </a:br>
            <a:r>
              <a:rPr lang="en-US" dirty="0" smtClean="0"/>
              <a:t>and Entity Framework</a:t>
            </a:r>
            <a:endParaRPr lang="bg-BG" dirty="0"/>
          </a:p>
        </p:txBody>
      </p:sp>
      <p:pic>
        <p:nvPicPr>
          <p:cNvPr id="14343" name="Picture 7" descr="C:\Trash\DB-log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82100" y="4648200"/>
            <a:ext cx="2588578" cy="1717468"/>
          </a:xfrm>
          <a:prstGeom prst="roundRect">
            <a:avLst>
              <a:gd name="adj" fmla="val 2966"/>
            </a:avLst>
          </a:prstGeom>
          <a:noFill/>
          <a:effectLst>
            <a:softEdge rad="12700"/>
          </a:effectLst>
        </p:spPr>
      </p:pic>
      <p:pic>
        <p:nvPicPr>
          <p:cNvPr id="14347" name="Picture 11" descr="http://store.keystonelearning.com/images/icons/ADOdotNET_Icon_l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5823">
            <a:off x="7053159" y="625128"/>
            <a:ext cx="1383242" cy="1283524"/>
          </a:xfrm>
          <a:prstGeom prst="roundRect">
            <a:avLst>
              <a:gd name="adj" fmla="val 6202"/>
            </a:avLst>
          </a:prstGeom>
          <a:noFill/>
        </p:spPr>
      </p:pic>
      <p:pic>
        <p:nvPicPr>
          <p:cNvPr id="14349" name="Picture 13" descr="http://www.artistsvalley.com/database/images/Procedures%20Databas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47590">
            <a:off x="4735597" y="680843"/>
            <a:ext cx="1259314" cy="1239942"/>
          </a:xfrm>
          <a:prstGeom prst="roundRect">
            <a:avLst>
              <a:gd name="adj" fmla="val 10849"/>
            </a:avLst>
          </a:prstGeom>
          <a:noFill/>
        </p:spPr>
      </p:pic>
      <p:pic>
        <p:nvPicPr>
          <p:cNvPr id="14351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48032">
            <a:off x="2186548" y="601628"/>
            <a:ext cx="1524000" cy="1524000"/>
          </a:xfrm>
          <a:prstGeom prst="rect">
            <a:avLst/>
          </a:prstGeom>
          <a:noFill/>
        </p:spPr>
      </p:pic>
      <p:pic>
        <p:nvPicPr>
          <p:cNvPr id="11" name="Picture 2" descr="database, storage icon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16039" y="4498822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716039" y="4614432"/>
            <a:ext cx="1396536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Relaxed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SQL</a:t>
            </a:r>
            <a:endParaRPr lang="en-US" sz="4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TransactionScope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8000"/>
              </a:spcBef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TransactionScopeOption</a:t>
            </a:r>
            <a:r>
              <a:rPr lang="en-US" sz="3000" dirty="0" smtClean="0"/>
              <a:t> specifies which transaction to be used (new / existing / none)</a:t>
            </a:r>
            <a:endParaRPr lang="bg-BG" sz="3000" dirty="0"/>
          </a:p>
        </p:txBody>
      </p:sp>
      <p:graphicFrame>
        <p:nvGraphicFramePr>
          <p:cNvPr id="5" name="Group 308"/>
          <p:cNvGraphicFramePr>
            <a:graphicFrameLocks/>
          </p:cNvGraphicFramePr>
          <p:nvPr/>
        </p:nvGraphicFramePr>
        <p:xfrm>
          <a:off x="652132" y="2438400"/>
          <a:ext cx="7882268" cy="3736600"/>
        </p:xfrm>
        <a:graphic>
          <a:graphicData uri="http://schemas.openxmlformats.org/drawingml/2006/table">
            <a:tbl>
              <a:tblPr/>
              <a:tblGrid>
                <a:gridCol w="3256829"/>
                <a:gridCol w="2110839"/>
                <a:gridCol w="2514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TransactionScopeOption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Transaction Already Exists?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Action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</a:tr>
              <a:tr h="431800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Required</a:t>
                      </a: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(default)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No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New transaction is created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Yes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Existing ambient transaction is used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RequiresNew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No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New transaction is explicitly created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Yes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360363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Suppress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No</a:t>
                      </a:r>
                      <a:endParaRPr kumimoji="1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No transaction is used at all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Yes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493A6B1-5B17-460F-8752-59C0B2286247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10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860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TransactionScope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9752" y="1371600"/>
            <a:ext cx="7994648" cy="49829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void RootMethod()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using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(TransactionScope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tran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new TransactionScope())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/* Perform transactional work here */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SomeMethod();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tran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.Complete();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void SomeMethod()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using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(TransactionScope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transaction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= 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 TransactionScope(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TransactionScopeOption.Required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/* Perform transactional work here */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transactions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.Complete();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962400" y="1066800"/>
            <a:ext cx="4194174" cy="527804"/>
          </a:xfrm>
          <a:prstGeom prst="wedgeRoundRectCallout">
            <a:avLst>
              <a:gd name="adj1" fmla="val 617"/>
              <a:gd name="adj2" fmla="val 10734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Create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new transaction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733800" y="3429000"/>
            <a:ext cx="4772025" cy="527804"/>
          </a:xfrm>
          <a:prstGeom prst="wedgeRoundRectCallout">
            <a:avLst>
              <a:gd name="adj1" fmla="val -38114"/>
              <a:gd name="adj2" fmla="val 13167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Joins the existing transaction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7071FAB-90C7-48E5-B650-8D67F20BEE14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11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63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Completing a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TransactionScope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method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Complete()</a:t>
            </a:r>
            <a:r>
              <a:rPr lang="en-US" dirty="0" smtClean="0"/>
              <a:t> informs the transaction coordinator that it is acceptable to commit the transaction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not called, the transaction will be rolled back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Calling it doesn't guarantee that the transaction will be committed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At the end of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dirty="0" smtClean="0"/>
              <a:t> block of the root transaction, it is committed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Only if the root TS and all joined TS have called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Complete()</a:t>
            </a:r>
            <a:r>
              <a:rPr lang="en-US" dirty="0" smtClean="0"/>
              <a:t> 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DFC777AF-BFD7-43FA-9697-30180608D338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12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62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 descr="C:\Trash\table-r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332185">
            <a:off x="4997960" y="3264751"/>
            <a:ext cx="2916394" cy="2340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22994">
            <a:off x="2793122" y="3693863"/>
            <a:ext cx="2890058" cy="2233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4758" name="Picture 6" descr="http://www.scimonocesoftware.com/seefinance/SEE%20Finance%20Help/images/Edit_Transaction_128x12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658410">
            <a:off x="1104786" y="3238385"/>
            <a:ext cx="2286222" cy="2286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447800"/>
            <a:ext cx="6858000" cy="990598"/>
          </a:xfrm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TransactionScope</a:t>
            </a:r>
            <a:endParaRPr lang="en-US" noProof="1"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971800" y="2438400"/>
            <a:ext cx="32004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87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371601"/>
            <a:ext cx="6400800" cy="1447800"/>
          </a:xfrm>
        </p:spPr>
        <p:txBody>
          <a:bodyPr/>
          <a:lstStyle/>
          <a:p>
            <a:r>
              <a:rPr lang="en-US" dirty="0" smtClean="0"/>
              <a:t>Using Transactions in Entity Framework</a:t>
            </a:r>
            <a:endParaRPr lang="bg-BG" dirty="0">
              <a:effectLst/>
            </a:endParaRPr>
          </a:p>
        </p:txBody>
      </p:sp>
      <p:pic>
        <p:nvPicPr>
          <p:cNvPr id="39938" name="Picture 2" descr="C:\Users\Peter\Pictures\Kartinki Telerik\Untitled4.jpg"/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>
            <a:off x="1905000" y="3505201"/>
            <a:ext cx="5562600" cy="2438399"/>
          </a:xfrm>
          <a:prstGeom prst="roundRect">
            <a:avLst>
              <a:gd name="adj" fmla="val 18841"/>
            </a:avLst>
          </a:prstGeom>
          <a:ln w="28575">
            <a:solidFill>
              <a:schemeClr val="tx1"/>
            </a:solidFill>
          </a:ln>
          <a:effectLst>
            <a:softEdge rad="63500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4754" name="Picture 2" descr="http://www.kofax.com/etransactions/images/icon-100-no-transaction-cos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4267200"/>
            <a:ext cx="2057400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4758" name="Picture 6" descr="http://www.scimonocesoftware.com/seefinance/SEE%20Finance%20Help/images/Edit_Transaction_128x12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084909">
            <a:off x="1116852" y="3174250"/>
            <a:ext cx="1828800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4760" name="Picture 8" descr="http://www.banctec.com/uploads/pics/software_lg_icon_0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66435">
            <a:off x="3119499" y="4112722"/>
            <a:ext cx="1989272" cy="1924050"/>
          </a:xfrm>
          <a:prstGeom prst="rect">
            <a:avLst/>
          </a:prstGeo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422994">
            <a:off x="4938244" y="3130291"/>
            <a:ext cx="1407980" cy="1087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96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Transactions in Entity </a:t>
            </a:r>
            <a:r>
              <a:rPr lang="en-US" dirty="0" smtClean="0"/>
              <a:t>Framework (EF)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In EF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ObjectContext.SaveChanges()</a:t>
            </a:r>
            <a:r>
              <a:rPr lang="en-US" sz="3000" dirty="0" smtClean="0"/>
              <a:t> always operates in a transaction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Either all changes are persisted, or none of them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Enable optimistic concurrency control by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ConcurrencyMode=Fixed</a:t>
            </a:r>
            <a:r>
              <a:rPr lang="en-US" dirty="0" smtClean="0"/>
              <a:t> for certain property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OptimisticConcurrencyException</a:t>
            </a:r>
            <a:r>
              <a:rPr lang="en-US" sz="2800" dirty="0" smtClean="0"/>
              <a:t> is thrown when the changes cannot be persisted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Conflicts can be resolved by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ObjectContext. Refresh(StoreWins</a:t>
            </a:r>
            <a:r>
              <a:rPr lang="en-US" sz="3200" dirty="0"/>
              <a:t> /</a:t>
            </a:r>
            <a:r>
              <a:rPr lang="en-US" sz="3200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ClientWins)</a:t>
            </a: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dirty="0" smtClean="0"/>
              <a:t>You still can use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TransactionScope</a:t>
            </a:r>
            <a:r>
              <a:rPr lang="en-US" dirty="0" smtClean="0"/>
              <a:t> in EF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C534631-F6BA-4F8F-AADB-85CDF562ABDD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15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081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 in EF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143000"/>
            <a:ext cx="77724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NorthwindEntities context = new NorthwindEntities();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Add a valid new category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Category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newCategory = new Category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CategoryName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"New Category",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Description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"New category, just for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testing"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context.Categories.AddObject(newCategory);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Add an invalid new category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Category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newCategoryLongName = new Category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CategoryName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"New Category Loooooooong Name",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context.Categories.AddObject(newCategoryLongName);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entire transaction will fail due to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insertion failure for the second category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context.SaveChanges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C8BA3A79-C1A3-415B-A965-DBE0856D2EBC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16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61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Optimistic Concurrency in 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Enabling optimistic concurrency for e certain property of an </a:t>
            </a:r>
            <a:r>
              <a:rPr lang="en-US" smtClean="0"/>
              <a:t>entity in EF: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514600" y="2438400"/>
            <a:ext cx="3543300" cy="3733800"/>
          </a:xfrm>
          <a:prstGeom prst="roundRect">
            <a:avLst>
              <a:gd name="adj" fmla="val 80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64D0A97-6847-4B1D-880D-CDBEE5C88040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17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75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700" dirty="0"/>
              <a:t>OptimisticConcurrencyException</a:t>
            </a:r>
            <a:br>
              <a:rPr lang="en-US" sz="3700" dirty="0"/>
            </a:br>
            <a:r>
              <a:rPr lang="en-US" sz="3700" dirty="0" smtClean="0"/>
              <a:t>– Example</a:t>
            </a:r>
            <a:endParaRPr lang="en-US" sz="37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252121"/>
            <a:ext cx="80772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NorthwindEntities context = new NorthwindEntities();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Category newCategory = new Category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CategoryName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"New Category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};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context.Categories.AddObject(newCategory);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context.SaveChanges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This context works in different transaction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NorthwindEntities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anotherContext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new NorthwindEntities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Category lastCategory =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(from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 in anotherContext.Categories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where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cat.CategoryID == newCategory.CategoryID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cat).First();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lastCategory.CategoryName = lastCategory.CategoryName + " 2";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anotherContext.SaveChanges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This will cause OptimisticConcurrencyException if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Categories.CategoryName has ConcurrencyMode=Fixed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newCategory.CategoryName = newCategory.CategoryName + " 3";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context.SaveChanges();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93FB62AE-EE50-4F95-955B-3019E753332C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18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310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Transactions in ADO.NET</a:t>
            </a:r>
            <a:br>
              <a:rPr lang="en-US" dirty="0"/>
            </a:br>
            <a:r>
              <a:rPr lang="en-US" dirty="0"/>
              <a:t>and Entity Framework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5021239" y="1342764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303733" y="1439448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70733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32501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060197" y="4285426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05929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18277140" flipH="1">
            <a:off x="438513" y="3116670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4964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2736"/>
            <a:ext cx="8686800" cy="5652864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  <a:tabLst>
                <a:tab pos="3052763" algn="l"/>
              </a:tabLst>
            </a:pPr>
            <a:r>
              <a:rPr lang="en-US" dirty="0" smtClean="0"/>
              <a:t>Transactions in ADO.NET</a:t>
            </a:r>
          </a:p>
          <a:p>
            <a:pPr marL="893763" lvl="1" indent="-350838">
              <a:lnSpc>
                <a:spcPct val="110000"/>
              </a:lnSpc>
              <a:spcBef>
                <a:spcPts val="300"/>
              </a:spcBef>
              <a:tabLst>
                <a:tab pos="3052763" algn="l"/>
              </a:tabLst>
            </a:pPr>
            <a:r>
              <a:rPr lang="en-US" dirty="0" smtClean="0"/>
              <a:t>Starting, Committing and Aborting Transactions</a:t>
            </a:r>
          </a:p>
          <a:p>
            <a:pPr marL="893763" lvl="1" indent="-350838">
              <a:lnSpc>
                <a:spcPct val="110000"/>
              </a:lnSpc>
              <a:spcBef>
                <a:spcPts val="300"/>
              </a:spcBef>
              <a:tabLst>
                <a:tab pos="3052763" algn="l"/>
              </a:tabLst>
            </a:pPr>
            <a:r>
              <a:rPr lang="en-US" dirty="0" smtClean="0"/>
              <a:t>Distributed Transactions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TransactionScope</a:t>
            </a:r>
          </a:p>
          <a:p>
            <a:pPr marL="893763" lvl="1" indent="-350838">
              <a:lnSpc>
                <a:spcPct val="110000"/>
              </a:lnSpc>
              <a:spcBef>
                <a:spcPts val="300"/>
              </a:spcBef>
              <a:tabLst>
                <a:tab pos="3052763" algn="l"/>
              </a:tabLst>
            </a:pPr>
            <a:r>
              <a:rPr lang="en-US" dirty="0" smtClean="0"/>
              <a:t>Implicit transactions</a:t>
            </a:r>
          </a:p>
          <a:p>
            <a:pPr marL="709612" indent="-51435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  <a:tabLst>
                <a:tab pos="3052763" algn="l"/>
              </a:tabLst>
            </a:pPr>
            <a:r>
              <a:rPr lang="en-US" dirty="0" smtClean="0"/>
              <a:t>Transactions in Entity Framework (EF)</a:t>
            </a:r>
          </a:p>
          <a:p>
            <a:pPr marL="1057275" lvl="1" indent="-514350">
              <a:lnSpc>
                <a:spcPct val="110000"/>
              </a:lnSpc>
              <a:spcBef>
                <a:spcPts val="300"/>
              </a:spcBef>
              <a:tabLst>
                <a:tab pos="3052763" algn="l"/>
              </a:tabLst>
            </a:pPr>
            <a:r>
              <a:rPr lang="en-US" dirty="0"/>
              <a:t>Optimistic Concurrency in EF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732240" y="2431282"/>
            <a:ext cx="1861814" cy="1861814"/>
            <a:chOff x="6804248" y="2431282"/>
            <a:chExt cx="1861814" cy="1861814"/>
          </a:xfrm>
        </p:grpSpPr>
        <p:pic>
          <p:nvPicPr>
            <p:cNvPr id="1026" name="Picture 2" descr="books, g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2431282"/>
              <a:ext cx="1861814" cy="1861814"/>
            </a:xfrm>
            <a:prstGeom prst="rect">
              <a:avLst/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908925" y="3009768"/>
              <a:ext cx="1191352" cy="5632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en-US" sz="3600" b="1" spc="150" dirty="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SQL</a:t>
              </a:r>
              <a:endParaRPr lang="en-US" sz="32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2CB9193F-4227-4DBF-8531-72055B88EEDD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2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11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+mj-lt"/>
              <a:buAutoNum type="arabicPeriod"/>
              <a:tabLst/>
            </a:pPr>
            <a:r>
              <a:rPr lang="en-US" sz="2800" dirty="0" smtClean="0"/>
              <a:t>Suppose you are creating a simple engine for an ATM machine</a:t>
            </a:r>
            <a:r>
              <a:rPr lang="ru-RU" sz="2800" dirty="0" smtClean="0"/>
              <a:t>. </a:t>
            </a:r>
            <a:r>
              <a:rPr lang="en-US" sz="2800" dirty="0" smtClean="0"/>
              <a:t>Create a new database "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ATM</a:t>
            </a:r>
            <a:r>
              <a:rPr lang="en-US" sz="2800" dirty="0" smtClean="0"/>
              <a:t>"</a:t>
            </a:r>
            <a:r>
              <a:rPr lang="ru-RU" sz="2800" dirty="0" smtClean="0"/>
              <a:t> </a:t>
            </a:r>
            <a:r>
              <a:rPr lang="en-US" sz="2800" dirty="0" smtClean="0"/>
              <a:t>in</a:t>
            </a:r>
            <a:r>
              <a:rPr lang="ru-RU" sz="2800" dirty="0" smtClean="0"/>
              <a:t> SQL Server </a:t>
            </a:r>
            <a:r>
              <a:rPr lang="en-US" sz="2800" dirty="0" smtClean="0"/>
              <a:t>to hold the accounts of the card holders and the balance (money) for each account</a:t>
            </a:r>
            <a:r>
              <a:rPr lang="ru-RU" sz="2800" dirty="0" smtClean="0"/>
              <a:t>. </a:t>
            </a:r>
            <a:r>
              <a:rPr lang="en-US" sz="2800" dirty="0" smtClean="0"/>
              <a:t>Add a new table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CardAccounts</a:t>
            </a:r>
            <a:r>
              <a:rPr lang="en-US" sz="2800" dirty="0" smtClean="0"/>
              <a:t> with the following fields</a:t>
            </a:r>
            <a:r>
              <a:rPr lang="ru-RU" sz="2800" dirty="0" smtClean="0"/>
              <a:t>: </a:t>
            </a:r>
            <a:endParaRPr lang="en-US" sz="2800" dirty="0" smtClean="0"/>
          </a:p>
          <a:p>
            <a:pPr marL="1382713" lvl="1" indent="-57150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100" dirty="0" smtClean="0"/>
              <a:t>	</a:t>
            </a:r>
            <a:r>
              <a:rPr lang="ru-RU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(int)</a:t>
            </a:r>
          </a:p>
          <a:p>
            <a:pPr marL="1382713" lvl="1" indent="-57150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ru-RU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CardNumber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(char(10))</a:t>
            </a:r>
          </a:p>
          <a:p>
            <a:pPr marL="1382713" lvl="1" indent="-57150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ru-RU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CardPIN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(char(4)</a:t>
            </a:r>
            <a:r>
              <a:rPr lang="bg-BG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4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382713" lvl="1" indent="-57150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ru-RU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CardCash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(money)</a:t>
            </a:r>
            <a:endParaRPr lang="ru-RU" sz="28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61950" lvl="1" indent="0">
              <a:buNone/>
            </a:pPr>
            <a:r>
              <a:rPr lang="en-US" sz="2800" dirty="0" smtClean="0"/>
              <a:t>Add a few sample records in the table.</a:t>
            </a:r>
            <a:endParaRPr lang="en-US" sz="3200" dirty="0" smtClean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26E8457-C89A-4B3E-B2AC-498BA489CFFF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20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214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00000"/>
              </a:lnSpc>
              <a:spcBef>
                <a:spcPts val="300"/>
              </a:spcBef>
              <a:buFont typeface="+mj-lt"/>
              <a:buAutoNum type="arabicPeriod" startAt="2"/>
              <a:tabLst/>
            </a:pPr>
            <a:r>
              <a:rPr lang="en-US" sz="2800" dirty="0" smtClean="0"/>
              <a:t>Using transactions write a method which retrieves some money </a:t>
            </a:r>
            <a:r>
              <a:rPr lang="ru-RU" sz="2800" dirty="0" smtClean="0"/>
              <a:t>(</a:t>
            </a:r>
            <a:r>
              <a:rPr lang="en-US" sz="2800" dirty="0" smtClean="0"/>
              <a:t>for example</a:t>
            </a:r>
            <a:r>
              <a:rPr lang="ru-RU" sz="2800" dirty="0" smtClean="0"/>
              <a:t> </a:t>
            </a:r>
            <a:r>
              <a:rPr lang="en-US" sz="2800" dirty="0" smtClean="0"/>
              <a:t>$</a:t>
            </a:r>
            <a:r>
              <a:rPr lang="ru-RU" sz="2800" dirty="0" smtClean="0"/>
              <a:t>200)</a:t>
            </a:r>
            <a:r>
              <a:rPr lang="en-US" sz="2800" dirty="0" smtClean="0"/>
              <a:t> from certain account</a:t>
            </a:r>
            <a:r>
              <a:rPr lang="ru-RU" sz="2800" dirty="0" smtClean="0"/>
              <a:t>. </a:t>
            </a:r>
            <a:r>
              <a:rPr lang="en-US" sz="2800" dirty="0" smtClean="0"/>
              <a:t>The retrieval is successful when the following sequence of sub-operations is completed successfully:</a:t>
            </a:r>
          </a:p>
          <a:p>
            <a:pPr marL="808038" lvl="1" indent="-265113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A query checks if the given</a:t>
            </a:r>
            <a:r>
              <a:rPr lang="ru-RU" sz="2600" dirty="0" smtClean="0"/>
              <a:t>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CardPIN</a:t>
            </a:r>
            <a:r>
              <a:rPr lang="en-US" sz="2600" dirty="0" smtClean="0"/>
              <a:t> and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CardNumber</a:t>
            </a:r>
            <a:r>
              <a:rPr lang="en-US" sz="2600" dirty="0" smtClean="0"/>
              <a:t> are valid</a:t>
            </a:r>
            <a:r>
              <a:rPr lang="ru-RU" sz="2600" dirty="0" smtClean="0"/>
              <a:t>.</a:t>
            </a:r>
          </a:p>
          <a:p>
            <a:pPr marL="808038" lvl="1" indent="-265113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The amount on</a:t>
            </a:r>
            <a:r>
              <a:rPr lang="ru-RU" sz="2600" dirty="0" smtClean="0"/>
              <a:t> </a:t>
            </a:r>
            <a:r>
              <a:rPr lang="en-US" sz="2600" dirty="0" smtClean="0"/>
              <a:t>the account </a:t>
            </a:r>
            <a:r>
              <a:rPr lang="ru-RU" sz="2600" dirty="0" smtClean="0"/>
              <a:t>(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CardCash</a:t>
            </a:r>
            <a:r>
              <a:rPr lang="ru-RU" sz="2600" dirty="0" smtClean="0"/>
              <a:t>) </a:t>
            </a:r>
            <a:r>
              <a:rPr lang="en-US" sz="2600" dirty="0" smtClean="0"/>
              <a:t>is evaluated to see whether it is bigger than the requested sum </a:t>
            </a:r>
            <a:r>
              <a:rPr lang="ru-RU" sz="2600" dirty="0" smtClean="0"/>
              <a:t>(</a:t>
            </a:r>
            <a:r>
              <a:rPr lang="en-US" sz="2600" dirty="0" smtClean="0"/>
              <a:t>more than</a:t>
            </a:r>
            <a:r>
              <a:rPr lang="ru-RU" sz="2600" dirty="0" smtClean="0"/>
              <a:t> </a:t>
            </a:r>
            <a:r>
              <a:rPr lang="en-US" sz="2600" dirty="0" smtClean="0"/>
              <a:t>$</a:t>
            </a:r>
            <a:r>
              <a:rPr lang="ru-RU" sz="2600" dirty="0" smtClean="0">
                <a:latin typeface="Consolas" pitchFamily="49" charset="0"/>
                <a:cs typeface="Consolas" pitchFamily="49" charset="0"/>
              </a:rPr>
              <a:t>200</a:t>
            </a:r>
            <a:r>
              <a:rPr lang="ru-RU" sz="2600" dirty="0" smtClean="0"/>
              <a:t>).</a:t>
            </a:r>
          </a:p>
          <a:p>
            <a:pPr marL="808038" lvl="1" indent="-265113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The ATM machine pays the required sum</a:t>
            </a:r>
            <a:r>
              <a:rPr lang="ru-RU" sz="2600" dirty="0" smtClean="0"/>
              <a:t> (</a:t>
            </a:r>
            <a:r>
              <a:rPr lang="en-US" sz="2600" dirty="0" smtClean="0"/>
              <a:t>e.g. $</a:t>
            </a:r>
            <a:r>
              <a:rPr lang="ru-RU" sz="2600" dirty="0" smtClean="0">
                <a:latin typeface="Consolas" pitchFamily="49" charset="0"/>
                <a:cs typeface="Consolas" pitchFamily="49" charset="0"/>
              </a:rPr>
              <a:t>200</a:t>
            </a:r>
            <a:r>
              <a:rPr lang="ru-RU" sz="2600" dirty="0" smtClean="0"/>
              <a:t>) </a:t>
            </a:r>
            <a:r>
              <a:rPr lang="en-US" sz="2600" dirty="0" smtClean="0"/>
              <a:t>and stores in the table</a:t>
            </a:r>
            <a:r>
              <a:rPr lang="ru-RU" sz="2600" dirty="0" smtClean="0"/>
              <a:t>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CardAccounts</a:t>
            </a:r>
            <a:r>
              <a:rPr lang="ru-RU" sz="2600" dirty="0" smtClean="0"/>
              <a:t> </a:t>
            </a:r>
            <a:r>
              <a:rPr lang="en-US" sz="2600" dirty="0" smtClean="0"/>
              <a:t>the new amount</a:t>
            </a:r>
            <a:r>
              <a:rPr lang="ru-RU" sz="2600" dirty="0" smtClean="0"/>
              <a:t> (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CardCash</a:t>
            </a:r>
            <a:r>
              <a:rPr lang="ru-RU" sz="2600" dirty="0" smtClean="0"/>
              <a:t>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ru-RU" sz="2600" dirty="0" smtClean="0"/>
              <a:t>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CardCash</a:t>
            </a:r>
            <a:r>
              <a:rPr lang="ru-RU" sz="2600" dirty="0" smtClean="0"/>
              <a:t>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ru-RU" sz="2600" dirty="0" smtClean="0"/>
              <a:t>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ru-RU" sz="2600" dirty="0" smtClean="0"/>
              <a:t>).</a:t>
            </a:r>
            <a:endParaRPr lang="ru-RU" sz="26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BB3AD-E5A5-4649-A8CD-132C191DB416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21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4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lvl="2" indent="0">
              <a:lnSpc>
                <a:spcPct val="100000"/>
              </a:lnSpc>
              <a:buNone/>
            </a:pPr>
            <a:r>
              <a:rPr lang="en-US" dirty="0" smtClean="0"/>
              <a:t>Why does the isolation level need to be set to</a:t>
            </a:r>
            <a:r>
              <a:rPr lang="bg-BG" dirty="0" smtClean="0"/>
              <a:t> “</a:t>
            </a:r>
            <a:r>
              <a:rPr lang="en-US" dirty="0" smtClean="0"/>
              <a:t>repeatable read</a:t>
            </a:r>
            <a:r>
              <a:rPr lang="bg-BG" dirty="0" smtClean="0"/>
              <a:t>”</a:t>
            </a:r>
            <a:r>
              <a:rPr lang="en-US" dirty="0" smtClean="0"/>
              <a:t>?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sz="2800" dirty="0" smtClean="0"/>
              <a:t>Extend the project from the previous exercise and add a new table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Transactions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History</a:t>
            </a:r>
            <a:r>
              <a:rPr lang="ru-RU" sz="2800" dirty="0" smtClean="0"/>
              <a:t> </a:t>
            </a:r>
            <a:r>
              <a:rPr lang="en-US" sz="2800" dirty="0" smtClean="0"/>
              <a:t>with fields</a:t>
            </a:r>
            <a:r>
              <a:rPr lang="ru-RU" sz="2800" dirty="0" smtClean="0"/>
              <a:t> (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ru-RU" sz="2800" dirty="0" smtClean="0"/>
              <a:t>,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ru-RU" sz="2800" dirty="0" smtClean="0"/>
              <a:t>,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TransactionDate</a:t>
            </a:r>
            <a:r>
              <a:rPr lang="ru-RU" sz="2800" dirty="0" smtClean="0"/>
              <a:t>,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Ammount</a:t>
            </a:r>
            <a:r>
              <a:rPr lang="ru-RU" sz="2800" dirty="0" smtClean="0"/>
              <a:t>) </a:t>
            </a:r>
            <a:r>
              <a:rPr lang="en-US" sz="2800" dirty="0" smtClean="0"/>
              <a:t>containing information about all money retrievals on all accounts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361950" indent="0">
              <a:lnSpc>
                <a:spcPct val="100000"/>
              </a:lnSpc>
              <a:buNone/>
              <a:tabLst/>
            </a:pPr>
            <a:r>
              <a:rPr lang="en-US" sz="2800" dirty="0" smtClean="0"/>
              <a:t>Modify the program logic so that it saves historical information (logs) in the new table after each successful money withdrawal</a:t>
            </a:r>
            <a:r>
              <a:rPr lang="ru-RU" sz="2800" dirty="0" smtClean="0"/>
              <a:t>.</a:t>
            </a:r>
          </a:p>
          <a:p>
            <a:pPr marL="361950" indent="0">
              <a:lnSpc>
                <a:spcPct val="100000"/>
              </a:lnSpc>
              <a:buNone/>
              <a:tabLst/>
            </a:pPr>
            <a:r>
              <a:rPr lang="en-US" sz="2800" dirty="0" smtClean="0"/>
              <a:t>What should the isolation level be for the transaction</a:t>
            </a:r>
            <a:r>
              <a:rPr lang="bg-BG" sz="2800" dirty="0" smtClean="0"/>
              <a:t>?</a:t>
            </a:r>
            <a:endParaRPr lang="en-US" sz="28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F04F2F-C920-4E66-AE59-71CC484AC4FF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22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687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1325" indent="-441325">
              <a:lnSpc>
                <a:spcPct val="100000"/>
              </a:lnSpc>
              <a:buFont typeface="+mj-lt"/>
              <a:buAutoNum type="arabicPeriod" startAt="4"/>
              <a:tabLst/>
            </a:pPr>
            <a:r>
              <a:rPr lang="en-US" sz="2800" dirty="0" smtClean="0"/>
              <a:t>* Write unite tests for all your transactional logic. Ensure you test all border cases.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CC146FDA-9BFB-405C-9708-E28481D8E452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23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813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71601"/>
            <a:ext cx="5486400" cy="1447800"/>
          </a:xfrm>
        </p:spPr>
        <p:txBody>
          <a:bodyPr/>
          <a:lstStyle/>
          <a:p>
            <a:r>
              <a:rPr lang="en-US" dirty="0" smtClean="0"/>
              <a:t>Using Transactions in ADO.NET</a:t>
            </a:r>
            <a:endParaRPr lang="bg-BG" dirty="0">
              <a:effectLst/>
            </a:endParaRPr>
          </a:p>
        </p:txBody>
      </p:sp>
      <p:pic>
        <p:nvPicPr>
          <p:cNvPr id="39938" name="Picture 2" descr="C:\Users\Peter\Pictures\Kartinki Telerik\Untitled4.jpg"/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>
            <a:off x="1905000" y="3505201"/>
            <a:ext cx="5562600" cy="2438399"/>
          </a:xfrm>
          <a:prstGeom prst="roundRect">
            <a:avLst>
              <a:gd name="adj" fmla="val 18841"/>
            </a:avLst>
          </a:prstGeom>
          <a:ln w="28575">
            <a:solidFill>
              <a:schemeClr val="tx1"/>
            </a:solidFill>
          </a:ln>
          <a:effectLst>
            <a:softEdge rad="63500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4754" name="Picture 2" descr="http://www.kofax.com/etransactions/images/icon-100-no-transaction-cos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4267200"/>
            <a:ext cx="2057400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4758" name="Picture 6" descr="http://www.scimonocesoftware.com/seefinance/SEE%20Finance%20Help/images/Edit_Transaction_128x12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084909">
            <a:off x="1116852" y="3174250"/>
            <a:ext cx="1828800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4760" name="Picture 8" descr="http://www.banctec.com/uploads/pics/software_lg_icon_0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66435">
            <a:off x="3119499" y="4112722"/>
            <a:ext cx="1989272" cy="1924050"/>
          </a:xfrm>
          <a:prstGeom prst="rect">
            <a:avLst/>
          </a:prstGeo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422994">
            <a:off x="4938244" y="3130291"/>
            <a:ext cx="1407980" cy="1087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248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transactions in</a:t>
            </a:r>
            <a:r>
              <a:rPr lang="bg-BG" dirty="0" smtClean="0"/>
              <a:t> ADO.NET</a:t>
            </a:r>
          </a:p>
          <a:p>
            <a:pPr lvl="1"/>
            <a:r>
              <a:rPr lang="en-US" dirty="0" smtClean="0"/>
              <a:t>Beginning a transaction</a:t>
            </a:r>
            <a:r>
              <a:rPr lang="bg-BG" dirty="0" smtClean="0"/>
              <a:t>:</a:t>
            </a:r>
            <a:endParaRPr lang="en-US" dirty="0" smtClean="0"/>
          </a:p>
          <a:p>
            <a:pPr lvl="1"/>
            <a:endParaRPr lang="en-US" dirty="0" smtClean="0"/>
          </a:p>
          <a:p>
            <a:pPr lvl="1">
              <a:spcBef>
                <a:spcPts val="3000"/>
              </a:spcBef>
            </a:pPr>
            <a:r>
              <a:rPr lang="en-US" dirty="0" smtClean="0"/>
              <a:t>Including a command</a:t>
            </a:r>
            <a:r>
              <a:rPr lang="bg-BG" dirty="0" smtClean="0"/>
              <a:t> </a:t>
            </a:r>
            <a:r>
              <a:rPr lang="en-US" dirty="0" smtClean="0"/>
              <a:t>in a given transaction:</a:t>
            </a:r>
            <a:endParaRPr lang="bg-BG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Committing </a:t>
            </a:r>
            <a:r>
              <a:rPr lang="bg-BG" dirty="0" smtClean="0"/>
              <a:t>/ </a:t>
            </a:r>
            <a:r>
              <a:rPr lang="en-US" dirty="0" smtClean="0"/>
              <a:t>aborting a transaction: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276872"/>
            <a:ext cx="7150100" cy="7548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itchFamily="2" charset="2"/>
              <a:buNone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SqlTransaction trans =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itchFamily="2" charset="2"/>
              <a:buNone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dbConnection.BeginTransaction();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3861048"/>
            <a:ext cx="7178676" cy="450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itchFamily="2" charset="2"/>
              <a:buNone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ommand.Transaction = trans;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0600" y="5157192"/>
            <a:ext cx="7178676" cy="7548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itchFamily="2" charset="2"/>
              <a:buNone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trans.Commit();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itchFamily="2" charset="2"/>
              <a:buNone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rans.Rollback();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A951CAAD-7BD4-429C-86BD-9AE743EDFC68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4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10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Transactions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US" dirty="0" smtClean="0"/>
              <a:t>The level of isolation is specified by the enumeration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IsolationLevel</a:t>
            </a:r>
            <a:r>
              <a:rPr lang="en-US" dirty="0" smtClean="0"/>
              <a:t>:</a:t>
            </a:r>
            <a:endParaRPr lang="bg-BG" dirty="0" smtClean="0"/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ReadUncommited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ReadCommited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RepeatableRead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Serializable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Snapshot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Chaos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US" dirty="0" smtClean="0"/>
              <a:t>Example</a:t>
            </a:r>
            <a:r>
              <a:rPr lang="bg-BG" dirty="0" smtClean="0"/>
              <a:t>: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2163" y="5805264"/>
            <a:ext cx="7589838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SqlTransaction trans = dbConnection.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BeginTransaction(IsolationLevel.Serializable);</a:t>
            </a:r>
          </a:p>
        </p:txBody>
      </p:sp>
      <p:pic>
        <p:nvPicPr>
          <p:cNvPr id="40964" name="Picture 4" descr="http://ts3.mm.bing.net/images/thumbnail.aspx?q=1696014929918&amp;id=ef356464c72cf85db741fcddccc378f4&amp;url=http%3a%2f%2fsupport.bull.com%2fols%2fimages%2fimages_bts%2ftransactionnel.jp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5715000" y="2541269"/>
            <a:ext cx="3000188" cy="2868931"/>
          </a:xfrm>
          <a:prstGeom prst="roundRect">
            <a:avLst>
              <a:gd name="adj" fmla="val 44937"/>
            </a:avLst>
          </a:prstGeom>
          <a:noFill/>
          <a:effectLst>
            <a:softEdge rad="317500"/>
          </a:effectLst>
        </p:spPr>
      </p:pic>
      <p:pic>
        <p:nvPicPr>
          <p:cNvPr id="8" name="Picture 9" descr="C:\Trash\transaction-she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2458" y="2133600"/>
            <a:ext cx="2557279" cy="2624136"/>
          </a:xfrm>
          <a:prstGeom prst="rect">
            <a:avLst/>
          </a:prstGeom>
          <a:noFill/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DD2D388E-9AB2-45BD-9B39-94339B93BF15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5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882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ADO.NET Transactions – Example</a:t>
            </a:r>
            <a:endParaRPr lang="en-US" sz="37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8352" y="1385530"/>
            <a:ext cx="7537448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SqlTransaction trans = dbCon.BeginTransaction(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IsolationLevel.ReadCommitted);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SqlCommand cmd = dbCon.CreateCommand();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cmd.Transaction = trans;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try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// Perform some SQL commands here …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trans.Commit();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catch (SqlException e)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Console.WriteLine("Exception: {0}", e.Message);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trans.Rollback();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Console.WriteLine("Transaction cancelled.");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6" name="Picture 2" descr="http://www.kofax.com/etransactions/images/icon-100-no-transaction-cos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2514600"/>
            <a:ext cx="1182502" cy="1182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C98FAD59-CDBC-4FCA-A702-B94532898C56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6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930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422994">
            <a:off x="2869322" y="3846262"/>
            <a:ext cx="2890058" cy="2233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4758" name="Picture 6" descr="http://www.scimonocesoftware.com/seefinance/SEE%20Finance%20Help/images/Edit_Transaction_128x12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658410">
            <a:off x="1180985" y="3258136"/>
            <a:ext cx="2286222" cy="2286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43751"/>
            <a:ext cx="6858000" cy="990598"/>
          </a:xfrm>
        </p:spPr>
        <p:txBody>
          <a:bodyPr/>
          <a:lstStyle/>
          <a:p>
            <a:r>
              <a:rPr lang="en-US" dirty="0" smtClean="0"/>
              <a:t>ADO.NET Transactions</a:t>
            </a:r>
            <a:endParaRPr lang="bg-BG" dirty="0">
              <a:effectLst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971800" y="2610551"/>
            <a:ext cx="32004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4754" name="Picture 2" descr="http://www.kofax.com/etransactions/images/icon-100-no-transaction-cost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1" y="3372551"/>
            <a:ext cx="2667000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154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TransactionScope</a:t>
            </a:r>
            <a:r>
              <a:rPr lang="en-US" noProof="1" smtClean="0">
                <a:cs typeface="Consolas" pitchFamily="49" charset="0"/>
              </a:rPr>
              <a:t> Class</a:t>
            </a:r>
            <a:endParaRPr lang="en-US" noProof="1"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8000"/>
              </a:spcBef>
            </a:pPr>
            <a:r>
              <a:rPr lang="en-US" dirty="0" smtClean="0"/>
              <a:t>In </a:t>
            </a:r>
            <a:r>
              <a:rPr lang="bg-BG" dirty="0" smtClean="0"/>
              <a:t>ADO.NET</a:t>
            </a:r>
            <a:r>
              <a:rPr lang="en-US" dirty="0" smtClean="0"/>
              <a:t> you can implement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implicit transactions</a:t>
            </a:r>
            <a:r>
              <a:rPr lang="en-US" dirty="0" smtClean="0"/>
              <a:t>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TransactionScope</a:t>
            </a:r>
          </a:p>
          <a:p>
            <a:pPr lvl="1">
              <a:spcBef>
                <a:spcPct val="28000"/>
              </a:spcBef>
            </a:pPr>
            <a:r>
              <a:rPr lang="en-US" dirty="0" smtClean="0"/>
              <a:t>Each operation in transaction scope joins the existing ambient transaction</a:t>
            </a:r>
          </a:p>
          <a:p>
            <a:pPr lvl="1">
              <a:spcBef>
                <a:spcPct val="28000"/>
              </a:spcBef>
            </a:pPr>
            <a:r>
              <a:rPr lang="en-US" dirty="0" smtClean="0"/>
              <a:t>MSDTC service may be required to be running</a:t>
            </a:r>
          </a:p>
          <a:p>
            <a:pPr>
              <a:spcBef>
                <a:spcPct val="28000"/>
              </a:spcBef>
            </a:pPr>
            <a:r>
              <a:rPr lang="en-US" dirty="0" smtClean="0"/>
              <a:t>Advantages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TransactionScope</a:t>
            </a:r>
          </a:p>
          <a:p>
            <a:pPr lvl="1"/>
            <a:r>
              <a:rPr lang="en-US" dirty="0" smtClean="0"/>
              <a:t>Easier to implement</a:t>
            </a:r>
          </a:p>
          <a:p>
            <a:pPr lvl="1"/>
            <a:r>
              <a:rPr lang="en-US" dirty="0" smtClean="0"/>
              <a:t>More efficient</a:t>
            </a:r>
          </a:p>
          <a:p>
            <a:pPr lvl="1"/>
            <a:r>
              <a:rPr lang="en-US" dirty="0" smtClean="0"/>
              <a:t>Supports distributed transactions (MSDTC)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ACD17068-8018-44E4-B951-93DFE281C18F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8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661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TransactionScope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sz="3000" dirty="0" smtClean="0"/>
              <a:t>When instantiating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TransactionScope</a:t>
            </a:r>
          </a:p>
          <a:p>
            <a:pPr lvl="1"/>
            <a:r>
              <a:rPr lang="en-US" sz="2800" dirty="0" smtClean="0"/>
              <a:t>You either join the existing (ambient) transaction</a:t>
            </a:r>
          </a:p>
          <a:p>
            <a:pPr lvl="1"/>
            <a:r>
              <a:rPr lang="en-US" sz="2800" dirty="0" smtClean="0"/>
              <a:t>Or create a new ambient transaction</a:t>
            </a:r>
          </a:p>
          <a:p>
            <a:pPr lvl="1"/>
            <a:r>
              <a:rPr lang="en-US" sz="2800" dirty="0" smtClean="0"/>
              <a:t>Or you don't apply transactional logic at all</a:t>
            </a:r>
          </a:p>
          <a:p>
            <a:r>
              <a:rPr lang="en-US" sz="3000" dirty="0" smtClean="0"/>
              <a:t>The transaction coordinator (MSDTC) determines to which transaction to participate based on</a:t>
            </a:r>
          </a:p>
          <a:p>
            <a:pPr lvl="1"/>
            <a:r>
              <a:rPr lang="en-US" sz="2800" dirty="0" smtClean="0"/>
              <a:t>If there is an open existing transaction</a:t>
            </a:r>
          </a:p>
          <a:p>
            <a:pPr lvl="1"/>
            <a:r>
              <a:rPr lang="en-US" sz="2800" dirty="0" smtClean="0"/>
              <a:t>The value of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TransactionScopeOption</a:t>
            </a:r>
            <a:r>
              <a:rPr lang="en-US" sz="2800" dirty="0" smtClean="0"/>
              <a:t> parameter </a:t>
            </a:r>
            <a:endParaRPr lang="bg-BG" sz="2800" b="0" i="1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C7F4ABA9-44FB-400D-99B8-72A52FBBD887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9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952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0</TotalTime>
  <Words>1066</Words>
  <Application>Microsoft Office PowerPoint</Application>
  <PresentationFormat>On-screen Show (4:3)</PresentationFormat>
  <Paragraphs>217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Transactions in ADO.NET and Entity Framework</vt:lpstr>
      <vt:lpstr>Table of Contents</vt:lpstr>
      <vt:lpstr>Using Transactions in ADO.NET</vt:lpstr>
      <vt:lpstr>Using Transactions</vt:lpstr>
      <vt:lpstr>Using Transactions (2)</vt:lpstr>
      <vt:lpstr>ADO.NET Transactions – Example</vt:lpstr>
      <vt:lpstr>ADO.NET Transactions</vt:lpstr>
      <vt:lpstr>TransactionScope Class</vt:lpstr>
      <vt:lpstr>Using TransactionScope</vt:lpstr>
      <vt:lpstr>The TransactionScope Class</vt:lpstr>
      <vt:lpstr>TransactionScope – Example</vt:lpstr>
      <vt:lpstr>Completing a TransactionScope</vt:lpstr>
      <vt:lpstr>TransactionScope</vt:lpstr>
      <vt:lpstr>Using Transactions in Entity Framework</vt:lpstr>
      <vt:lpstr>Transactions in Entity Framework (EF)</vt:lpstr>
      <vt:lpstr>Transactions in EF – Example</vt:lpstr>
      <vt:lpstr>Optimistic Concurrency in EF</vt:lpstr>
      <vt:lpstr>OptimisticConcurrencyException – Example</vt:lpstr>
      <vt:lpstr>Transactions in ADO.NET and Entity Framework</vt:lpstr>
      <vt:lpstr>Exercises</vt:lpstr>
      <vt:lpstr>Exercises (2)</vt:lpstr>
      <vt:lpstr>Exercises (3)</vt:lpstr>
      <vt:lpstr>Exercises (4)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Transactions in ADO.NET and Entity Framework</dc:title>
  <dc:creator>Doncho Minkov</dc:creator>
  <cp:lastModifiedBy>Doncho Minkov</cp:lastModifiedBy>
  <cp:revision>1</cp:revision>
  <dcterms:created xsi:type="dcterms:W3CDTF">2014-09-01T07:02:18Z</dcterms:created>
  <dcterms:modified xsi:type="dcterms:W3CDTF">2014-09-01T07:03:06Z</dcterms:modified>
</cp:coreProperties>
</file>