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320" r:id="rId2"/>
    <p:sldId id="375" r:id="rId3"/>
    <p:sldId id="336" r:id="rId4"/>
    <p:sldId id="362" r:id="rId5"/>
    <p:sldId id="338" r:id="rId6"/>
    <p:sldId id="339" r:id="rId7"/>
    <p:sldId id="378" r:id="rId8"/>
    <p:sldId id="380" r:id="rId9"/>
    <p:sldId id="381" r:id="rId10"/>
    <p:sldId id="345" r:id="rId11"/>
    <p:sldId id="376" r:id="rId12"/>
    <p:sldId id="384" r:id="rId13"/>
    <p:sldId id="370" r:id="rId14"/>
    <p:sldId id="383" r:id="rId15"/>
    <p:sldId id="372" r:id="rId16"/>
    <p:sldId id="373" r:id="rId17"/>
    <p:sldId id="374" r:id="rId18"/>
    <p:sldId id="354" r:id="rId19"/>
    <p:sldId id="333" r:id="rId20"/>
  </p:sldIdLst>
  <p:sldSz cx="9144000" cy="6858000" type="screen4x3"/>
  <p:notesSz cx="6881813" cy="92964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73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16-Jul-14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16-Jul-14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350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162" TargetMode="External"/><Relationship Id="rId2" Type="http://schemas.openxmlformats.org/officeDocument/2006/relationships/hyperlink" Target="https://developer.mozill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elerikacademy.com/Courses/Courses/Details/87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questions/front-end-development/js-app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cademy.telerik.com/student-courses/web-design-and-ui/javascript-application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182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ualstudio.com/en-us/downloads/download-visual-studio-vs#d-2013-express" TargetMode="External"/><Relationship Id="rId7" Type="http://schemas.microsoft.com/office/2007/relationships/hdphoto" Target="../media/hdphoto3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7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://forums.academy.telerik.com/" TargetMode="External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forums.academy.telerik.com/163140/javascript-%D0%BF%D1%80%D0%BE%D0%B3%D1%80%D0%B0%D0%BC%D0%B0-%D0%B7%D0%B0-%D0%BA%D1%83%D1%80%D1%81%D0%B0-javascript-ui-&amp;-dom-2014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 smtClean="0"/>
              <a:t>JavaScript </a:t>
            </a:r>
            <a:r>
              <a:rPr lang="en-US" dirty="0" smtClean="0"/>
              <a:t>Applications: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Course Program, Evaluation, Exams, Resources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4784886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0" y="391087"/>
            <a:ext cx="4114800" cy="1209113"/>
          </a:xfrm>
          <a:prstGeom prst="rect">
            <a:avLst/>
          </a:prstGeom>
        </p:spPr>
      </p:pic>
      <p:sp>
        <p:nvSpPr>
          <p:cNvPr id="22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23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9085" y="4051948"/>
            <a:ext cx="1055915" cy="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086" y="2862944"/>
            <a:ext cx="925660" cy="5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JavaScript Applications: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 smtClean="0"/>
              <a:t>Evaluation components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Exam evaluation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peer </a:t>
            </a: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reviews </a:t>
            </a: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 homework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bg-BG" dirty="0" smtClean="0"/>
              <a:t> </a:t>
            </a:r>
            <a:r>
              <a:rPr lang="en-US" dirty="0" smtClean="0"/>
              <a:t>in 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Bonuses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11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72200" y="1872004"/>
            <a:ext cx="2438400" cy="121628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3638210"/>
            <a:ext cx="2438400" cy="150876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Your task will be to create a SPA application by given REST API written in Node.js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 a client running in the browser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Fetch data from the REST API and visualize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Send data to the REST API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Validate input and handle errors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Maybe writing some Unit tests in the selected framework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Using Require.js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52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981200"/>
            <a:ext cx="8686800" cy="3352800"/>
          </a:xfrm>
        </p:spPr>
        <p:txBody>
          <a:bodyPr/>
          <a:lstStyle/>
          <a:p>
            <a:r>
              <a:rPr lang="en-US" dirty="0" smtClean="0"/>
              <a:t>Mozilla Development Network (MDN)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Previous JavaScript apps courses:</a:t>
            </a:r>
          </a:p>
          <a:p>
            <a:pPr lvl="1"/>
            <a:r>
              <a:rPr lang="en-US" dirty="0" smtClean="0">
                <a:hlinkClick r:id="rId3"/>
              </a:rPr>
              <a:t>School Academy Feb 2014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Software Academy Jun 2013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9445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JavaScript Fundamentals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676400"/>
            <a:ext cx="8077200" cy="86170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</a:t>
            </a:r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forums.academy.telerik.com/questions/front-end-development/js-apps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9416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academy.telerik.com/student-courses/web-design-and-ui/javascript-applications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4196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58961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telerikacademy.com/Courses/Courses/Details/182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31541" y="3352800"/>
            <a:ext cx="3007659" cy="1744442"/>
          </a:xfrm>
          <a:prstGeom prst="roundRect">
            <a:avLst>
              <a:gd name="adj" fmla="val 1019"/>
            </a:avLst>
          </a:prstGeom>
          <a:ln w="19050"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5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4419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Sublime </a:t>
            </a:r>
            <a:r>
              <a:rPr lang="en-US" dirty="0" smtClean="0"/>
              <a:t>Text</a:t>
            </a:r>
            <a:r>
              <a:rPr lang="bg-BG" dirty="0" smtClean="0"/>
              <a:t> </a:t>
            </a:r>
            <a:r>
              <a:rPr lang="bg-BG" dirty="0" smtClean="0">
                <a:latin typeface="Consolas" panose="020B0609020204030204" pitchFamily="49" charset="0"/>
                <a:cs typeface="Consolas" panose="020B0609020204030204" pitchFamily="49" charset="0"/>
              </a:rPr>
              <a:t>2/3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WebStorm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Brackets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Notepad ++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Microsoft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2013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dirty="0">
                <a:hlinkClick r:id="rId3"/>
              </a:rPr>
              <a:t>Visual Studio Express </a:t>
            </a:r>
            <a:r>
              <a:rPr lang="en-US" dirty="0">
                <a:latin typeface="Consolas" pitchFamily="49" charset="0"/>
                <a:cs typeface="Consolas" pitchFamily="49" charset="0"/>
                <a:hlinkClick r:id="rId3"/>
              </a:rPr>
              <a:t>2013</a:t>
            </a:r>
            <a:r>
              <a:rPr lang="en-US" dirty="0"/>
              <a:t> (free version of VS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2013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030" name="Picture 6" descr="https://public.bay.livefilestore.com/y1px_h-qpnmg9DqgOCAsR1ec5ayTg-WBHZPuO5C6_ugiBBAfvie9JJ8sgA2Zefx34YfQ_8Hbc4AxdULuzeKFl6u0A/image2.png?psid=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95486" y="5486400"/>
            <a:ext cx="5153025" cy="981076"/>
          </a:xfrm>
          <a:prstGeom prst="roundRect">
            <a:avLst>
              <a:gd name="adj" fmla="val 4551"/>
            </a:avLst>
          </a:prstGeom>
          <a:noFill/>
          <a:effectLst>
            <a:glow rad="101600">
              <a:srgbClr val="7030A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upload.wikimedia.org/wikipedia/en/4/4c/Sublime_Text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600" y="1905000"/>
            <a:ext cx="1981200" cy="1981200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2.bp.blogspot.com/--WTK7_onoIo/UH4hGOR5zHI/AAAAAAAAJvY/brVmBy2hNFc/s1600/Notepad++LogoNew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6236" y1="16917" x2="37262" y2="48872"/>
                        <a14:foregroundMark x1="40684" y1="24812" x2="36122" y2="52256"/>
                        <a14:foregroundMark x1="46768" y1="23308" x2="20532" y2="13158"/>
                        <a14:foregroundMark x1="10646" y1="13158" x2="57795" y2="17293"/>
                        <a14:foregroundMark x1="9506" y1="91353" x2="10266" y2="69925"/>
                        <a14:foregroundMark x1="43346" y1="87594" x2="62357" y2="86090"/>
                        <a14:foregroundMark x1="55133" y1="13158" x2="66540" y2="24436"/>
                        <a14:foregroundMark x1="69582" y1="22180" x2="70722" y2="18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4800" y="2057401"/>
            <a:ext cx="1657492" cy="1676398"/>
          </a:xfrm>
          <a:prstGeom prst="rect">
            <a:avLst/>
          </a:prstGeom>
          <a:noFill/>
          <a:effectLst>
            <a:glow rad="101600">
              <a:schemeClr val="tx2">
                <a:lumMod val="60000"/>
                <a:lumOff val="40000"/>
                <a:alpha val="6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1066800"/>
          </a:xfrm>
        </p:spPr>
        <p:txBody>
          <a:bodyPr/>
          <a:lstStyle/>
          <a:p>
            <a:r>
              <a:rPr lang="en-US" dirty="0" smtClean="0"/>
              <a:t>JavaScript </a:t>
            </a:r>
            <a:r>
              <a:rPr lang="en-US" dirty="0" smtClean="0"/>
              <a:t>Applications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Course Introduction</a:t>
            </a:r>
            <a:endParaRPr lang="en-US" dirty="0"/>
          </a:p>
        </p:txBody>
      </p:sp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2300" y="4343400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72200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2" name="Picture 2" descr="http://4.bp.blogspot.com/-zjl383NQ4ds/T8HgT61BsKI/AAAAAAAABZk/Byf-wIMKta8/s400/qmark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597351">
            <a:off x="850531" y="1364225"/>
            <a:ext cx="1485900" cy="2107064"/>
          </a:xfrm>
          <a:prstGeom prst="roundRect">
            <a:avLst>
              <a:gd name="adj" fmla="val 13111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1.gstatic.com/images?q=tbn:ANd9GcRCa6W5xmQwEAcBgQt5lO1fuHJhkJwWV3p_SsxgQNAWdjTool8Li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322367" flipH="1">
            <a:off x="6939596" y="1669130"/>
            <a:ext cx="1671890" cy="2087782"/>
          </a:xfrm>
          <a:prstGeom prst="roundRect">
            <a:avLst>
              <a:gd name="adj" fmla="val 13111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Web Design and UI Technologies </a:t>
            </a:r>
            <a:br>
              <a:rPr lang="en-US" dirty="0" smtClean="0"/>
            </a:b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/>
              </a:rPr>
              <a:t>html5course.telerik.com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5610" y="1191768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3205642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5081587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What is next in the Academy?</a:t>
            </a:r>
          </a:p>
          <a:p>
            <a:r>
              <a:rPr lang="en-US" dirty="0" smtClean="0"/>
              <a:t>The JavaScript </a:t>
            </a:r>
            <a:r>
              <a:rPr lang="en-US" dirty="0" smtClean="0"/>
              <a:t>Applications </a:t>
            </a:r>
            <a:r>
              <a:rPr lang="en-US" dirty="0" smtClean="0"/>
              <a:t>Course </a:t>
            </a:r>
            <a:r>
              <a:rPr lang="en-US" dirty="0" smtClean="0"/>
              <a:t>Program</a:t>
            </a:r>
          </a:p>
          <a:p>
            <a:r>
              <a:rPr lang="en-US" dirty="0" smtClean="0"/>
              <a:t>Exams and Evaluation</a:t>
            </a:r>
          </a:p>
          <a:p>
            <a:pPr lvl="1"/>
            <a:r>
              <a:rPr lang="en-US" dirty="0" smtClean="0"/>
              <a:t>Standard Criteria</a:t>
            </a:r>
          </a:p>
          <a:p>
            <a:r>
              <a:rPr lang="en-US" dirty="0" smtClean="0"/>
              <a:t>Resources for the Course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3012" y="2286000"/>
            <a:ext cx="3315188" cy="325861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1559720"/>
            <a:ext cx="7162800" cy="766760"/>
          </a:xfrm>
        </p:spPr>
        <p:txBody>
          <a:bodyPr/>
          <a:lstStyle/>
          <a:p>
            <a:r>
              <a:rPr lang="en-US" dirty="0" smtClean="0"/>
              <a:t>JavaScript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2326480"/>
            <a:ext cx="7162800" cy="569120"/>
          </a:xfrm>
        </p:spPr>
        <p:txBody>
          <a:bodyPr/>
          <a:lstStyle/>
          <a:p>
            <a:r>
              <a:rPr lang="en-US" dirty="0" smtClean="0"/>
              <a:t>About to make the next step</a:t>
            </a:r>
            <a:endParaRPr lang="en-US" dirty="0"/>
          </a:p>
        </p:txBody>
      </p:sp>
      <p:pic>
        <p:nvPicPr>
          <p:cNvPr id="3076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1600" y="3276600"/>
            <a:ext cx="3860800" cy="28956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What's Coming Next?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JavaScript </a:t>
            </a:r>
            <a:r>
              <a:rPr lang="en-US" dirty="0" smtClean="0"/>
              <a:t>Applications</a:t>
            </a:r>
            <a:endParaRPr lang="en-US" dirty="0" smtClean="0"/>
          </a:p>
          <a:p>
            <a:pPr lvl="1"/>
            <a:r>
              <a:rPr lang="en-US" dirty="0" smtClean="0"/>
              <a:t>Continuation of </a:t>
            </a:r>
            <a:r>
              <a:rPr lang="en-US" dirty="0" smtClean="0"/>
              <a:t>JS OOP &amp; JS DOM &amp; UI</a:t>
            </a:r>
            <a:endParaRPr lang="en-US" dirty="0" smtClean="0"/>
          </a:p>
          <a:p>
            <a:pPr lvl="1"/>
            <a:r>
              <a:rPr lang="en-US" dirty="0" smtClean="0"/>
              <a:t>Creating web applications with JavaScript</a:t>
            </a:r>
            <a:endParaRPr lang="en-US" dirty="0" smtClean="0"/>
          </a:p>
          <a:p>
            <a:r>
              <a:rPr lang="en-US" dirty="0" smtClean="0"/>
              <a:t>Pretty much the same</a:t>
            </a:r>
          </a:p>
          <a:p>
            <a:pPr lvl="1"/>
            <a:r>
              <a:rPr lang="en-US" dirty="0" smtClean="0">
                <a:hlinkClick r:id="rId2"/>
              </a:rPr>
              <a:t>Lectures 2 times a week </a:t>
            </a:r>
            <a:endParaRPr lang="en-US" dirty="0" smtClean="0"/>
          </a:p>
          <a:p>
            <a:pPr lvl="1"/>
            <a:r>
              <a:rPr lang="en-US" dirty="0" smtClean="0"/>
              <a:t>Practical exam on 29-Jul-2014</a:t>
            </a:r>
            <a:endParaRPr lang="en-US" dirty="0" smtClean="0"/>
          </a:p>
          <a:p>
            <a:r>
              <a:rPr lang="en-US" dirty="0" smtClean="0"/>
              <a:t>The course exam</a:t>
            </a:r>
          </a:p>
          <a:p>
            <a:pPr lvl="1"/>
            <a:r>
              <a:rPr lang="en-US" dirty="0" smtClean="0"/>
              <a:t>Creating a SPA application based on </a:t>
            </a:r>
            <a:br>
              <a:rPr lang="en-US" dirty="0" smtClean="0"/>
            </a:br>
            <a:r>
              <a:rPr lang="en-US" dirty="0" smtClean="0"/>
              <a:t>a given REST API</a:t>
            </a:r>
            <a:endParaRPr lang="en-US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4953" y="2895600"/>
            <a:ext cx="2362200" cy="2442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924800" cy="1524000"/>
          </a:xfrm>
        </p:spPr>
        <p:txBody>
          <a:bodyPr/>
          <a:lstStyle/>
          <a:p>
            <a:r>
              <a:rPr lang="en-US" dirty="0" smtClean="0"/>
              <a:t>JavaScript </a:t>
            </a:r>
            <a:r>
              <a:rPr lang="en-US" dirty="0" smtClean="0"/>
              <a:t>Applications: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Course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255837"/>
            <a:ext cx="7924800" cy="569120"/>
          </a:xfrm>
        </p:spPr>
        <p:txBody>
          <a:bodyPr/>
          <a:lstStyle/>
          <a:p>
            <a:r>
              <a:rPr lang="en-US" dirty="0" smtClean="0"/>
              <a:t>Material to cover during the course</a:t>
            </a:r>
            <a:endParaRPr lang="en-US" dirty="0"/>
          </a:p>
        </p:txBody>
      </p:sp>
      <p:pic>
        <p:nvPicPr>
          <p:cNvPr id="7170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2874986"/>
            <a:ext cx="3657600" cy="3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JavaScript </a:t>
            </a:r>
            <a:r>
              <a:rPr lang="en-US" dirty="0" smtClean="0"/>
              <a:t>Applications: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Course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80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"JavaScript </a:t>
            </a:r>
            <a:r>
              <a:rPr lang="en-US" dirty="0" smtClean="0"/>
              <a:t>Applications" </a:t>
            </a:r>
            <a:r>
              <a:rPr lang="en-US" dirty="0" smtClean="0"/>
              <a:t>course introduction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Course Program, Exams, Evaluation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Best practices for writing JavaScript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Naming, scopin</a:t>
            </a:r>
            <a:r>
              <a:rPr lang="en-US" dirty="0" smtClean="0"/>
              <a:t>g, this, 'use strict', etc…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Dive into Underscore.js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JavaScript utility library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Iterating, filtering, and more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Applications: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876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Web Storages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/>
              <a:t>localStorage</a:t>
            </a:r>
            <a:r>
              <a:rPr lang="en-US" sz="2800" dirty="0" smtClean="0"/>
              <a:t>, </a:t>
            </a:r>
            <a:r>
              <a:rPr lang="en-US" sz="2800" dirty="0" err="1" smtClean="0"/>
              <a:t>sessionStorage</a:t>
            </a:r>
            <a:r>
              <a:rPr lang="en-US" sz="2800" dirty="0" smtClean="0"/>
              <a:t>, cookies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2800" dirty="0" smtClean="0"/>
              <a:t>Promises and Async programming in JavaScript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Async programming, Callbacks, Promises</a:t>
            </a:r>
            <a:endParaRPr lang="en-US" sz="2600" dirty="0" smtClean="0"/>
          </a:p>
          <a:p>
            <a:pPr>
              <a:lnSpc>
                <a:spcPct val="100000"/>
              </a:lnSpc>
            </a:pPr>
            <a:r>
              <a:rPr lang="en-US" sz="2800" dirty="0" smtClean="0"/>
              <a:t>HTTP &amp; AJAX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HTTP basics, HTTP methods, HTTP </a:t>
            </a:r>
            <a:r>
              <a:rPr lang="en-US" sz="2600" dirty="0" err="1" smtClean="0"/>
              <a:t>headears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AJAX principles, REST APIs, Web Services</a:t>
            </a:r>
            <a:endParaRPr lang="en-US" sz="2600" dirty="0" smtClean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7</a:t>
            </a:fld>
            <a:endParaRPr lang="en-US" dirty="0"/>
          </a:p>
        </p:txBody>
      </p:sp>
      <p:pic>
        <p:nvPicPr>
          <p:cNvPr id="4098" name="Picture 2" descr="http://www.themanaissance.com/wp-content/uploads/2013/01/Image-Atom-Scienc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8951" y="3352800"/>
            <a:ext cx="1128202" cy="99060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aun.edu.eg/scheduals/result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79441" y="5295899"/>
            <a:ext cx="1604159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8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Applications: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Course Program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95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Consuming Web Services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xhr</a:t>
            </a:r>
            <a:r>
              <a:rPr lang="en-US" dirty="0" smtClean="0"/>
              <a:t>, performing HTTP requests with JavaScript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Honeying the request – methods, headers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jQuery AJAX for HTTP requests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App clouds for persistent data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Telerik Backend services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Content 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Users</a:t>
            </a:r>
            <a:endParaRPr lang="en-US" dirty="0" smtClean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8</a:t>
            </a:fld>
            <a:endParaRPr lang="en-US" dirty="0"/>
          </a:p>
        </p:txBody>
      </p:sp>
      <p:pic>
        <p:nvPicPr>
          <p:cNvPr id="3074" name="Picture 2" descr="http://www.webhosting.uk.com/web-hosting/faq/wp-content/uploads/2011/01/JavaScript-Web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65950" y="3810000"/>
            <a:ext cx="1976344" cy="1482258"/>
          </a:xfrm>
          <a:prstGeom prst="roundRect">
            <a:avLst>
              <a:gd name="adj" fmla="val 5073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3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Applications: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Course Program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Unit Testing in JavaScript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Creating test suites and unit tests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Testing DOM manipulation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Async tests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Mocking and Spies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App Architecture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SPA applications, separation of concerns, principles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Practical exam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9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1854</TotalTime>
  <Words>534</Words>
  <Application>Microsoft Office PowerPoint</Application>
  <PresentationFormat>On-screen Show (4:3)</PresentationFormat>
  <Paragraphs>137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Cambria</vt:lpstr>
      <vt:lpstr>Consolas</vt:lpstr>
      <vt:lpstr>Corbel</vt:lpstr>
      <vt:lpstr>Wingdings 2</vt:lpstr>
      <vt:lpstr>Telerik Academy</vt:lpstr>
      <vt:lpstr>JavaScript Applications:  Course Introduction</vt:lpstr>
      <vt:lpstr>Table of Contents</vt:lpstr>
      <vt:lpstr>JavaScript Applications</vt:lpstr>
      <vt:lpstr>What's Coming Next?</vt:lpstr>
      <vt:lpstr>JavaScript Applications:  Course Program</vt:lpstr>
      <vt:lpstr>JavaScript Applications: Course Program</vt:lpstr>
      <vt:lpstr>JavaScript Applications: Course Program (2)</vt:lpstr>
      <vt:lpstr>JavaScript Applications: Course Program (3)</vt:lpstr>
      <vt:lpstr>JavaScript Applications: Course Program (4)</vt:lpstr>
      <vt:lpstr>Evaluation </vt:lpstr>
      <vt:lpstr>JavaScript Applications: Evaluation</vt:lpstr>
      <vt:lpstr>Practical Exam</vt:lpstr>
      <vt:lpstr>Resources</vt:lpstr>
      <vt:lpstr>JavaScript Resources</vt:lpstr>
      <vt:lpstr>Course Web Site &amp; Forums</vt:lpstr>
      <vt:lpstr>Telerik Integrated Learning System (TILS)</vt:lpstr>
      <vt:lpstr>Required Software</vt:lpstr>
      <vt:lpstr>JavaScript Applications Course Introduction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Course Intro</dc:title>
  <dc:subject>Telerik Software Academy</dc:subject>
  <dc:creator>Svetlin Nakov</dc:creator>
  <cp:keywords>C#, course, telerik software academy, free courses for developers, OOP, object-oriented programming</cp:keywords>
  <cp:lastModifiedBy>Doncho Minkov</cp:lastModifiedBy>
  <cp:revision>659</cp:revision>
  <dcterms:created xsi:type="dcterms:W3CDTF">2007-12-08T16:03:35Z</dcterms:created>
  <dcterms:modified xsi:type="dcterms:W3CDTF">2014-07-16T06:50:50Z</dcterms:modified>
  <cp:category>software engineering</cp:category>
</cp:coreProperties>
</file>