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5" r:id="rId27"/>
    <p:sldId id="283" r:id="rId28"/>
    <p:sldId id="282" r:id="rId29"/>
    <p:sldId id="284" r:id="rId30"/>
    <p:sldId id="287" r:id="rId31"/>
    <p:sldId id="286" r:id="rId32"/>
    <p:sldId id="288" r:id="rId33"/>
    <p:sldId id="289" r:id="rId34"/>
    <p:sldId id="29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2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607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03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2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fld id="{4F445B16-3C34-4506-8F4E-DD58C2C7D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0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841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7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1031967"/>
            <a:ext cx="859648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1" y="1495156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9" y="940067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1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8" y="4405709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8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7" y="1979503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5" y="3272338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8" y="5396301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3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5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9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2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40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kursove-uroci-knigi-obuchenie-programirane-web-design-csharp.info/" TargetMode="External"/><Relationship Id="rId13" Type="http://schemas.openxmlformats.org/officeDocument/2006/relationships/hyperlink" Target="http://mvccourse.telerik.com/" TargetMode="External"/><Relationship Id="rId18" Type="http://schemas.openxmlformats.org/officeDocument/2006/relationships/hyperlink" Target="http://algoacademy.telerik.com/" TargetMode="Externa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mobiledevcourse.telerik.com/" TargetMode="External"/><Relationship Id="rId7" Type="http://schemas.openxmlformats.org/officeDocument/2006/relationships/hyperlink" Target="http://forums.academy.telerik.com/" TargetMode="External"/><Relationship Id="rId12" Type="http://schemas.openxmlformats.org/officeDocument/2006/relationships/hyperlink" Target="http://schoolacademy.telerik.com/" TargetMode="External"/><Relationship Id="rId17" Type="http://schemas.openxmlformats.org/officeDocument/2006/relationships/hyperlink" Target="http://codecourse.telerik.com/" TargetMode="External"/><Relationship Id="rId25" Type="http://schemas.openxmlformats.org/officeDocument/2006/relationships/hyperlink" Target="http://csharpfundamentals.telerik.com/" TargetMode="External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www.nakov.com/" TargetMode="External"/><Relationship Id="rId20" Type="http://schemas.openxmlformats.org/officeDocument/2006/relationships/hyperlink" Target="http://academy.telerik.com/" TargetMode="External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hyperlink" Target="http://html5course.telerik.com/" TargetMode="External"/><Relationship Id="rId24" Type="http://schemas.openxmlformats.org/officeDocument/2006/relationships/hyperlink" Target="http://www.nikolay.it/" TargetMode="Externa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://www.bgcoder.com/" TargetMode="External"/><Relationship Id="rId23" Type="http://schemas.openxmlformats.org/officeDocument/2006/relationships/hyperlink" Target="http://www.minkov.it/" TargetMode="External"/><Relationship Id="rId28" Type="http://schemas.openxmlformats.org/officeDocument/2006/relationships/image" Target="../media/image3.png"/><Relationship Id="rId10" Type="http://schemas.openxmlformats.org/officeDocument/2006/relationships/hyperlink" Target="http://seocourse.telerik.com/" TargetMode="External"/><Relationship Id="rId19" Type="http://schemas.openxmlformats.org/officeDocument/2006/relationships/hyperlink" Target="http://aspnetcourse.telerik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telerik-kids.com/" TargetMode="External"/><Relationship Id="rId14" Type="http://schemas.openxmlformats.org/officeDocument/2006/relationships/hyperlink" Target="http://clouddevcourse.telerik.com/" TargetMode="External"/><Relationship Id="rId22" Type="http://schemas.openxmlformats.org/officeDocument/2006/relationships/hyperlink" Target="http://www.introprogramming.info/" TargetMode="External"/><Relationship Id="rId27" Type="http://schemas.openxmlformats.org/officeDocument/2006/relationships/image" Target="../media/image2.png"/><Relationship Id="rId30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05401" y="304800"/>
            <a:ext cx="1816798" cy="331718"/>
            <a:chOff x="1236228" y="1523999"/>
            <a:chExt cx="4351212" cy="3261410"/>
          </a:xfrm>
          <a:solidFill>
            <a:schemeClr val="bg1"/>
          </a:solidFill>
        </p:grpSpPr>
        <p:sp>
          <p:nvSpPr>
            <p:cNvPr id="10" name="TextBox 9">
              <a:hlinkClick r:id="rId7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1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1" name="TextBox 10">
              <a:hlinkClick r:id="rId8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7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2" name="TextBox 11">
              <a:hlinkClick r:id="rId9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4"/>
              <a:ext cx="181669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3" name="TextBox 12">
              <a:hlinkClick r:id="rId10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4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4" name="TextBox 13">
              <a:hlinkClick r:id="rId11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4" y="2878556"/>
              <a:ext cx="190883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5" name="TextBox 14">
              <a:hlinkClick r:id="rId12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hlinkClick r:id="rId13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2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8" name="TextBox 17">
              <a:hlinkClick r:id="rId14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19" name="TextBox 18">
              <a:hlinkClick r:id="rId15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0" name="TextBox 19">
              <a:hlinkClick r:id="rId16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TextBox 20">
              <a:hlinkClick r:id="rId17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21">
              <a:hlinkClick r:id="rId18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3" name="TextBox 22">
              <a:hlinkClick r:id="rId19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4" name="TextBox 23">
              <a:hlinkClick r:id="rId20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hlinkClick r:id="rId21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6" name="TextBox 25">
              <a:hlinkClick r:id="rId22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27" name="TextBox 26">
              <a:hlinkClick r:id="rId23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hlinkClick r:id="rId24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hlinkClick r:id="rId25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80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3502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47652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 descr="Telerik Academy for Software Engineers - http://academy.telerik.com" title="Telerik Software Academy"/>
          <p:cNvPicPr>
            <a:picLocks noChangeAspect="1" noChangeArrowheads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2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474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Dive into Underscore.js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Dive into the query-based JavaScript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198" y="5496290"/>
            <a:ext cx="3990513" cy="400110"/>
          </a:xfr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 </a:t>
            </a: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Team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57199" y="5801090"/>
            <a:ext cx="3990513" cy="369332"/>
          </a:xfrm>
          <a:noFill/>
        </p:spPr>
        <p:txBody>
          <a:bodyPr wrap="square" rtlCol="0">
            <a:spAutoFit/>
          </a:bodyPr>
          <a:lstStyle/>
          <a:p>
            <a:pPr marL="319088" indent="-319088">
              <a:spcBef>
                <a:spcPct val="20000"/>
              </a:spcBef>
            </a:pPr>
            <a:r>
              <a:rPr lang="en-US" dirty="0">
                <a:hlinkClick r:id="rId2"/>
              </a:rPr>
              <a:t>http://academy.telerik.com</a:t>
            </a:r>
            <a:r>
              <a:rPr lang="en-US" dirty="0"/>
              <a:t>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199" y="5121647"/>
            <a:ext cx="3990513" cy="461665"/>
          </a:xfrm>
          <a:noFill/>
        </p:spPr>
        <p:txBody>
          <a:bodyPr wrap="square" rtlCol="0">
            <a:spAutoFit/>
          </a:bodyPr>
          <a:lstStyle/>
          <a:p>
            <a:pPr marL="0" indent="0">
              <a:spcBef>
                <a:spcPct val="2000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364782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09369"/>
            <a:ext cx="7086600" cy="838200"/>
          </a:xfrm>
        </p:spPr>
        <p:txBody>
          <a:bodyPr/>
          <a:lstStyle/>
          <a:p>
            <a:r>
              <a:rPr lang="en-US" dirty="0" smtClean="0"/>
              <a:t>Collections: filter() and reject()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532138"/>
            <a:ext cx="8686800" cy="2708434"/>
          </a:xfrm>
        </p:spPr>
        <p:txBody>
          <a:bodyPr/>
          <a:lstStyle/>
          <a:p>
            <a:r>
              <a:rPr lang="en-US" dirty="0" smtClean="0"/>
              <a:t>Filter and reject return a subset of the original collection, based on an boolean expression</a:t>
            </a:r>
          </a:p>
          <a:p>
            <a:pPr lvl="1"/>
            <a:r>
              <a:rPr lang="en-US" sz="2800" dirty="0" smtClean="0"/>
              <a:t>Filter returns all items matching the condition</a:t>
            </a:r>
          </a:p>
          <a:p>
            <a:pPr lvl="1"/>
            <a:r>
              <a:rPr lang="en-US" sz="2800" dirty="0" smtClean="0"/>
              <a:t>Reject returns all items that don't fulfill the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4316772"/>
            <a:ext cx="8229600" cy="1323439"/>
          </a:xfrm>
        </p:spPr>
        <p:txBody>
          <a:bodyPr/>
          <a:lstStyle/>
          <a:p>
            <a:r>
              <a:rPr lang="en-US" dirty="0" smtClean="0"/>
              <a:t>var numbers = [0, 1, 2, 3, 4, 5, 6, 7, 8];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isEven</a:t>
            </a:r>
            <a:r>
              <a:rPr lang="en-US" dirty="0" smtClean="0"/>
              <a:t>(number){ return number%2 === 0;}</a:t>
            </a:r>
          </a:p>
          <a:p>
            <a:r>
              <a:rPr lang="en-US" dirty="0" smtClean="0"/>
              <a:t>var even = _.filter(numbers, </a:t>
            </a:r>
            <a:r>
              <a:rPr lang="en-US" dirty="0" err="1" smtClean="0"/>
              <a:t>isEven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var odd = _.reject(numbers, </a:t>
            </a:r>
            <a:r>
              <a:rPr lang="en-US" dirty="0" err="1" smtClean="0"/>
              <a:t>isEven</a:t>
            </a:r>
            <a:r>
              <a:rPr lang="en-US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9780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_.filter() and _.reject()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66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where()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687286"/>
            <a:ext cx="8686800" cy="156966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_.where()</a:t>
            </a:r>
            <a:r>
              <a:rPr lang="en-US" dirty="0" smtClean="0"/>
              <a:t> filters a collection based on a property value</a:t>
            </a:r>
          </a:p>
          <a:p>
            <a:pPr lvl="1"/>
            <a:r>
              <a:rPr lang="en-US" sz="2800" dirty="0" smtClean="0"/>
              <a:t>Returns a </a:t>
            </a:r>
            <a:r>
              <a:rPr lang="en-US" sz="2800" dirty="0" err="1" smtClean="0"/>
              <a:t>subcollection</a:t>
            </a:r>
            <a:r>
              <a:rPr lang="bg-BG" sz="2800" dirty="0" smtClean="0"/>
              <a:t> </a:t>
            </a:r>
            <a:r>
              <a:rPr lang="en-US" sz="2800" dirty="0" smtClean="0"/>
              <a:t>of the original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3622834"/>
            <a:ext cx="8229600" cy="2246769"/>
          </a:xfrm>
        </p:spPr>
        <p:txBody>
          <a:bodyPr/>
          <a:lstStyle/>
          <a:p>
            <a:r>
              <a:rPr lang="en-US" dirty="0" smtClean="0"/>
              <a:t>var people = [{name: "Ivan</a:t>
            </a:r>
            <a:r>
              <a:rPr lang="en-US" dirty="0"/>
              <a:t> </a:t>
            </a:r>
            <a:r>
              <a:rPr lang="en-US" dirty="0" err="1" smtClean="0"/>
              <a:t>Todorov</a:t>
            </a:r>
            <a:r>
              <a:rPr lang="en-US" dirty="0" smtClean="0"/>
              <a:t>", age: 21},</a:t>
            </a:r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"Todor Ivanov",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age: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11</a:t>
            </a:r>
            <a:r>
              <a:rPr lang="en-US" dirty="0" smtClean="0"/>
              <a:t>},</a:t>
            </a:r>
            <a:endParaRPr lang="bg-BG" dirty="0" smtClean="0"/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"Petra Georgieva", </a:t>
            </a:r>
            <a:r>
              <a:rPr lang="en-US" dirty="0"/>
              <a:t>age: </a:t>
            </a:r>
            <a:r>
              <a:rPr lang="en-US" dirty="0" smtClean="0"/>
              <a:t>14},</a:t>
            </a:r>
            <a:endParaRPr lang="en-US" dirty="0"/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"Georgi </a:t>
            </a:r>
            <a:r>
              <a:rPr lang="en-US" dirty="0" err="1" smtClean="0"/>
              <a:t>Petrov</a:t>
            </a:r>
            <a:r>
              <a:rPr lang="en-US" dirty="0" smtClean="0"/>
              <a:t>", </a:t>
            </a:r>
            <a:r>
              <a:rPr lang="en-US" dirty="0">
                <a:solidFill>
                  <a:schemeClr val="tx1">
                    <a:lumMod val="20000"/>
                    <a:lumOff val="80000"/>
                  </a:schemeClr>
                </a:solidFill>
              </a:rPr>
              <a:t>age: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11</a:t>
            </a:r>
            <a:r>
              <a:rPr lang="en-US" dirty="0" smtClean="0"/>
              <a:t>},</a:t>
            </a:r>
            <a:endParaRPr lang="en-US" dirty="0"/>
          </a:p>
          <a:p>
            <a:r>
              <a:rPr lang="en-US" dirty="0" smtClean="0"/>
              <a:t>		 {</a:t>
            </a:r>
            <a:r>
              <a:rPr lang="en-US" dirty="0"/>
              <a:t>name</a:t>
            </a:r>
            <a:r>
              <a:rPr lang="en-US" dirty="0" smtClean="0"/>
              <a:t>: "Stamina </a:t>
            </a:r>
            <a:r>
              <a:rPr lang="en-US" dirty="0" err="1" smtClean="0"/>
              <a:t>Staminova</a:t>
            </a:r>
            <a:r>
              <a:rPr lang="en-US" dirty="0" smtClean="0"/>
              <a:t>", </a:t>
            </a:r>
            <a:r>
              <a:rPr lang="en-US" dirty="0"/>
              <a:t>age: </a:t>
            </a:r>
            <a:r>
              <a:rPr lang="en-US" dirty="0" smtClean="0"/>
              <a:t>19}];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elevenYearsOld</a:t>
            </a:r>
            <a:r>
              <a:rPr lang="en-US" dirty="0" smtClean="0"/>
              <a:t> = _.where(people, {age: 11});</a:t>
            </a:r>
          </a:p>
          <a:p>
            <a:r>
              <a:rPr lang="en-US" dirty="0" smtClean="0"/>
              <a:t>//returns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Todor Ivanov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Georgi </a:t>
            </a:r>
            <a:r>
              <a:rPr lang="en-US" dirty="0" err="1" smtClean="0">
                <a:solidFill>
                  <a:schemeClr val="tx1">
                    <a:lumMod val="20000"/>
                    <a:lumOff val="80000"/>
                  </a:schemeClr>
                </a:solidFill>
              </a:rPr>
              <a:t>Petrov</a:t>
            </a:r>
            <a:endParaRPr lang="en-US" dirty="0" smtClean="0">
              <a:solidFill>
                <a:schemeClr val="tx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1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_.where()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82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all() and any()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39209"/>
            <a:ext cx="8686800" cy="3082895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_.all() </a:t>
            </a:r>
            <a:r>
              <a:rPr lang="en-US" dirty="0" smtClean="0"/>
              <a:t>returns true if ALL of the elements that meet a boolean expression</a:t>
            </a:r>
          </a:p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_.any()</a:t>
            </a:r>
            <a:r>
              <a:rPr lang="en-US" dirty="0" smtClean="0"/>
              <a:t> returns true if ANY of the elements fulfill a </a:t>
            </a:r>
            <a:r>
              <a:rPr lang="en-US" dirty="0" err="1" smtClean="0"/>
              <a:t>boolean</a:t>
            </a:r>
            <a:r>
              <a:rPr lang="en-US" dirty="0" smtClean="0"/>
              <a:t> condition</a:t>
            </a:r>
          </a:p>
          <a:p>
            <a:pPr lvl="1"/>
            <a:r>
              <a:rPr lang="en-US" sz="2800" dirty="0" smtClean="0"/>
              <a:t>And false if none if the elements </a:t>
            </a:r>
            <a:r>
              <a:rPr lang="en-US" sz="2800" dirty="0" err="1" smtClean="0"/>
              <a:t>fulfull</a:t>
            </a:r>
            <a:r>
              <a:rPr lang="en-US" sz="2800" dirty="0" smtClean="0"/>
              <a:t> the condition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4059629"/>
            <a:ext cx="8229600" cy="2246769"/>
          </a:xfrm>
        </p:spPr>
        <p:txBody>
          <a:bodyPr/>
          <a:lstStyle/>
          <a:p>
            <a:r>
              <a:rPr lang="en-US" dirty="0" smtClean="0"/>
              <a:t>var numbers = [1, 2, 3, 4, 5, 6, 7, 8, 9, 10];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anyEven</a:t>
            </a:r>
            <a:r>
              <a:rPr lang="en-US" dirty="0" smtClean="0"/>
              <a:t> = _.any(numbers, </a:t>
            </a:r>
          </a:p>
          <a:p>
            <a:r>
              <a:rPr lang="en-US" dirty="0" smtClean="0"/>
              <a:t>                    function(el){ return el%2==0;});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anyEven</a:t>
            </a:r>
            <a:r>
              <a:rPr lang="en-US" dirty="0" smtClean="0"/>
              <a:t> = true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allEven</a:t>
            </a:r>
            <a:r>
              <a:rPr lang="en-US" dirty="0" smtClean="0"/>
              <a:t> = _.all(numbers</a:t>
            </a:r>
            <a:r>
              <a:rPr lang="en-US" dirty="0"/>
              <a:t>, </a:t>
            </a:r>
          </a:p>
          <a:p>
            <a:r>
              <a:rPr lang="en-US" dirty="0"/>
              <a:t>                    function(el){ return el%2==0</a:t>
            </a:r>
            <a:r>
              <a:rPr lang="en-US" dirty="0" smtClean="0"/>
              <a:t>;});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allEven</a:t>
            </a:r>
            <a:r>
              <a:rPr lang="en-US" dirty="0" smtClean="0"/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615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_.all() and _.any()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1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pluck()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915886"/>
            <a:ext cx="8686800" cy="1759456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_.pluck() </a:t>
            </a:r>
            <a:r>
              <a:rPr lang="en-US" dirty="0" smtClean="0"/>
              <a:t>returns a projection of a collection</a:t>
            </a:r>
          </a:p>
          <a:p>
            <a:pPr lvl="1"/>
            <a:r>
              <a:rPr lang="en-US" sz="2800" dirty="0" smtClean="0"/>
              <a:t>Select all elements, but only part of them</a:t>
            </a:r>
          </a:p>
          <a:p>
            <a:pPr lvl="1"/>
            <a:r>
              <a:rPr lang="en-US" sz="2800" dirty="0" smtClean="0"/>
              <a:t>A simplified version of _.map()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77049" y="3894978"/>
            <a:ext cx="7989902" cy="1323439"/>
          </a:xfrm>
        </p:spPr>
        <p:txBody>
          <a:bodyPr/>
          <a:lstStyle/>
          <a:p>
            <a:r>
              <a:rPr lang="en-US" dirty="0" smtClean="0"/>
              <a:t>var people = […];</a:t>
            </a:r>
          </a:p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l</a:t>
            </a:r>
            <a:r>
              <a:rPr lang="en-US" dirty="0" err="1" smtClean="0"/>
              <a:t>names</a:t>
            </a:r>
            <a:r>
              <a:rPr lang="en-US" dirty="0" smtClean="0"/>
              <a:t> = _.pluck(people, '</a:t>
            </a:r>
            <a:r>
              <a:rPr lang="en-US" dirty="0" err="1"/>
              <a:t>l</a:t>
            </a:r>
            <a:r>
              <a:rPr lang="en-US" dirty="0" err="1" smtClean="0"/>
              <a:t>name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//</a:t>
            </a:r>
            <a:r>
              <a:rPr lang="en-US" dirty="0" err="1" smtClean="0"/>
              <a:t>lnames</a:t>
            </a:r>
            <a:r>
              <a:rPr lang="en-US" dirty="0" smtClean="0"/>
              <a:t> = ['Minkov', 'Kenov', 'Georgiev',</a:t>
            </a:r>
            <a:endParaRPr lang="bg-BG" dirty="0" smtClean="0"/>
          </a:p>
          <a:p>
            <a:r>
              <a:rPr lang="bg-BG" dirty="0"/>
              <a:t> </a:t>
            </a:r>
            <a:r>
              <a:rPr lang="bg-BG" dirty="0" smtClean="0"/>
              <a:t>          </a:t>
            </a:r>
            <a:r>
              <a:rPr lang="en-US" dirty="0" smtClean="0"/>
              <a:t> 'Kostov'</a:t>
            </a:r>
            <a:r>
              <a:rPr lang="bg-BG" dirty="0" smtClean="0"/>
              <a:t>, </a:t>
            </a:r>
            <a:r>
              <a:rPr lang="en-US" dirty="0" smtClean="0"/>
              <a:t>'Stoyanov' ]</a:t>
            </a:r>
          </a:p>
        </p:txBody>
      </p:sp>
    </p:spTree>
    <p:extLst>
      <p:ext uri="{BB962C8B-B14F-4D97-AF65-F5344CB8AC3E}">
        <p14:creationId xmlns:p14="http://schemas.microsoft.com/office/powerpoint/2010/main" val="90448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_.pluck()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3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</a:t>
            </a:r>
            <a:br>
              <a:rPr lang="en-US" dirty="0" smtClean="0"/>
            </a:br>
            <a:r>
              <a:rPr lang="en-US" dirty="0" err="1" smtClean="0"/>
              <a:t>sortBy</a:t>
            </a:r>
            <a:r>
              <a:rPr lang="en-US" dirty="0" smtClean="0"/>
              <a:t>() and 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12371"/>
            <a:ext cx="8686800" cy="2400657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_.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sortBy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/>
              <a:t> sorts the elements of a collection</a:t>
            </a:r>
          </a:p>
          <a:p>
            <a:pPr lvl="1"/>
            <a:r>
              <a:rPr lang="en-US" sz="2800" dirty="0"/>
              <a:t>Much like the native sort function</a:t>
            </a:r>
          </a:p>
          <a:p>
            <a:pPr lvl="1"/>
            <a:r>
              <a:rPr lang="en-US" sz="2800" dirty="0" smtClean="0"/>
              <a:t>Sort </a:t>
            </a:r>
            <a:r>
              <a:rPr lang="en-US" sz="2800" dirty="0"/>
              <a:t>by a </a:t>
            </a:r>
            <a:r>
              <a:rPr lang="en-US" sz="2800" dirty="0" smtClean="0"/>
              <a:t>property</a:t>
            </a:r>
          </a:p>
          <a:p>
            <a:pPr lvl="1"/>
            <a:r>
              <a:rPr lang="en-US" sz="2800" dirty="0" smtClean="0"/>
              <a:t>Sort by iterator function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3433957"/>
            <a:ext cx="8469086" cy="707886"/>
          </a:xfrm>
        </p:spPr>
        <p:txBody>
          <a:bodyPr/>
          <a:lstStyle/>
          <a:p>
            <a:r>
              <a:rPr lang="en-US" dirty="0" smtClean="0"/>
              <a:t>var people = […];</a:t>
            </a:r>
          </a:p>
          <a:p>
            <a:r>
              <a:rPr lang="en-US" dirty="0" smtClean="0"/>
              <a:t>people = _.</a:t>
            </a:r>
            <a:r>
              <a:rPr lang="en-US" dirty="0" err="1" smtClean="0"/>
              <a:t>sortBy</a:t>
            </a:r>
            <a:r>
              <a:rPr lang="en-US" dirty="0" smtClean="0"/>
              <a:t>(people, '</a:t>
            </a:r>
            <a:r>
              <a:rPr lang="en-US" dirty="0" err="1" smtClean="0"/>
              <a:t>fnames</a:t>
            </a:r>
            <a:r>
              <a:rPr lang="en-US" dirty="0" smtClean="0"/>
              <a:t>');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4109738"/>
            <a:ext cx="8686800" cy="175945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groupBy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()</a:t>
            </a:r>
            <a:r>
              <a:rPr lang="en-US" dirty="0" smtClean="0"/>
              <a:t> groups the elements of a collection</a:t>
            </a:r>
          </a:p>
          <a:p>
            <a:pPr lvl="1"/>
            <a:r>
              <a:rPr lang="en-US" sz="2800" dirty="0" smtClean="0"/>
              <a:t>Group by a property</a:t>
            </a:r>
          </a:p>
          <a:p>
            <a:pPr lvl="1"/>
            <a:r>
              <a:rPr lang="en-US" sz="2800" dirty="0" smtClean="0"/>
              <a:t>Group by with iterator function</a:t>
            </a:r>
            <a:endParaRPr lang="en-US" sz="2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8343" y="5834430"/>
            <a:ext cx="8469086" cy="70788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var people = […];</a:t>
            </a:r>
          </a:p>
          <a:p>
            <a:r>
              <a:rPr lang="en-US" dirty="0" smtClean="0"/>
              <a:t>people = _.</a:t>
            </a:r>
            <a:r>
              <a:rPr lang="en-US" dirty="0" err="1" smtClean="0"/>
              <a:t>groupBy</a:t>
            </a:r>
            <a:r>
              <a:rPr lang="en-US" dirty="0" smtClean="0"/>
              <a:t>(people, 'age');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78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</a:t>
            </a:r>
            <a:r>
              <a:rPr lang="en-US" dirty="0" err="1" smtClean="0"/>
              <a:t>sortBy</a:t>
            </a:r>
            <a:r>
              <a:rPr lang="en-US" dirty="0" smtClean="0"/>
              <a:t>() and _.</a:t>
            </a:r>
            <a:r>
              <a:rPr lang="en-US" dirty="0" err="1" smtClean="0"/>
              <a:t>groupBy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9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4512"/>
            <a:ext cx="8686800" cy="5001087"/>
          </a:xfrm>
        </p:spPr>
        <p:txBody>
          <a:bodyPr/>
          <a:lstStyle/>
          <a:p>
            <a:r>
              <a:rPr lang="en-US" dirty="0" smtClean="0"/>
              <a:t>Underscore.js is a JavaScript library, that extends regular JavaScript functionality</a:t>
            </a:r>
          </a:p>
          <a:p>
            <a:pPr lvl="1"/>
            <a:r>
              <a:rPr lang="en-US" dirty="0" smtClean="0"/>
              <a:t>Provides extensions to object, arrays, selection, etc..</a:t>
            </a:r>
          </a:p>
          <a:p>
            <a:pPr lvl="1"/>
            <a:r>
              <a:rPr lang="en-US" dirty="0" smtClean="0"/>
              <a:t>Usable is client JavaScript (web and mobile) and server JavaScript (Node.js)</a:t>
            </a:r>
          </a:p>
        </p:txBody>
      </p:sp>
    </p:spTree>
    <p:extLst>
      <p:ext uri="{BB962C8B-B14F-4D97-AF65-F5344CB8AC3E}">
        <p14:creationId xmlns:p14="http://schemas.microsoft.com/office/powerpoint/2010/main" val="30039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4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extensions work only on array objects</a:t>
            </a:r>
          </a:p>
          <a:p>
            <a:pPr lvl="1"/>
            <a:r>
              <a:rPr lang="en-US" sz="2800" dirty="0" smtClean="0"/>
              <a:t>Does not work on associative arrays or objects</a:t>
            </a:r>
          </a:p>
          <a:p>
            <a:r>
              <a:rPr lang="en-US" dirty="0" smtClean="0"/>
              <a:t>Array extensions: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_.first()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_.initial()</a:t>
            </a:r>
            <a:r>
              <a:rPr lang="en-US" sz="2800" dirty="0" smtClean="0"/>
              <a:t> selects the first n items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_.last()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_.rest()</a:t>
            </a:r>
            <a:r>
              <a:rPr lang="en-US" sz="2800" dirty="0" smtClean="0"/>
              <a:t> selects the last n items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_.compact()</a:t>
            </a:r>
            <a:r>
              <a:rPr lang="en-US" sz="2800" dirty="0" smtClean="0"/>
              <a:t> - removes all false values</a:t>
            </a:r>
          </a:p>
          <a:p>
            <a:pPr lvl="1"/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_.union()</a:t>
            </a:r>
            <a:r>
              <a:rPr lang="en-US" sz="2800" dirty="0" smtClean="0"/>
              <a:t> and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_.intersect()</a:t>
            </a:r>
            <a:r>
              <a:rPr lang="en-US" sz="2800" dirty="0" smtClean="0"/>
              <a:t> - unites or intersects two or more arrays</a:t>
            </a:r>
          </a:p>
        </p:txBody>
      </p:sp>
    </p:spTree>
    <p:extLst>
      <p:ext uri="{BB962C8B-B14F-4D97-AF65-F5344CB8AC3E}">
        <p14:creationId xmlns:p14="http://schemas.microsoft.com/office/powerpoint/2010/main" val="327384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</a:t>
            </a:r>
            <a:br>
              <a:rPr lang="en-US" dirty="0" smtClean="0"/>
            </a:br>
            <a:r>
              <a:rPr lang="en-US" dirty="0" smtClean="0"/>
              <a:t>first() and initial()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50225"/>
            <a:ext cx="8686800" cy="160556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_.first()</a:t>
            </a:r>
            <a:r>
              <a:rPr lang="en-US" dirty="0" smtClean="0"/>
              <a:t> returns the first element in an array</a:t>
            </a:r>
          </a:p>
          <a:p>
            <a:pPr lvl="1"/>
            <a:r>
              <a:rPr lang="en-US" sz="2800" dirty="0" smtClean="0"/>
              <a:t>Can be used with a parameter to return the first N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2470938"/>
            <a:ext cx="8469086" cy="1015663"/>
          </a:xfrm>
        </p:spPr>
        <p:txBody>
          <a:bodyPr/>
          <a:lstStyle/>
          <a:p>
            <a:r>
              <a:rPr lang="en-US" dirty="0" smtClean="0"/>
              <a:t>var numbers = [1, 2, 3, 4, 5];</a:t>
            </a:r>
          </a:p>
          <a:p>
            <a:r>
              <a:rPr lang="en-US" dirty="0" smtClean="0"/>
              <a:t>var first = _.first(numbers); //1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firstTwo</a:t>
            </a:r>
            <a:r>
              <a:rPr lang="en-US" dirty="0" smtClean="0"/>
              <a:t> = _.first(numbers, 2); //[1, 2]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3674728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_.initial()</a:t>
            </a:r>
            <a:r>
              <a:rPr lang="en-US" dirty="0" smtClean="0"/>
              <a:t> </a:t>
            </a:r>
            <a:r>
              <a:rPr lang="en-US" dirty="0"/>
              <a:t>returns </a:t>
            </a:r>
            <a:r>
              <a:rPr lang="en-US" dirty="0" smtClean="0"/>
              <a:t>all elements except the last one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used with a parameter to </a:t>
            </a:r>
            <a:r>
              <a:rPr lang="en-US" sz="2800" dirty="0" smtClean="0"/>
              <a:t>all the elements except the last N</a:t>
            </a:r>
            <a:endParaRPr lang="en-US" sz="2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37457" y="5383568"/>
            <a:ext cx="846908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numbers = [1, 2, 3, 4, </a:t>
            </a:r>
            <a:r>
              <a:rPr lang="en-US" dirty="0" smtClean="0"/>
              <a:t>5];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smtClean="0"/>
              <a:t>initial = _.initial(numbers); //[1, 2, 3, 4] </a:t>
            </a:r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initialTwo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_.initial(numbers</a:t>
            </a:r>
            <a:r>
              <a:rPr lang="en-US" dirty="0"/>
              <a:t>, 2</a:t>
            </a:r>
            <a:r>
              <a:rPr lang="en-US" dirty="0" smtClean="0"/>
              <a:t>); // [1, 2, 3]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_.first</a:t>
            </a:r>
            <a:r>
              <a:rPr lang="en-US" dirty="0"/>
              <a:t>() and _. </a:t>
            </a:r>
            <a:r>
              <a:rPr lang="en-US" dirty="0" smtClean="0"/>
              <a:t>initial</a:t>
            </a:r>
            <a:r>
              <a:rPr lang="en-US" dirty="0"/>
              <a:t>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75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 </a:t>
            </a:r>
            <a:br>
              <a:rPr lang="en-US" dirty="0" smtClean="0"/>
            </a:br>
            <a:r>
              <a:rPr lang="en-US" dirty="0" smtClean="0"/>
              <a:t>last() and rest()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1055916"/>
            <a:ext cx="8686800" cy="160556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_.last()</a:t>
            </a:r>
            <a:r>
              <a:rPr lang="en-US" dirty="0" smtClean="0"/>
              <a:t> returns the last element in an array</a:t>
            </a:r>
          </a:p>
          <a:p>
            <a:pPr lvl="1"/>
            <a:r>
              <a:rPr lang="en-US" sz="2800" dirty="0" smtClean="0"/>
              <a:t>Can be used with a parameter to return the last N elements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48343" y="2780816"/>
            <a:ext cx="8469086" cy="1015663"/>
          </a:xfrm>
        </p:spPr>
        <p:txBody>
          <a:bodyPr/>
          <a:lstStyle/>
          <a:p>
            <a:r>
              <a:rPr lang="en-US" dirty="0" smtClean="0"/>
              <a:t>var numbers = [1, 2, 3, 4, 5];</a:t>
            </a:r>
          </a:p>
          <a:p>
            <a:r>
              <a:rPr lang="en-US" dirty="0" smtClean="0"/>
              <a:t>var first = _.last(numbers); //5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firstTwo</a:t>
            </a:r>
            <a:r>
              <a:rPr lang="en-US" dirty="0" smtClean="0"/>
              <a:t> = _.last(numbers, 2); //[4, 5]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39486" y="4022652"/>
            <a:ext cx="8686800" cy="160556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_.rest()</a:t>
            </a:r>
            <a:r>
              <a:rPr lang="en-US" dirty="0" smtClean="0"/>
              <a:t> </a:t>
            </a:r>
            <a:r>
              <a:rPr lang="en-US" dirty="0"/>
              <a:t>returns </a:t>
            </a:r>
            <a:r>
              <a:rPr lang="en-US" dirty="0" smtClean="0"/>
              <a:t>all elements except the first one</a:t>
            </a:r>
          </a:p>
          <a:p>
            <a:pPr lvl="1"/>
            <a:r>
              <a:rPr lang="en-US" sz="2800" dirty="0" smtClean="0"/>
              <a:t>Can </a:t>
            </a:r>
            <a:r>
              <a:rPr lang="en-US" sz="2800" dirty="0"/>
              <a:t>be used with a parameter to </a:t>
            </a:r>
            <a:r>
              <a:rPr lang="en-US" sz="2800" dirty="0" smtClean="0"/>
              <a:t>all the elements except the first N</a:t>
            </a:r>
            <a:endParaRPr lang="en-US" sz="2800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48343" y="5627601"/>
            <a:ext cx="846908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 numbers = [1, 2, 3, 4, </a:t>
            </a:r>
            <a:r>
              <a:rPr lang="en-US" dirty="0" smtClean="0"/>
              <a:t>5];</a:t>
            </a:r>
            <a:endParaRPr lang="en-US" dirty="0"/>
          </a:p>
          <a:p>
            <a:r>
              <a:rPr lang="en-US" dirty="0"/>
              <a:t>var </a:t>
            </a:r>
            <a:r>
              <a:rPr lang="en-US" dirty="0" smtClean="0"/>
              <a:t>initial = _.rest(numbers); //[2, 3, 4, 5]</a:t>
            </a:r>
            <a:endParaRPr lang="en-US" dirty="0"/>
          </a:p>
          <a:p>
            <a:r>
              <a:rPr lang="en-US" dirty="0" smtClean="0"/>
              <a:t>var </a:t>
            </a:r>
            <a:r>
              <a:rPr lang="en-US" dirty="0" err="1" smtClean="0"/>
              <a:t>initialTwo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_.rest(numbers</a:t>
            </a:r>
            <a:r>
              <a:rPr lang="en-US" dirty="0"/>
              <a:t>, 2</a:t>
            </a:r>
            <a:r>
              <a:rPr lang="en-US" dirty="0" smtClean="0"/>
              <a:t>); //[3, 4, 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3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last() and rest()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9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6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351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Function extensions provide some  additional functionality to regular 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Function extensions: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_.memorize(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func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Memorizes the invocation of a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If the function is called again with the same parameters, the memorized result is returned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_.compose(func1, func2, func3)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Returns a composition list of function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The same as func1( func2( func3 () ) );</a:t>
            </a:r>
          </a:p>
        </p:txBody>
      </p:sp>
    </p:spTree>
    <p:extLst>
      <p:ext uri="{BB962C8B-B14F-4D97-AF65-F5344CB8AC3E}">
        <p14:creationId xmlns:p14="http://schemas.microsoft.com/office/powerpoint/2010/main" val="17016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 Extensions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4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09600" y="2902997"/>
            <a:ext cx="7924800" cy="834502"/>
          </a:xfrm>
        </p:spPr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60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 Functionality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43379"/>
            <a:ext cx="8686800" cy="5862221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 smtClean="0"/>
              <a:t>Underscore extends the functionality for: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Collections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each, map, find, filter, where, some, </a:t>
            </a:r>
            <a:r>
              <a:rPr lang="en-US" dirty="0" err="1" smtClean="0"/>
              <a:t>countBy</a:t>
            </a:r>
            <a:endParaRPr lang="en-US" dirty="0" smtClean="0"/>
          </a:p>
          <a:p>
            <a:pPr lvl="1">
              <a:lnSpc>
                <a:spcPct val="95000"/>
              </a:lnSpc>
            </a:pPr>
            <a:r>
              <a:rPr lang="en-US" dirty="0" smtClean="0"/>
              <a:t>Arrays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first, last, union, </a:t>
            </a:r>
            <a:r>
              <a:rPr lang="en-US" dirty="0" err="1" smtClean="0"/>
              <a:t>uniq</a:t>
            </a:r>
            <a:r>
              <a:rPr lang="en-US" dirty="0" smtClean="0"/>
              <a:t>, range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Functions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Bind, delay, defer, once, after</a:t>
            </a:r>
          </a:p>
          <a:p>
            <a:pPr lvl="1">
              <a:lnSpc>
                <a:spcPct val="95000"/>
              </a:lnSpc>
            </a:pPr>
            <a:r>
              <a:rPr lang="en-US" dirty="0" smtClean="0"/>
              <a:t>Objects</a:t>
            </a:r>
          </a:p>
          <a:p>
            <a:pPr lvl="2">
              <a:lnSpc>
                <a:spcPct val="95000"/>
              </a:lnSpc>
            </a:pPr>
            <a:r>
              <a:rPr lang="en-US" dirty="0" smtClean="0"/>
              <a:t>Keys, values, extend, functions, clone</a:t>
            </a:r>
          </a:p>
          <a:p>
            <a:pPr>
              <a:lnSpc>
                <a:spcPct val="95000"/>
              </a:lnSpc>
            </a:pPr>
            <a:r>
              <a:rPr lang="en-US" dirty="0" smtClean="0"/>
              <a:t>Templates and Chaining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17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Extensions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03514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Object extensions provide some  additional functionality to regular objects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Object extensions: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_.keys(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list of all the keys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_.values(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</a:t>
            </a:r>
            <a:r>
              <a:rPr lang="en-US" dirty="0" smtClean="0"/>
              <a:t> – list of the values of an object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_.invert(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) </a:t>
            </a:r>
            <a:r>
              <a:rPr lang="en-US" dirty="0" smtClean="0"/>
              <a:t>– inverts the keys and the values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_.extend(</a:t>
            </a:r>
            <a:r>
              <a:rPr lang="en-US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, properties)</a:t>
            </a:r>
            <a:r>
              <a:rPr lang="en-US" dirty="0" smtClean="0"/>
              <a:t> </a:t>
            </a:r>
            <a:r>
              <a:rPr lang="bg-BG" dirty="0" smtClean="0"/>
              <a:t>–</a:t>
            </a:r>
            <a:r>
              <a:rPr lang="en-US" dirty="0" smtClean="0"/>
              <a:t> performs prototypal inheritance</a:t>
            </a:r>
          </a:p>
        </p:txBody>
      </p:sp>
    </p:spTree>
    <p:extLst>
      <p:ext uri="{BB962C8B-B14F-4D97-AF65-F5344CB8AC3E}">
        <p14:creationId xmlns:p14="http://schemas.microsoft.com/office/powerpoint/2010/main" val="279574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Object Extensions</a:t>
            </a:r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5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Underscore.js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57311" y="6400800"/>
            <a:ext cx="296837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a method that from a given array of students finds all students whose first name is before its last name alphabetically</a:t>
            </a:r>
            <a:r>
              <a:rPr lang="en-US" sz="2800" dirty="0" smtClean="0"/>
              <a:t>. Print the students in descending order by full name. Use Underscore.js</a:t>
            </a:r>
            <a:endParaRPr lang="en-US" sz="28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/>
              <a:t>Write </a:t>
            </a:r>
            <a:r>
              <a:rPr lang="en-US" sz="2800" dirty="0" smtClean="0"/>
              <a:t>function that </a:t>
            </a:r>
            <a:r>
              <a:rPr lang="en-US" sz="2800" dirty="0"/>
              <a:t>finds the first name and last name of </a:t>
            </a:r>
            <a:r>
              <a:rPr lang="en-US" sz="2800" dirty="0" smtClean="0"/>
              <a:t>all </a:t>
            </a:r>
            <a:r>
              <a:rPr lang="en-US" sz="2800" dirty="0"/>
              <a:t>students with age between 18 and </a:t>
            </a:r>
            <a:r>
              <a:rPr lang="en-US" sz="2800" dirty="0" smtClean="0"/>
              <a:t>24. </a:t>
            </a:r>
            <a:r>
              <a:rPr lang="en-US" sz="2800" dirty="0"/>
              <a:t>Use </a:t>
            </a:r>
            <a:r>
              <a:rPr lang="en-US" sz="2800" dirty="0" smtClean="0"/>
              <a:t>Underscore.js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function that by a given array of students finds the student with highest marks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r>
              <a:rPr lang="en-US" sz="2800" dirty="0" smtClean="0"/>
              <a:t>Write a function that by a given array of animals, groups them by species and sorts them by number of legs</a:t>
            </a:r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  <a:p>
            <a:pPr marL="355600" indent="-355600">
              <a:lnSpc>
                <a:spcPct val="100000"/>
              </a:lnSpc>
              <a:buFontTx/>
              <a:buAutoNum type="arabicPeriod"/>
              <a:tabLst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66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 given array of animals, find the total number of legs</a:t>
            </a:r>
          </a:p>
          <a:p>
            <a:pPr marL="804863" lvl="1" indent="-457200">
              <a:lnSpc>
                <a:spcPct val="100000"/>
              </a:lnSpc>
            </a:pPr>
            <a:r>
              <a:rPr lang="en-US" sz="2600" dirty="0" smtClean="0"/>
              <a:t>Each animal can have 2, 4, 6, 8 or 100 legs</a:t>
            </a:r>
          </a:p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 given collection of books, find the most popular author (the author with </a:t>
            </a:r>
            <a:r>
              <a:rPr lang="en-US" sz="2800" smtClean="0"/>
              <a:t>the highest number </a:t>
            </a:r>
            <a:r>
              <a:rPr lang="en-US" sz="2800" dirty="0" smtClean="0"/>
              <a:t>of books)</a:t>
            </a:r>
          </a:p>
          <a:p>
            <a:pPr marL="355600" indent="-355600">
              <a:lnSpc>
                <a:spcPct val="100000"/>
              </a:lnSpc>
              <a:buFontTx/>
              <a:buAutoNum type="arabicPeriod" startAt="5"/>
              <a:tabLst/>
            </a:pPr>
            <a:r>
              <a:rPr lang="en-US" sz="2800" dirty="0" smtClean="0"/>
              <a:t>By an array of people find the most common first and last name. Use underscore.</a:t>
            </a:r>
            <a:endParaRPr lang="en-US" sz="2800" dirty="0"/>
          </a:p>
          <a:p>
            <a:pPr marL="457200" indent="-457200">
              <a:lnSpc>
                <a:spcPct val="10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959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36233" y="3089430"/>
            <a:ext cx="7924800" cy="685800"/>
          </a:xfrm>
        </p:spPr>
        <p:txBody>
          <a:bodyPr/>
          <a:lstStyle/>
          <a:p>
            <a:r>
              <a:rPr lang="en-US" dirty="0" smtClean="0"/>
              <a:t>Extensions for Collections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Collections means both arrays and objects</a:t>
            </a:r>
          </a:p>
          <a:p>
            <a:pPr lvl="1"/>
            <a:r>
              <a:rPr lang="en-US" dirty="0" smtClean="0"/>
              <a:t>All underscore methods work </a:t>
            </a:r>
            <a:r>
              <a:rPr lang="en-US" smtClean="0"/>
              <a:t>both on </a:t>
            </a:r>
            <a:r>
              <a:rPr lang="en-US" dirty="0" smtClean="0"/>
              <a:t>arrays and objects (associative arrays)</a:t>
            </a:r>
          </a:p>
          <a:p>
            <a:r>
              <a:rPr lang="en-US" dirty="0" smtClean="0"/>
              <a:t>Collection extensions:</a:t>
            </a:r>
          </a:p>
          <a:p>
            <a:pPr lvl="1"/>
            <a:r>
              <a:rPr lang="en-US" dirty="0" smtClean="0"/>
              <a:t>_.each() - iterates over a collection</a:t>
            </a:r>
          </a:p>
          <a:p>
            <a:pPr lvl="1"/>
            <a:r>
              <a:rPr lang="en-US" dirty="0" smtClean="0"/>
              <a:t>_.map(), _.pluck() - a projection of a collection</a:t>
            </a:r>
          </a:p>
          <a:p>
            <a:pPr lvl="1"/>
            <a:r>
              <a:rPr lang="en-US" dirty="0" smtClean="0"/>
              <a:t>_.filter(), _.reject() and _.where - filter elements</a:t>
            </a:r>
          </a:p>
          <a:p>
            <a:pPr lvl="1"/>
            <a:r>
              <a:rPr lang="en-US" dirty="0" smtClean="0"/>
              <a:t>_.all() and _.any() - evaluate a collection</a:t>
            </a:r>
          </a:p>
          <a:p>
            <a:pPr lvl="1"/>
            <a:r>
              <a:rPr lang="en-US" dirty="0" smtClean="0"/>
              <a:t>_.</a:t>
            </a:r>
            <a:r>
              <a:rPr lang="en-US" dirty="0" err="1" smtClean="0"/>
              <a:t>sortBy</a:t>
            </a:r>
            <a:r>
              <a:rPr lang="en-US" dirty="0" smtClean="0"/>
              <a:t>(), _.</a:t>
            </a:r>
            <a:r>
              <a:rPr lang="en-US" dirty="0" err="1" smtClean="0"/>
              <a:t>groupBy</a:t>
            </a:r>
            <a:r>
              <a:rPr lang="en-US" dirty="0" smtClean="0"/>
              <a:t>() - sorts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80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each()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777528"/>
            <a:ext cx="8686800" cy="2077492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_.each()</a:t>
            </a:r>
            <a:r>
              <a:rPr lang="en-US" dirty="0" smtClean="0"/>
              <a:t> iterates </a:t>
            </a:r>
            <a:r>
              <a:rPr lang="en-US" dirty="0"/>
              <a:t>over a list of </a:t>
            </a:r>
            <a:r>
              <a:rPr lang="en-US" dirty="0" smtClean="0"/>
              <a:t>elements, </a:t>
            </a:r>
            <a:r>
              <a:rPr lang="en-US" dirty="0"/>
              <a:t>yielding each in turn to an iterator </a:t>
            </a:r>
            <a:r>
              <a:rPr lang="en-US" dirty="0" smtClean="0"/>
              <a:t>function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sz="2800" dirty="0" smtClean="0"/>
              <a:t>Just like for-in</a:t>
            </a:r>
          </a:p>
          <a:p>
            <a:pPr marL="914400" lvl="2" indent="-284163">
              <a:lnSpc>
                <a:spcPct val="100000"/>
              </a:lnSpc>
              <a:spcBef>
                <a:spcPts val="300"/>
              </a:spcBef>
            </a:pPr>
            <a:r>
              <a:rPr lang="en-US" sz="2600" dirty="0" smtClean="0"/>
              <a:t>Delegates to the native </a:t>
            </a:r>
            <a:r>
              <a:rPr lang="en-US" sz="2600" dirty="0" err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forEach</a:t>
            </a:r>
            <a:r>
              <a:rPr lang="en-US" sz="2600" dirty="0" smtClean="0"/>
              <a:t> function if supported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33400" y="2912289"/>
            <a:ext cx="8077200" cy="1323439"/>
          </a:xfrm>
        </p:spPr>
        <p:txBody>
          <a:bodyPr/>
          <a:lstStyle/>
          <a:p>
            <a:r>
              <a:rPr lang="en-US" dirty="0" smtClean="0"/>
              <a:t>var numbers = [1, 2, 3, 4, 5, 6, 7, 8];</a:t>
            </a:r>
          </a:p>
          <a:p>
            <a:r>
              <a:rPr lang="en-US" dirty="0" smtClean="0"/>
              <a:t>_.each(numbers, console.log);</a:t>
            </a:r>
          </a:p>
          <a:p>
            <a:r>
              <a:rPr lang="en-US" dirty="0" smtClean="0"/>
              <a:t>_.each(numbers, function(item) { console.log(item); }</a:t>
            </a:r>
          </a:p>
          <a:p>
            <a:r>
              <a:rPr lang="en-US" dirty="0"/>
              <a:t>//</a:t>
            </a:r>
            <a:r>
              <a:rPr lang="en-US" dirty="0" smtClean="0"/>
              <a:t>log </a:t>
            </a:r>
            <a:r>
              <a:rPr lang="en-US" dirty="0"/>
              <a:t>all the </a:t>
            </a:r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310499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Can be used with objects as well: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33400" y="4957024"/>
            <a:ext cx="80772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_.each(console, console.log);</a:t>
            </a:r>
          </a:p>
          <a:p>
            <a:r>
              <a:rPr lang="en-US" dirty="0" smtClean="0"/>
              <a:t>//logs all members of the console</a:t>
            </a:r>
          </a:p>
          <a:p>
            <a:r>
              <a:rPr lang="en-US" dirty="0" smtClean="0"/>
              <a:t>var person = new Person("</a:t>
            </a:r>
            <a:r>
              <a:rPr lang="en-US" dirty="0" err="1" smtClean="0"/>
              <a:t>Doncho","Minkov</a:t>
            </a:r>
            <a:r>
              <a:rPr lang="en-US" dirty="0" smtClean="0"/>
              <a:t>");</a:t>
            </a:r>
            <a:endParaRPr lang="bg-BG" dirty="0" smtClean="0"/>
          </a:p>
          <a:p>
            <a:r>
              <a:rPr lang="bg-BG" dirty="0" smtClean="0"/>
              <a:t>_.</a:t>
            </a:r>
            <a:r>
              <a:rPr lang="en-US" dirty="0" smtClean="0"/>
              <a:t>each</a:t>
            </a:r>
            <a:r>
              <a:rPr lang="bg-BG" dirty="0" smtClean="0"/>
              <a:t>(</a:t>
            </a:r>
            <a:r>
              <a:rPr lang="en-US" dirty="0" smtClean="0"/>
              <a:t>person, console.log);</a:t>
            </a:r>
          </a:p>
          <a:p>
            <a:r>
              <a:rPr lang="en-US" dirty="0" smtClean="0"/>
              <a:t>//logs Doncho and Minkov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4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_.each()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40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Collections: map()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579920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_.map()</a:t>
            </a:r>
            <a:r>
              <a:rPr lang="en-US" dirty="0" smtClean="0"/>
              <a:t> produces a new array of elements, after the values are computed</a:t>
            </a:r>
          </a:p>
          <a:p>
            <a:pPr lvl="1"/>
            <a:r>
              <a:rPr lang="en-US" sz="2800" dirty="0" smtClean="0"/>
              <a:t>Delegates to the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native map</a:t>
            </a:r>
            <a:r>
              <a:rPr lang="en-US" sz="2800" dirty="0" smtClean="0"/>
              <a:t>, if supported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390617" y="2612570"/>
            <a:ext cx="8362766" cy="1631216"/>
          </a:xfrm>
        </p:spPr>
        <p:txBody>
          <a:bodyPr/>
          <a:lstStyle/>
          <a:p>
            <a:r>
              <a:rPr lang="en-US" dirty="0" smtClean="0"/>
              <a:t>var numbers = [0, 1, 2, 3, 4, 5, 6, 7, 8];</a:t>
            </a:r>
          </a:p>
          <a:p>
            <a:r>
              <a:rPr lang="en-US" dirty="0" smtClean="0"/>
              <a:t>var </a:t>
            </a:r>
            <a:r>
              <a:rPr lang="en-US" dirty="0" err="1" smtClean="0"/>
              <a:t>numberNames</a:t>
            </a:r>
            <a:r>
              <a:rPr lang="en-US" dirty="0" smtClean="0"/>
              <a:t> = ["zero", "one", "two", "three", …]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numbersToNames</a:t>
            </a:r>
            <a:r>
              <a:rPr lang="en-US" dirty="0" smtClean="0"/>
              <a:t>(item) { return </a:t>
            </a:r>
            <a:r>
              <a:rPr lang="en-US" dirty="0" err="1" smtClean="0"/>
              <a:t>numberNames</a:t>
            </a:r>
            <a:r>
              <a:rPr lang="en-US" dirty="0" smtClean="0"/>
              <a:t>[item];}</a:t>
            </a:r>
          </a:p>
          <a:p>
            <a:r>
              <a:rPr lang="en-US" dirty="0" smtClean="0"/>
              <a:t>_.map(numbers, </a:t>
            </a:r>
            <a:r>
              <a:rPr lang="en-US" dirty="0" err="1" smtClean="0"/>
              <a:t>numbersToNames</a:t>
            </a:r>
            <a:r>
              <a:rPr lang="en-US" dirty="0" smtClean="0"/>
              <a:t>);e</a:t>
            </a:r>
          </a:p>
          <a:p>
            <a:r>
              <a:rPr lang="en-US" dirty="0" smtClean="0"/>
              <a:t>//log the number names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367151"/>
            <a:ext cx="8686800" cy="553998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="1" kern="1200" baseline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Can be used with objects as well: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390617" y="4999935"/>
            <a:ext cx="8362766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_.map(console, function (item) {</a:t>
            </a:r>
          </a:p>
          <a:p>
            <a:r>
              <a:rPr lang="en-US" dirty="0" smtClean="0"/>
              <a:t>               return </a:t>
            </a:r>
            <a:r>
              <a:rPr lang="en-US" dirty="0" err="1"/>
              <a:t>item.toString</a:t>
            </a:r>
            <a:r>
              <a:rPr lang="en-US" dirty="0" smtClean="0"/>
              <a:t>();</a:t>
            </a:r>
          </a:p>
          <a:p>
            <a:r>
              <a:rPr lang="en-US" dirty="0"/>
              <a:t> </a:t>
            </a:r>
            <a:r>
              <a:rPr lang="en-US" dirty="0" smtClean="0"/>
              <a:t>             });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8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_.map()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7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</Template>
  <TotalTime>720</TotalTime>
  <Words>1448</Words>
  <Application>Microsoft Office PowerPoint</Application>
  <PresentationFormat>On-screen Show (4:3)</PresentationFormat>
  <Paragraphs>188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Cambria</vt:lpstr>
      <vt:lpstr>Consolas</vt:lpstr>
      <vt:lpstr>Corbel</vt:lpstr>
      <vt:lpstr>Wingdings 2</vt:lpstr>
      <vt:lpstr>Telerik Academy</vt:lpstr>
      <vt:lpstr>Dive into Underscore.js</vt:lpstr>
      <vt:lpstr>Underscore.js</vt:lpstr>
      <vt:lpstr>Underscore.js Functionality </vt:lpstr>
      <vt:lpstr>Extensions for Collections</vt:lpstr>
      <vt:lpstr>Collections</vt:lpstr>
      <vt:lpstr>Collections: each()</vt:lpstr>
      <vt:lpstr>_.each()</vt:lpstr>
      <vt:lpstr>Collections: map()</vt:lpstr>
      <vt:lpstr>_.map()</vt:lpstr>
      <vt:lpstr>Collections: filter() and reject()</vt:lpstr>
      <vt:lpstr>_.filter() and _.reject()</vt:lpstr>
      <vt:lpstr>Collections: where()</vt:lpstr>
      <vt:lpstr>_.where()</vt:lpstr>
      <vt:lpstr>Collections: all() and any()</vt:lpstr>
      <vt:lpstr>_.all() and _.any()</vt:lpstr>
      <vt:lpstr>Collections: pluck()</vt:lpstr>
      <vt:lpstr>_.pluck()</vt:lpstr>
      <vt:lpstr>Collections:  sortBy() and groupBy()</vt:lpstr>
      <vt:lpstr>_.sortBy() and _.groupBy()</vt:lpstr>
      <vt:lpstr>Array Extensions</vt:lpstr>
      <vt:lpstr>Array Extensions</vt:lpstr>
      <vt:lpstr>Arrays:  first() and initial()</vt:lpstr>
      <vt:lpstr>_.first() and _. initial()</vt:lpstr>
      <vt:lpstr>Arrays:  last() and rest()</vt:lpstr>
      <vt:lpstr>last() and rest()</vt:lpstr>
      <vt:lpstr>Function Extensions</vt:lpstr>
      <vt:lpstr>Function Extensions</vt:lpstr>
      <vt:lpstr>Function Extensions</vt:lpstr>
      <vt:lpstr>Object Extensions</vt:lpstr>
      <vt:lpstr>Object Extensions</vt:lpstr>
      <vt:lpstr>Object Extensions</vt:lpstr>
      <vt:lpstr>Underscore.js</vt:lpstr>
      <vt:lpstr>Homework</vt:lpstr>
      <vt:lpstr>Homework (2)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Doncho Minkov</dc:creator>
  <cp:lastModifiedBy>Doncho Minkov</cp:lastModifiedBy>
  <cp:revision>451</cp:revision>
  <dcterms:created xsi:type="dcterms:W3CDTF">2013-08-20T09:14:50Z</dcterms:created>
  <dcterms:modified xsi:type="dcterms:W3CDTF">2014-07-16T08:57:08Z</dcterms:modified>
</cp:coreProperties>
</file>