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6" r:id="rId29"/>
    <p:sldId id="285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9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C6B3EFC-D9F5-40BE-8437-2E35387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C6B3EFC-D9F5-40BE-8437-2E35387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1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6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04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academy.telerik.com/feed/qa.r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199" y="2180947"/>
            <a:ext cx="8229600" cy="1524000"/>
          </a:xfrm>
        </p:spPr>
        <p:txBody>
          <a:bodyPr/>
          <a:lstStyle/>
          <a:p>
            <a:r>
              <a:rPr lang="en-US" dirty="0" smtClean="0"/>
              <a:t>Processing JSON in 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JavaScriptSerializer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1886670"/>
          </a:xfrm>
        </p:spPr>
        <p:txBody>
          <a:bodyPr>
            <a:spAutoFit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serializer</a:t>
            </a:r>
            <a:r>
              <a:rPr lang="en-US" dirty="0" smtClean="0"/>
              <a:t> has nice features:</a:t>
            </a:r>
          </a:p>
          <a:p>
            <a:pPr lvl="1"/>
            <a:r>
              <a:rPr lang="en-US" dirty="0" smtClean="0"/>
              <a:t>Serializing objects to JSON and vice versa</a:t>
            </a:r>
          </a:p>
          <a:p>
            <a:pPr lvl="1"/>
            <a:r>
              <a:rPr lang="en-US" dirty="0" smtClean="0"/>
              <a:t>Correct parsing of dictionaries: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5380" y="3971404"/>
            <a:ext cx="44414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digits = </a:t>
            </a:r>
            <a:br>
              <a:rPr lang="en-US" dirty="0" smtClean="0"/>
            </a:br>
            <a:r>
              <a:rPr lang="en-US" dirty="0" smtClean="0"/>
              <a:t>  new Dictionary&lt;string, 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{ "one", 1},</a:t>
            </a:r>
          </a:p>
          <a:p>
            <a:r>
              <a:rPr lang="en-US" dirty="0" smtClean="0"/>
              <a:t>    { "two", 2}, </a:t>
            </a:r>
          </a:p>
          <a:p>
            <a:r>
              <a:rPr lang="en-US" dirty="0" smtClean="0"/>
              <a:t>    …</a:t>
            </a:r>
          </a:p>
          <a:p>
            <a:r>
              <a:rPr lang="en-US" dirty="0" smtClean="0"/>
              <a:t>  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24794" y="3971404"/>
            <a:ext cx="215961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one</a:t>
            </a:r>
            <a:r>
              <a:rPr lang="en-US" dirty="0" smtClean="0"/>
              <a:t>": 1,</a:t>
            </a:r>
            <a:br>
              <a:rPr lang="en-US" dirty="0" smtClean="0"/>
            </a:br>
            <a:r>
              <a:rPr lang="en-US" dirty="0" smtClean="0"/>
              <a:t>  "two": 2,</a:t>
            </a:r>
          </a:p>
          <a:p>
            <a:r>
              <a:rPr lang="en-US" dirty="0" smtClean="0"/>
              <a:t>  "</a:t>
            </a:r>
            <a:r>
              <a:rPr lang="en-US" dirty="0"/>
              <a:t>three</a:t>
            </a:r>
            <a:r>
              <a:rPr lang="en-US" dirty="0" smtClean="0"/>
              <a:t>": 3,</a:t>
            </a:r>
          </a:p>
          <a:p>
            <a:r>
              <a:rPr lang="en-US" dirty="0" smtClean="0"/>
              <a:t>  "</a:t>
            </a:r>
            <a:r>
              <a:rPr lang="en-US" dirty="0"/>
              <a:t>four</a:t>
            </a:r>
            <a:r>
              <a:rPr lang="en-US" dirty="0" smtClean="0"/>
              <a:t>": 4,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U-Turn Arrow 7"/>
          <p:cNvSpPr/>
          <p:nvPr/>
        </p:nvSpPr>
        <p:spPr>
          <a:xfrm>
            <a:off x="2806700" y="3048000"/>
            <a:ext cx="4394200" cy="923404"/>
          </a:xfrm>
          <a:prstGeom prst="uturnArrow">
            <a:avLst>
              <a:gd name="adj1" fmla="val 22493"/>
              <a:gd name="adj2" fmla="val 25000"/>
              <a:gd name="adj3" fmla="val 31877"/>
              <a:gd name="adj4" fmla="val 43750"/>
              <a:gd name="adj5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884104" y="3315056"/>
            <a:ext cx="256540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Is parsed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JavaScriptSerializer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1886670"/>
          </a:xfrm>
        </p:spPr>
        <p:txBody>
          <a:bodyPr>
            <a:spAutoFit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serializer</a:t>
            </a:r>
            <a:r>
              <a:rPr lang="en-US" dirty="0" smtClean="0"/>
              <a:t> has nice features:</a:t>
            </a:r>
          </a:p>
          <a:p>
            <a:pPr lvl="1"/>
            <a:r>
              <a:rPr lang="en-US" dirty="0" smtClean="0"/>
              <a:t>Serializing objects to JSON and vice versa</a:t>
            </a:r>
          </a:p>
          <a:p>
            <a:pPr lvl="1"/>
            <a:r>
              <a:rPr lang="en-US" dirty="0" smtClean="0"/>
              <a:t>Correct parsing of dictionaries: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5380" y="3971404"/>
            <a:ext cx="44414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digits = </a:t>
            </a:r>
            <a:br>
              <a:rPr lang="en-US" dirty="0" smtClean="0"/>
            </a:br>
            <a:r>
              <a:rPr lang="en-US" dirty="0" smtClean="0"/>
              <a:t>  new Dictionary&lt;string, 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{ "one", 1},</a:t>
            </a:r>
          </a:p>
          <a:p>
            <a:r>
              <a:rPr lang="en-US" dirty="0" smtClean="0"/>
              <a:t>    { "two", 2}, </a:t>
            </a:r>
          </a:p>
          <a:p>
            <a:r>
              <a:rPr lang="en-US" dirty="0" smtClean="0"/>
              <a:t>    …</a:t>
            </a:r>
          </a:p>
          <a:p>
            <a:r>
              <a:rPr lang="en-US" dirty="0" smtClean="0"/>
              <a:t>  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24794" y="3971404"/>
            <a:ext cx="215961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one</a:t>
            </a:r>
            <a:r>
              <a:rPr lang="en-US" dirty="0" smtClean="0"/>
              <a:t>": 1,</a:t>
            </a:r>
            <a:br>
              <a:rPr lang="en-US" dirty="0" smtClean="0"/>
            </a:br>
            <a:r>
              <a:rPr lang="en-US" dirty="0" smtClean="0"/>
              <a:t>  "two": 2,</a:t>
            </a:r>
          </a:p>
          <a:p>
            <a:r>
              <a:rPr lang="en-US" dirty="0" smtClean="0"/>
              <a:t>  "</a:t>
            </a:r>
            <a:r>
              <a:rPr lang="en-US" dirty="0"/>
              <a:t>three</a:t>
            </a:r>
            <a:r>
              <a:rPr lang="en-US" dirty="0" smtClean="0"/>
              <a:t>": 3,</a:t>
            </a:r>
          </a:p>
          <a:p>
            <a:r>
              <a:rPr lang="en-US" dirty="0" smtClean="0"/>
              <a:t>  "</a:t>
            </a:r>
            <a:r>
              <a:rPr lang="en-US" dirty="0"/>
              <a:t>four</a:t>
            </a:r>
            <a:r>
              <a:rPr lang="en-US" dirty="0" smtClean="0"/>
              <a:t>": 4,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U-Turn Arrow 7"/>
          <p:cNvSpPr/>
          <p:nvPr/>
        </p:nvSpPr>
        <p:spPr>
          <a:xfrm>
            <a:off x="2806700" y="3048000"/>
            <a:ext cx="4394200" cy="923404"/>
          </a:xfrm>
          <a:prstGeom prst="uturnArrow">
            <a:avLst>
              <a:gd name="adj1" fmla="val 22493"/>
              <a:gd name="adj2" fmla="val 25000"/>
              <a:gd name="adj3" fmla="val 31877"/>
              <a:gd name="adj4" fmla="val 43750"/>
              <a:gd name="adj5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884104" y="3315056"/>
            <a:ext cx="256540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Is parsed to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22600" y="4495800"/>
            <a:ext cx="3291840" cy="5842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0" name="Straight Arrow Connector 9"/>
          <p:cNvCxnSpPr/>
          <p:nvPr/>
        </p:nvCxnSpPr>
        <p:spPr>
          <a:xfrm flipV="1">
            <a:off x="3157664" y="4835158"/>
            <a:ext cx="3291840" cy="5842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55115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08202"/>
            <a:ext cx="7924800" cy="1371598"/>
          </a:xfrm>
        </p:spPr>
        <p:txBody>
          <a:bodyPr/>
          <a:lstStyle/>
          <a:p>
            <a:r>
              <a:rPr lang="en-US" dirty="0" smtClean="0"/>
              <a:t>JavaScript Serializer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091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Better JSON parsing than with </a:t>
            </a:r>
            <a:r>
              <a:rPr lang="en-US" dirty="0" err="1" smtClean="0"/>
              <a:t>JavaScriptSerializer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11300"/>
            <a:ext cx="8686800" cy="5194300"/>
          </a:xfrm>
        </p:spPr>
        <p:txBody>
          <a:bodyPr/>
          <a:lstStyle/>
          <a:p>
            <a:r>
              <a:rPr lang="en-US" dirty="0" err="1" smtClean="0"/>
              <a:t>JavaScriptSerializer</a:t>
            </a:r>
            <a:r>
              <a:rPr lang="en-US" dirty="0" smtClean="0"/>
              <a:t> is good</a:t>
            </a:r>
          </a:p>
          <a:p>
            <a:pPr lvl="1"/>
            <a:r>
              <a:rPr lang="en-US" dirty="0" smtClean="0"/>
              <a:t>But JSON.NET is better</a:t>
            </a:r>
          </a:p>
          <a:p>
            <a:r>
              <a:rPr lang="en-US" dirty="0" smtClean="0"/>
              <a:t>JSON.NET:</a:t>
            </a:r>
          </a:p>
          <a:p>
            <a:pPr lvl="1"/>
            <a:r>
              <a:rPr lang="en-US" dirty="0" smtClean="0"/>
              <a:t>Has better performance</a:t>
            </a:r>
          </a:p>
          <a:p>
            <a:pPr lvl="1"/>
            <a:r>
              <a:rPr lang="en-US" dirty="0" smtClean="0"/>
              <a:t>Supports LINQ-to-JSON</a:t>
            </a:r>
          </a:p>
          <a:p>
            <a:pPr lvl="1"/>
            <a:r>
              <a:rPr lang="en-US" dirty="0" smtClean="0"/>
              <a:t>Has an out-of-the-box support for parsing between JSON and 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JSON.NET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To install JSON.NET run in the Package Manager Console: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50780" y="2015604"/>
            <a:ext cx="49007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Install-Package </a:t>
            </a:r>
            <a:r>
              <a:rPr lang="en-US" dirty="0" err="1" smtClean="0"/>
              <a:t>Newtonsoft.Json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568383"/>
            <a:ext cx="8686800" cy="125944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 two primary methods:</a:t>
            </a:r>
          </a:p>
          <a:p>
            <a:pPr lvl="1"/>
            <a:r>
              <a:rPr lang="en-US" dirty="0" smtClean="0"/>
              <a:t>Serialize an object: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7880" y="3864289"/>
            <a:ext cx="816462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serializedPlace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JsonConvert.SerializeObject</a:t>
            </a:r>
            <a:r>
              <a:rPr lang="en-US" dirty="0" smtClean="0"/>
              <a:t>(place);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07880" y="5443109"/>
            <a:ext cx="816462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deserializedPlace</a:t>
            </a:r>
            <a:r>
              <a:rPr lang="en-US" dirty="0"/>
              <a:t> =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JsonConvert.DeserializeObject</a:t>
            </a:r>
            <a:r>
              <a:rPr lang="en-US" dirty="0" smtClean="0"/>
              <a:t>&lt;Place</a:t>
            </a:r>
            <a:r>
              <a:rPr lang="en-US" dirty="0"/>
              <a:t>&gt;(</a:t>
            </a:r>
            <a:r>
              <a:rPr lang="en-US" dirty="0" err="1"/>
              <a:t>serializedPlace</a:t>
            </a:r>
            <a:r>
              <a:rPr lang="en-US" dirty="0"/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728912"/>
            <a:ext cx="8686800" cy="577081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Deserialize an object: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Serializing and </a:t>
            </a:r>
            <a:br>
              <a:rPr lang="en-US" dirty="0" smtClean="0"/>
            </a:br>
            <a:r>
              <a:rPr lang="en-US" dirty="0" smtClean="0"/>
              <a:t>Deserializing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37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can be configured to:</a:t>
            </a:r>
          </a:p>
          <a:p>
            <a:pPr lvl="1"/>
            <a:r>
              <a:rPr lang="en-US" dirty="0" smtClean="0"/>
              <a:t>Indent the output JSON string</a:t>
            </a:r>
          </a:p>
          <a:p>
            <a:pPr lvl="1"/>
            <a:r>
              <a:rPr lang="en-US" dirty="0" smtClean="0"/>
              <a:t>To convert JSON to anonymous types</a:t>
            </a:r>
          </a:p>
          <a:p>
            <a:pPr lvl="1"/>
            <a:r>
              <a:rPr lang="en-US" dirty="0" smtClean="0"/>
              <a:t>To control the casing and properties to parse</a:t>
            </a:r>
          </a:p>
          <a:p>
            <a:pPr lvl="1"/>
            <a:r>
              <a:rPr lang="en-US" dirty="0" smtClean="0"/>
              <a:t>To skip errors</a:t>
            </a:r>
          </a:p>
          <a:p>
            <a:r>
              <a:rPr lang="en-US" dirty="0" smtClean="0"/>
              <a:t>JSON.NET also supports:</a:t>
            </a:r>
          </a:p>
          <a:p>
            <a:pPr lvl="1"/>
            <a:r>
              <a:rPr lang="en-US" dirty="0" smtClean="0"/>
              <a:t>LINQ-to-JSON</a:t>
            </a:r>
          </a:p>
          <a:p>
            <a:pPr lvl="1"/>
            <a:r>
              <a:rPr lang="en-US" dirty="0" smtClean="0"/>
              <a:t>Direct parse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489690" y="3149398"/>
            <a:ext cx="816462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smtClean="0"/>
              <a:t>@"{ '</a:t>
            </a:r>
            <a:r>
              <a:rPr lang="en-US" dirty="0" err="1" smtClean="0"/>
              <a:t>firstName</a:t>
            </a:r>
            <a:r>
              <a:rPr lang="en-US" dirty="0"/>
              <a:t>': 'Doncho</a:t>
            </a:r>
            <a:r>
              <a:rPr lang="en-US" dirty="0" smtClean="0"/>
              <a:t>',"</a:t>
            </a:r>
            <a:endParaRPr lang="en-US" dirty="0"/>
          </a:p>
          <a:p>
            <a:r>
              <a:rPr lang="en-US" dirty="0" smtClean="0"/>
              <a:t>               </a:t>
            </a:r>
            <a:r>
              <a:rPr lang="en-US" dirty="0"/>
              <a:t>'</a:t>
            </a:r>
            <a:r>
              <a:rPr lang="en-US" dirty="0" err="1"/>
              <a:t>lastName</a:t>
            </a:r>
            <a:r>
              <a:rPr lang="en-US" dirty="0"/>
              <a:t>': 'Minkov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            'occupation</a:t>
            </a:r>
            <a:r>
              <a:rPr lang="en-US" dirty="0"/>
              <a:t>': 'Technical Trainer</a:t>
            </a:r>
            <a:r>
              <a:rPr lang="en-US" dirty="0" smtClean="0"/>
              <a:t>' }";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template = new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= "",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"",</a:t>
            </a:r>
          </a:p>
          <a:p>
            <a:r>
              <a:rPr lang="en-US" dirty="0" smtClean="0"/>
              <a:t>  Occupation </a:t>
            </a:r>
            <a:r>
              <a:rPr lang="en-US" dirty="0"/>
              <a:t>= </a:t>
            </a:r>
            <a:r>
              <a:rPr lang="en-US" dirty="0" smtClean="0"/>
              <a:t>""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JsonConvert.DeserializeAnonymousType</a:t>
            </a:r>
            <a:r>
              <a:rPr lang="en-US" dirty="0" smtClean="0"/>
              <a:t>(</a:t>
            </a:r>
            <a:r>
              <a:rPr lang="en-US" dirty="0" err="1" smtClean="0"/>
              <a:t>json</a:t>
            </a:r>
            <a:r>
              <a:rPr lang="en-US" dirty="0"/>
              <a:t>, template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500"/>
            <a:ext cx="8686800" cy="1104918"/>
          </a:xfrm>
        </p:spPr>
        <p:txBody>
          <a:bodyPr>
            <a:spAutoFit/>
          </a:bodyPr>
          <a:lstStyle/>
          <a:p>
            <a:r>
              <a:rPr lang="en-US" dirty="0" smtClean="0"/>
              <a:t>To indent the output string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Formattingg.Indented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9690" y="1971645"/>
            <a:ext cx="81646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JsonConvert.SerializeObject</a:t>
            </a:r>
            <a:r>
              <a:rPr lang="en-US" dirty="0" smtClean="0"/>
              <a:t>(place</a:t>
            </a:r>
            <a:r>
              <a:rPr lang="en-US" dirty="0"/>
              <a:t>, </a:t>
            </a:r>
            <a:r>
              <a:rPr lang="en-US" dirty="0" err="1"/>
              <a:t>Formatting.Indented</a:t>
            </a:r>
            <a:r>
              <a:rPr lang="en-US" dirty="0"/>
              <a:t>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2540000"/>
            <a:ext cx="8686800" cy="6093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Deserializing to anonymous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489690" y="3149398"/>
            <a:ext cx="816462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smtClean="0"/>
              <a:t>@"{ '</a:t>
            </a:r>
            <a:r>
              <a:rPr lang="en-US" dirty="0" err="1" smtClean="0"/>
              <a:t>firstName</a:t>
            </a:r>
            <a:r>
              <a:rPr lang="en-US" dirty="0"/>
              <a:t>': 'Doncho</a:t>
            </a:r>
            <a:r>
              <a:rPr lang="en-US" dirty="0" smtClean="0"/>
              <a:t>',"</a:t>
            </a:r>
            <a:endParaRPr lang="en-US" dirty="0"/>
          </a:p>
          <a:p>
            <a:r>
              <a:rPr lang="en-US" dirty="0" smtClean="0"/>
              <a:t>               </a:t>
            </a:r>
            <a:r>
              <a:rPr lang="en-US" dirty="0"/>
              <a:t>'</a:t>
            </a:r>
            <a:r>
              <a:rPr lang="en-US" dirty="0" err="1"/>
              <a:t>lastName</a:t>
            </a:r>
            <a:r>
              <a:rPr lang="en-US" dirty="0"/>
              <a:t>': 'Minkov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            'occupation</a:t>
            </a:r>
            <a:r>
              <a:rPr lang="en-US" dirty="0"/>
              <a:t>': 'Technical Trainer</a:t>
            </a:r>
            <a:r>
              <a:rPr lang="en-US" dirty="0" smtClean="0"/>
              <a:t>' }";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template = new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= "",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"",</a:t>
            </a:r>
          </a:p>
          <a:p>
            <a:r>
              <a:rPr lang="en-US" dirty="0" smtClean="0"/>
              <a:t>  Occupation </a:t>
            </a:r>
            <a:r>
              <a:rPr lang="en-US" dirty="0"/>
              <a:t>= </a:t>
            </a:r>
            <a:r>
              <a:rPr lang="en-US" dirty="0" smtClean="0"/>
              <a:t>""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JsonConvert.DeserializeAnonymousType</a:t>
            </a:r>
            <a:r>
              <a:rPr lang="en-US" dirty="0" smtClean="0"/>
              <a:t>(</a:t>
            </a:r>
            <a:r>
              <a:rPr lang="en-US" dirty="0" err="1" smtClean="0"/>
              <a:t>json</a:t>
            </a:r>
            <a:r>
              <a:rPr lang="en-US" dirty="0"/>
              <a:t>, template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784600" y="4672434"/>
            <a:ext cx="3771900" cy="953453"/>
          </a:xfrm>
          <a:prstGeom prst="wedgeRoundRectCallout">
            <a:avLst>
              <a:gd name="adj1" fmla="val 45547"/>
              <a:gd name="adj2" fmla="val 108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provide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template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784600" y="4672435"/>
            <a:ext cx="3771900" cy="953453"/>
          </a:xfrm>
          <a:prstGeom prst="wedgeRoundRectCallout">
            <a:avLst>
              <a:gd name="adj1" fmla="val -69495"/>
              <a:gd name="adj2" fmla="val -362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provide 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template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500"/>
            <a:ext cx="8686800" cy="1104918"/>
          </a:xfrm>
        </p:spPr>
        <p:txBody>
          <a:bodyPr>
            <a:spAutoFit/>
          </a:bodyPr>
          <a:lstStyle/>
          <a:p>
            <a:r>
              <a:rPr lang="en-US" dirty="0" smtClean="0"/>
              <a:t>To indent the output string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Formattingg.Indented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9690" y="1971645"/>
            <a:ext cx="81646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JsonConvert.SerializeObject</a:t>
            </a:r>
            <a:r>
              <a:rPr lang="en-US" dirty="0" smtClean="0"/>
              <a:t>(place</a:t>
            </a:r>
            <a:r>
              <a:rPr lang="en-US" dirty="0"/>
              <a:t>, </a:t>
            </a:r>
            <a:r>
              <a:rPr lang="en-US" dirty="0" err="1"/>
              <a:t>Formatting.Indented</a:t>
            </a:r>
            <a:r>
              <a:rPr lang="en-US" dirty="0"/>
              <a:t>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2540000"/>
            <a:ext cx="8686800" cy="6093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Deserializing to anonymous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1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13893"/>
            <a:ext cx="8686800" cy="5143130"/>
          </a:xfrm>
        </p:spPr>
        <p:txBody>
          <a:bodyPr/>
          <a:lstStyle/>
          <a:p>
            <a:r>
              <a:rPr lang="en-US" dirty="0" smtClean="0"/>
              <a:t>The JSON data format</a:t>
            </a:r>
          </a:p>
          <a:p>
            <a:pPr lvl="1"/>
            <a:r>
              <a:rPr lang="en-US" dirty="0" smtClean="0"/>
              <a:t>Rules and features</a:t>
            </a:r>
          </a:p>
          <a:p>
            <a:pPr lvl="1"/>
            <a:r>
              <a:rPr lang="en-US" dirty="0" smtClean="0"/>
              <a:t>Usage</a:t>
            </a:r>
          </a:p>
          <a:p>
            <a:r>
              <a:rPr lang="en-US" dirty="0" smtClean="0"/>
              <a:t>JSON.NET Overview</a:t>
            </a:r>
          </a:p>
          <a:p>
            <a:pPr lvl="1"/>
            <a:r>
              <a:rPr lang="en-US" dirty="0" smtClean="0"/>
              <a:t>Installation and usage</a:t>
            </a:r>
          </a:p>
          <a:p>
            <a:pPr lvl="1"/>
            <a:r>
              <a:rPr lang="en-US" dirty="0" smtClean="0"/>
              <a:t>LINQ-to-JSON</a:t>
            </a:r>
          </a:p>
          <a:p>
            <a:pPr lvl="1"/>
            <a:r>
              <a:rPr lang="en-US" dirty="0" smtClean="0"/>
              <a:t>JSON to XML and XML to JSON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Parsing of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282163"/>
          </a:xfrm>
        </p:spPr>
        <p:txBody>
          <a:bodyPr>
            <a:spAutoFit/>
          </a:bodyPr>
          <a:lstStyle/>
          <a:p>
            <a:r>
              <a:rPr lang="en-US" dirty="0" smtClean="0"/>
              <a:t>By default JSON.NET takes each Property/Field from the public interface of a class and parses it</a:t>
            </a:r>
          </a:p>
          <a:p>
            <a:pPr lvl="1"/>
            <a:r>
              <a:rPr lang="en-US" dirty="0" smtClean="0"/>
              <a:t>This can be controlled using attributes: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9690" y="3238298"/>
            <a:ext cx="8164620" cy="2362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public 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err="1" smtClean="0"/>
              <a:t>JsonProperty</a:t>
            </a:r>
            <a:r>
              <a:rPr lang="en-US" dirty="0" smtClean="0"/>
              <a:t>("user")]</a:t>
            </a:r>
          </a:p>
          <a:p>
            <a:r>
              <a:rPr lang="en-US" dirty="0" smtClean="0"/>
              <a:t>  public string Username{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err="1" smtClean="0"/>
              <a:t>JsonIgnore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public string Password{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Parsing of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282163"/>
          </a:xfrm>
        </p:spPr>
        <p:txBody>
          <a:bodyPr>
            <a:spAutoFit/>
          </a:bodyPr>
          <a:lstStyle/>
          <a:p>
            <a:r>
              <a:rPr lang="en-US" dirty="0" smtClean="0"/>
              <a:t>By default JSON.NET takes each Property/Field from the public interface of a class and parses it</a:t>
            </a:r>
          </a:p>
          <a:p>
            <a:pPr lvl="1"/>
            <a:r>
              <a:rPr lang="en-US" dirty="0" smtClean="0"/>
              <a:t>This can be controlled using attributes: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9690" y="3238298"/>
            <a:ext cx="8164620" cy="2362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public 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JsonProperty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("user")]</a:t>
            </a:r>
          </a:p>
          <a:p>
            <a:r>
              <a:rPr lang="en-US" dirty="0" smtClean="0"/>
              <a:t>  public string Username{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err="1" smtClean="0"/>
              <a:t>JsonIgnore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public string Password{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28754" y="3186815"/>
            <a:ext cx="3978645" cy="953453"/>
          </a:xfrm>
          <a:prstGeom prst="wedgeRoundRectCallout">
            <a:avLst>
              <a:gd name="adj1" fmla="val -60404"/>
              <a:gd name="adj2" fmla="val 380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Tells the converter to parse "Username" to "user"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Parsing of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282163"/>
          </a:xfrm>
        </p:spPr>
        <p:txBody>
          <a:bodyPr>
            <a:spAutoFit/>
          </a:bodyPr>
          <a:lstStyle/>
          <a:p>
            <a:r>
              <a:rPr lang="en-US" dirty="0" smtClean="0"/>
              <a:t>By default JSON.NET takes each Property/Field from the public interface of a class and parses </a:t>
            </a:r>
            <a:r>
              <a:rPr lang="en-US" dirty="0" smtClean="0"/>
              <a:t>it as is</a:t>
            </a:r>
            <a:endParaRPr lang="en-US" dirty="0" smtClean="0"/>
          </a:p>
          <a:p>
            <a:pPr lvl="1"/>
            <a:r>
              <a:rPr lang="en-US" dirty="0" smtClean="0"/>
              <a:t>This can be controlled using attributes: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9690" y="3238298"/>
            <a:ext cx="8164620" cy="2362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public 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err="1" smtClean="0"/>
              <a:t>JsonProperty</a:t>
            </a:r>
            <a:r>
              <a:rPr lang="en-US" dirty="0" smtClean="0"/>
              <a:t>("user")]</a:t>
            </a:r>
          </a:p>
          <a:p>
            <a:r>
              <a:rPr lang="en-US" dirty="0" smtClean="0"/>
              <a:t>  public string Username{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JsonIgnore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]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public string Password{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90354" y="5459230"/>
            <a:ext cx="3991345" cy="953453"/>
          </a:xfrm>
          <a:prstGeom prst="wedgeRoundRectCallout">
            <a:avLst>
              <a:gd name="adj1" fmla="val -39192"/>
              <a:gd name="adj2" fmla="val -812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Tells the converter to skip the property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"Password"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28754" y="3186815"/>
            <a:ext cx="3978645" cy="953453"/>
          </a:xfrm>
          <a:prstGeom prst="wedgeRoundRectCallout">
            <a:avLst>
              <a:gd name="adj1" fmla="val -60404"/>
              <a:gd name="adj2" fmla="val 380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Tells the converter to parse "Username" to "user"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2900" y="2270922"/>
            <a:ext cx="8458200" cy="1630358"/>
          </a:xfrm>
        </p:spPr>
        <p:txBody>
          <a:bodyPr/>
          <a:lstStyle/>
          <a:p>
            <a:r>
              <a:rPr lang="en-US" dirty="0" smtClean="0"/>
              <a:t>JSON.NET </a:t>
            </a:r>
            <a:br>
              <a:rPr lang="en-US" dirty="0" smtClean="0"/>
            </a:br>
            <a:r>
              <a:rPr lang="en-US" dirty="0" smtClean="0"/>
              <a:t>Parsing of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97000"/>
            <a:ext cx="8686800" cy="588494"/>
          </a:xfrm>
        </p:spPr>
        <p:txBody>
          <a:bodyPr>
            <a:spAutoFit/>
          </a:bodyPr>
          <a:lstStyle/>
          <a:p>
            <a:r>
              <a:rPr lang="en-US" dirty="0" smtClean="0"/>
              <a:t>JSON.NET has a support for LINQ-to-JSON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9690" y="2197100"/>
            <a:ext cx="81646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jsonObj</a:t>
            </a:r>
            <a:r>
              <a:rPr lang="en-US" dirty="0"/>
              <a:t> = </a:t>
            </a:r>
            <a:r>
              <a:rPr lang="en-US" dirty="0" err="1"/>
              <a:t>JObject.Parse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 smtClean="0"/>
              <a:t>Console.WriteLine</a:t>
            </a:r>
            <a:r>
              <a:rPr lang="en-US" dirty="0"/>
              <a:t>("Places in {0}:", </a:t>
            </a:r>
            <a:r>
              <a:rPr lang="en-US" dirty="0" err="1"/>
              <a:t>jsonObj</a:t>
            </a:r>
            <a:r>
              <a:rPr lang="en-US" dirty="0"/>
              <a:t>["name"]);</a:t>
            </a:r>
          </a:p>
          <a:p>
            <a:endParaRPr lang="en-US" dirty="0" smtClean="0"/>
          </a:p>
          <a:p>
            <a:r>
              <a:rPr lang="en-US" dirty="0" err="1" smtClean="0"/>
              <a:t>jsonObj</a:t>
            </a:r>
            <a:r>
              <a:rPr lang="en-US" dirty="0"/>
              <a:t>["places"].Select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pl</a:t>
            </a:r>
            <a:r>
              <a:rPr lang="en-US" dirty="0" smtClean="0"/>
              <a:t> </a:t>
            </a:r>
            <a:r>
              <a:rPr lang="en-US" dirty="0"/>
              <a:t>=&gt;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string.Format</a:t>
            </a:r>
            <a:r>
              <a:rPr lang="en-US" dirty="0"/>
              <a:t>("{0}) {1} ({2</a:t>
            </a:r>
            <a:r>
              <a:rPr lang="en-US" dirty="0" smtClean="0"/>
              <a:t>})",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index++,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/>
              <a:t>pl</a:t>
            </a:r>
            <a:r>
              <a:rPr lang="en-US" dirty="0"/>
              <a:t>["name"],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/>
              <a:t>string.Join</a:t>
            </a:r>
            <a:r>
              <a:rPr lang="en-US" dirty="0"/>
              <a:t>(", </a:t>
            </a:r>
            <a:r>
              <a:rPr lang="en-US" dirty="0" smtClean="0"/>
              <a:t>",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pl</a:t>
            </a:r>
            <a:r>
              <a:rPr lang="en-US" dirty="0"/>
              <a:t>["categories</a:t>
            </a:r>
            <a:r>
              <a:rPr lang="en-US" dirty="0" smtClean="0"/>
              <a:t>"].</a:t>
            </a:r>
            <a:r>
              <a:rPr lang="en-US" dirty="0"/>
              <a:t>Select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cat </a:t>
            </a:r>
            <a:r>
              <a:rPr lang="en-US" dirty="0"/>
              <a:t>=&gt; cat["name"]))))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.</a:t>
            </a:r>
            <a:r>
              <a:rPr lang="en-US" dirty="0"/>
              <a:t>Print();</a:t>
            </a:r>
          </a:p>
        </p:txBody>
      </p:sp>
    </p:spTree>
    <p:extLst>
      <p:ext uri="{BB962C8B-B14F-4D97-AF65-F5344CB8AC3E}">
        <p14:creationId xmlns:p14="http://schemas.microsoft.com/office/powerpoint/2010/main" val="37704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" y="2997201"/>
            <a:ext cx="7924800" cy="685800"/>
          </a:xfrm>
        </p:spPr>
        <p:txBody>
          <a:bodyPr/>
          <a:lstStyle/>
          <a:p>
            <a:r>
              <a:rPr lang="en-US" dirty="0" smtClean="0"/>
              <a:t>XML to JSON and </a:t>
            </a:r>
            <a:br>
              <a:rPr lang="en-US" dirty="0" smtClean="0"/>
            </a:br>
            <a:r>
              <a:rPr lang="en-US" dirty="0" smtClean="0"/>
              <a:t>JSON to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210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Conversions from JSON to XML are done using two methods:</a:t>
            </a:r>
          </a:p>
          <a:p>
            <a:pPr lvl="1"/>
            <a:r>
              <a:rPr lang="en-US" dirty="0" smtClean="0"/>
              <a:t>XML to 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" y="3446384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string </a:t>
            </a:r>
            <a:r>
              <a:rPr lang="en-US" dirty="0" err="1" smtClean="0"/>
              <a:t>jsonFromXml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JsonConvert.SerializeXNode</a:t>
            </a:r>
            <a:r>
              <a:rPr lang="en-US" dirty="0" smtClean="0"/>
              <a:t>(doc);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42900" y="4842044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XDocument</a:t>
            </a:r>
            <a:r>
              <a:rPr lang="en-US" dirty="0" smtClean="0"/>
              <a:t> </a:t>
            </a:r>
            <a:r>
              <a:rPr lang="en-US" dirty="0" err="1" smtClean="0"/>
              <a:t>xmlFromJson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JsonConvert.DeserializeXNode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4165399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JSON to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to JSON and </a:t>
            </a:r>
            <a:br>
              <a:rPr lang="en-US" dirty="0" smtClean="0"/>
            </a:br>
            <a:r>
              <a:rPr lang="en-US" dirty="0" smtClean="0"/>
              <a:t>JSON to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28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JSON in .NET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Using JSON.NET and the Telerik Academy Forums RSS feed implement the following:</a:t>
            </a:r>
          </a:p>
          <a:p>
            <a:pPr marL="523875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The RSS feed is at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forums.academy.telerik.com/feed/qa.rss</a:t>
            </a:r>
            <a:r>
              <a:rPr lang="en-US" sz="2000" dirty="0" smtClean="0"/>
              <a:t> </a:t>
            </a:r>
          </a:p>
          <a:p>
            <a:pPr marL="523875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Download the content of the feed programmatically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You can use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WebClient.DownloadFile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23875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Parse </a:t>
            </a:r>
            <a:r>
              <a:rPr lang="en-US" sz="2800" dirty="0" smtClean="0"/>
              <a:t>the XML from the feed to JSON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Using LINQ-to-JSON select all the question titles and print them to the console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Parse the JSON string to POCO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Using the parsed objects create a HTML page that lists all questions from the RSS their categories and a link to the question's page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164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51408"/>
            <a:ext cx="7086600" cy="838200"/>
          </a:xfrm>
        </p:spPr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13390"/>
            <a:ext cx="8686800" cy="4992210"/>
          </a:xfrm>
        </p:spPr>
        <p:txBody>
          <a:bodyPr/>
          <a:lstStyle/>
          <a:p>
            <a:r>
              <a:rPr lang="en-US" dirty="0" smtClean="0"/>
              <a:t>JSON (JavaScript Object Notation) is a lightweight data format</a:t>
            </a:r>
          </a:p>
          <a:p>
            <a:pPr lvl="1"/>
            <a:r>
              <a:rPr lang="en-US" dirty="0" smtClean="0"/>
              <a:t>Human and machine-readable</a:t>
            </a:r>
          </a:p>
          <a:p>
            <a:pPr lvl="1"/>
            <a:r>
              <a:rPr lang="en-US" dirty="0" smtClean="0"/>
              <a:t>Based on the way to create objects in JS</a:t>
            </a:r>
            <a:endParaRPr lang="en-US" dirty="0"/>
          </a:p>
          <a:p>
            <a:pPr lvl="1"/>
            <a:r>
              <a:rPr lang="en-US" dirty="0" smtClean="0"/>
              <a:t>Platform independent – can be used with any programming language</a:t>
            </a:r>
            <a:endParaRPr lang="bg-BG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/>
              <a:t>The JSON data format follows the rules of object creation in JavaScript</a:t>
            </a:r>
          </a:p>
          <a:p>
            <a:pPr lvl="1"/>
            <a:r>
              <a:rPr lang="en-US" dirty="0" smtClean="0"/>
              <a:t>Strings, numbers and Booleans </a:t>
            </a:r>
            <a:r>
              <a:rPr lang="en-US" dirty="0"/>
              <a:t>are valid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640369"/>
            <a:ext cx="546790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"this is string and is valid JSON"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3135297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Arrays are valid JSON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3787575"/>
            <a:ext cx="546790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[5, 'string', true] 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4282503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Objects are valid JSON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4857691"/>
            <a:ext cx="546790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 err="1" smtClean="0"/>
              <a:t>firstname</a:t>
            </a:r>
            <a:r>
              <a:rPr lang="en-US" dirty="0" smtClean="0"/>
              <a:t>": "Doncho",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 err="1" smtClean="0"/>
              <a:t>lastname</a:t>
            </a:r>
            <a:r>
              <a:rPr lang="en-US" dirty="0" smtClean="0"/>
              <a:t>": "Minkov",</a:t>
            </a:r>
          </a:p>
          <a:p>
            <a:r>
              <a:rPr lang="en-US" dirty="0"/>
              <a:t>  "</a:t>
            </a:r>
            <a:r>
              <a:rPr lang="en-US" dirty="0" smtClean="0"/>
              <a:t>occupation": "Technical trainer"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3710" t="16324" r="13710" b="14176"/>
          <a:stretch/>
        </p:blipFill>
        <p:spPr>
          <a:xfrm>
            <a:off x="6272785" y="3135297"/>
            <a:ext cx="2389424" cy="2487168"/>
          </a:xfrm>
          <a:prstGeom prst="roundRect">
            <a:avLst>
              <a:gd name="adj" fmla="val 2507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144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Processing JSON in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parse JSON in .NET?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JSON </a:t>
            </a:r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has built-in JSON </a:t>
            </a:r>
            <a:r>
              <a:rPr lang="en-US" dirty="0" err="1" smtClean="0"/>
              <a:t>serializer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/>
              <a:t> </a:t>
            </a:r>
            <a:r>
              <a:rPr lang="en-US" dirty="0" smtClean="0"/>
              <a:t>class, contained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System.Web.Extensions</a:t>
            </a:r>
            <a:r>
              <a:rPr lang="en-US" dirty="0" smtClean="0"/>
              <a:t> assembly</a:t>
            </a:r>
          </a:p>
          <a:p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 smtClean="0"/>
              <a:t> has parsing from object to JSON string and vice versa: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607" y="3916658"/>
            <a:ext cx="734997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place = new Place(…);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serializer</a:t>
            </a:r>
            <a:r>
              <a:rPr lang="en-US" dirty="0" smtClean="0"/>
              <a:t> = new </a:t>
            </a:r>
            <a:r>
              <a:rPr lang="en-US" dirty="0" err="1" smtClean="0"/>
              <a:t>JavaScriptSerializer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jsonPlace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serializer.Serialize</a:t>
            </a:r>
            <a:r>
              <a:rPr lang="en-US" dirty="0" smtClean="0"/>
              <a:t>(place);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objPlace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serializer.Deserialize</a:t>
            </a:r>
            <a:r>
              <a:rPr lang="en-US" dirty="0" smtClean="0"/>
              <a:t>&lt;place&gt;(</a:t>
            </a:r>
            <a:r>
              <a:rPr lang="en-US" dirty="0" err="1" smtClean="0"/>
              <a:t>jsonPlace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3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Serializer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JavaScriptSerializer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1886670"/>
          </a:xfrm>
        </p:spPr>
        <p:txBody>
          <a:bodyPr>
            <a:spAutoFit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serializer</a:t>
            </a:r>
            <a:r>
              <a:rPr lang="en-US" dirty="0" smtClean="0"/>
              <a:t> has nice features:</a:t>
            </a:r>
          </a:p>
          <a:p>
            <a:pPr lvl="1"/>
            <a:r>
              <a:rPr lang="en-US" dirty="0" smtClean="0"/>
              <a:t>Serializing objects to JSON and vice versa</a:t>
            </a:r>
          </a:p>
          <a:p>
            <a:pPr lvl="1"/>
            <a:r>
              <a:rPr lang="en-US" dirty="0" smtClean="0"/>
              <a:t>Correct parsing of dictionaries: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5380" y="3971404"/>
            <a:ext cx="44414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digits = </a:t>
            </a:r>
            <a:br>
              <a:rPr lang="en-US" dirty="0" smtClean="0"/>
            </a:br>
            <a:r>
              <a:rPr lang="en-US" dirty="0" smtClean="0"/>
              <a:t>  new Dictionary&lt;string, 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{ "one", 1},</a:t>
            </a:r>
          </a:p>
          <a:p>
            <a:r>
              <a:rPr lang="en-US" dirty="0" smtClean="0"/>
              <a:t>    { "two", 2}, </a:t>
            </a:r>
          </a:p>
          <a:p>
            <a:r>
              <a:rPr lang="en-US" dirty="0" smtClean="0"/>
              <a:t>    …</a:t>
            </a:r>
          </a:p>
          <a:p>
            <a:r>
              <a:rPr lang="en-US" dirty="0" smtClean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41542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1447</TotalTime>
  <Words>903</Words>
  <Application>Microsoft Office PowerPoint</Application>
  <PresentationFormat>On-screen Show (4:3)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Cambria</vt:lpstr>
      <vt:lpstr>Consolas</vt:lpstr>
      <vt:lpstr>Corbel</vt:lpstr>
      <vt:lpstr>Wingdings 2</vt:lpstr>
      <vt:lpstr>Telerik Academy theme</vt:lpstr>
      <vt:lpstr>Processing JSON in .NET</vt:lpstr>
      <vt:lpstr>Table of Contents</vt:lpstr>
      <vt:lpstr>The JSON Data Format</vt:lpstr>
      <vt:lpstr>The JSON Data Format</vt:lpstr>
      <vt:lpstr>JSON Rules</vt:lpstr>
      <vt:lpstr>Processing JSON in .NET</vt:lpstr>
      <vt:lpstr>Built-in JSON Serializers</vt:lpstr>
      <vt:lpstr>JavaScript Serializer</vt:lpstr>
      <vt:lpstr>JavaScriptSerializer Features</vt:lpstr>
      <vt:lpstr>JavaScriptSerializer Features</vt:lpstr>
      <vt:lpstr>JavaScriptSerializer Features</vt:lpstr>
      <vt:lpstr>JavaScript Serializer Features</vt:lpstr>
      <vt:lpstr>JSON.NET</vt:lpstr>
      <vt:lpstr>JSON.NET</vt:lpstr>
      <vt:lpstr>Installing JSON.NET</vt:lpstr>
      <vt:lpstr>Serializing and  Deserializing Objects</vt:lpstr>
      <vt:lpstr>JSON.NET Features</vt:lpstr>
      <vt:lpstr>Configuring JSON.NET</vt:lpstr>
      <vt:lpstr>Configuring JSON.NET</vt:lpstr>
      <vt:lpstr>Configuring JSON.NET</vt:lpstr>
      <vt:lpstr>JSON.NET Parsing of Objects</vt:lpstr>
      <vt:lpstr>JSON.NET Parsing of Objects</vt:lpstr>
      <vt:lpstr>JSON.NET Parsing of Objects</vt:lpstr>
      <vt:lpstr>JSON.NET  Parsing of Objects</vt:lpstr>
      <vt:lpstr>LINQ-to-JSON</vt:lpstr>
      <vt:lpstr>LINQ-to-JSON</vt:lpstr>
      <vt:lpstr>XML to JSON and  JSON to XML</vt:lpstr>
      <vt:lpstr>XML to JSON and JSON to XML</vt:lpstr>
      <vt:lpstr>XML to JSON and  JSON to XML</vt:lpstr>
      <vt:lpstr>Processing JSON in .NET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JSON in .NEt</dc:title>
  <dc:creator>Doncho Minkov</dc:creator>
  <cp:lastModifiedBy>Doncho Minkov</cp:lastModifiedBy>
  <cp:revision>148</cp:revision>
  <dcterms:created xsi:type="dcterms:W3CDTF">2014-08-20T13:48:08Z</dcterms:created>
  <dcterms:modified xsi:type="dcterms:W3CDTF">2014-09-03T10:56:32Z</dcterms:modified>
</cp:coreProperties>
</file>