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9"/>
  </p:notesMasterIdLst>
  <p:handoutMasterIdLst>
    <p:handoutMasterId r:id="rId60"/>
  </p:handoutMasterIdLst>
  <p:sldIdLst>
    <p:sldId id="459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3" r:id="rId51"/>
    <p:sldId id="514" r:id="rId52"/>
    <p:sldId id="515" r:id="rId53"/>
    <p:sldId id="460" r:id="rId54"/>
    <p:sldId id="517" r:id="rId55"/>
    <p:sldId id="518" r:id="rId56"/>
    <p:sldId id="519" r:id="rId57"/>
    <p:sldId id="333" r:id="rId58"/>
  </p:sldIdLst>
  <p:sldSz cx="9144000" cy="6858000" type="screen4x3"/>
  <p:notesSz cx="6881813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1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7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5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Correct Use of Variables, Data, Expressions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Organizing Data and Expressions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pic>
        <p:nvPicPr>
          <p:cNvPr id="23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75061">
            <a:off x="4443209" y="468088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30303"/>
            <a:ext cx="4871126" cy="1146147"/>
          </a:xfrm>
          <a:prstGeom prst="rect">
            <a:avLst/>
          </a:prstGeom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cannot get into partially initialized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private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object is invalid unless it has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FacultyNumber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550" y="43848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9695" y="4397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enumeration instead: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9000"/>
            <a:ext cx="7696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9244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4646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4691" y="3172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assign the result of a method in some variable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60768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47939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8200" y="3500250"/>
            <a:ext cx="2667000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91000" y="4967099"/>
            <a:ext cx="4648200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27060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05400" y="3276600"/>
            <a:ext cx="3124200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3276600"/>
            <a:ext cx="3181350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 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famous</a:t>
            </a:r>
            <a:r>
              <a:rPr lang="en-US" dirty="0" smtClean="0"/>
              <a:t> 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# and Java, a variable can also be visible to a package or a namespace</a:t>
            </a:r>
            <a:endParaRPr lang="bg-BG" sz="8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Variables'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reduce maximally the variables scope and 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/>
              <a:t>Avoid public fields (exception: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 in C#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dirty="0" smtClean="0"/>
              <a:t> in Java)</a:t>
            </a:r>
          </a:p>
          <a:p>
            <a:pPr lvl="1"/>
            <a:r>
              <a:rPr lang="en-US" dirty="0" smtClean="0"/>
              <a:t>Access all fields through properties /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89561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6045653" y="1040008"/>
            <a:ext cx="2673075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2291" y="80192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of lines of code (LOC) between variable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28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Variable span should be kept as low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Define variables at their first usage, not earlier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Initialize variables as late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Try to keep together lines using the same variable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5234157"/>
            <a:ext cx="7543800" cy="1166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20065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Span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686800" cy="2743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One line between the first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There are no lines between the second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The average span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i="1" dirty="0" smtClean="0"/>
              <a:t> </a:t>
            </a:r>
            <a:r>
              <a:rPr lang="en-US" sz="2800" dirty="0" smtClean="0"/>
              <a:t>is</a:t>
            </a:r>
            <a:r>
              <a:rPr lang="en-US" sz="2800" i="1" dirty="0" smtClean="0"/>
              <a:t> </a:t>
            </a:r>
            <a:r>
              <a:rPr lang="en-US" sz="2800" dirty="0" smtClean="0"/>
              <a:t>(1+0)/2 = 0.5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840092" y="1705108"/>
            <a:ext cx="228600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4892" y="181000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276600" y="2291631"/>
            <a:ext cx="228600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236467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Live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first and the last variable usage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Live time should be kept as low as 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apply as for minimizing span: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lines using the same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Variables Naming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convention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905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Measuring the Live Time of a Variable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5256709"/>
            <a:ext cx="8686800" cy="1417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live 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466592"/>
            <a:ext cx="8077200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recordIndex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recordIndex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total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done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total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done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0" y="855901"/>
            <a:ext cx="3048000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28-line 25 + 1 ) 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33800" y="2913301"/>
            <a:ext cx="3124200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 line 69-line 62 + 1 ) 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8800" y="4037386"/>
            <a:ext cx="3124200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70-line 63 + 1 ) = 8</a:t>
            </a:r>
          </a:p>
        </p:txBody>
      </p:sp>
    </p:spTree>
    <p:extLst>
      <p:ext uri="{BB962C8B-B14F-4D97-AF65-F5344CB8AC3E}">
        <p14:creationId xmlns:p14="http://schemas.microsoft.com/office/powerpoint/2010/main" val="34633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215" y="1219201"/>
            <a:ext cx="6353786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553200" cy="914400"/>
          </a:xfrm>
        </p:spPr>
        <p:txBody>
          <a:bodyPr/>
          <a:lstStyle/>
          <a:p>
            <a:r>
              <a:rPr lang="en-US" dirty="0" smtClean="0"/>
              <a:t>Unneeded Large Variable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315200" y="1254825"/>
            <a:ext cx="381000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4063755"/>
            <a:ext cx="1371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848276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1000" y="1219200"/>
            <a:ext cx="504215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6899" y="1067160"/>
            <a:ext cx="7924800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3642" y="3760206"/>
            <a:ext cx="5643413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6934200" cy="914400"/>
          </a:xfrm>
        </p:spPr>
        <p:txBody>
          <a:bodyPr/>
          <a:lstStyle/>
          <a:p>
            <a:r>
              <a:rPr lang="en-US" dirty="0" smtClean="0"/>
              <a:t>Reduced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17524" y="3836475"/>
            <a:ext cx="400456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701" y="5053126"/>
            <a:ext cx="1857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span=</a:t>
            </a:r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86701" y="4447246"/>
            <a:ext cx="18574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1066800"/>
            <a:ext cx="48103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5261" y="5484013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9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Keep Variables Live</a:t>
            </a:r>
            <a:br>
              <a:rPr lang="en-US" dirty="0" smtClean="0"/>
            </a:br>
            <a:r>
              <a:rPr lang="en-US" dirty="0" smtClean="0"/>
              <a:t>As Short a Time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2362450" cy="19050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1" y="1676400"/>
            <a:ext cx="2362200" cy="1924517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399" y="1676400"/>
            <a:ext cx="2961773" cy="21336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1800" y="831867"/>
            <a:ext cx="1981200" cy="601583"/>
          </a:xfrm>
          <a:prstGeom prst="wedgeRoundRectCallout">
            <a:avLst>
              <a:gd name="adj1" fmla="val 112576"/>
              <a:gd name="adj2" fmla="val 111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038600"/>
            <a:ext cx="8686800" cy="2438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 of short time and short span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Gives you an accurate picture of your code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Reduces the chance of initialization errors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Makes your code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7783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immediately before the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follow the old C / Pascal style of declaring variables in the 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restricted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statements together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 smtClean="0"/>
              <a:t>Group Related</a:t>
            </a:r>
            <a:br>
              <a:rPr lang="en-US" sz="3600" dirty="0" smtClean="0"/>
            </a:br>
            <a:r>
              <a:rPr lang="en-US" sz="3600" dirty="0" smtClean="0"/>
              <a:t>Statements –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73040" y="1269206"/>
            <a:ext cx="3366160" cy="1702594"/>
          </a:xfrm>
          <a:prstGeom prst="wedgeRoundRectCallout">
            <a:avLst>
              <a:gd name="adj1" fmla="val -65528"/>
              <a:gd name="adj2" fmla="val -2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503" y="339139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Grouping–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/>
              <a:t>Easier to understand, right?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360128"/>
            <a:ext cx="8229600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3031" y="840167"/>
            <a:ext cx="2743200" cy="1498283"/>
          </a:xfrm>
          <a:prstGeom prst="wedgeRoundRectCallout">
            <a:avLst>
              <a:gd name="adj1" fmla="val -67781"/>
              <a:gd name="adj2" fmla="val 47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648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752600"/>
            <a:ext cx="6629400" cy="685800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4594" y="2667000"/>
            <a:ext cx="5997406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114800"/>
            <a:ext cx="2971800" cy="2190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4" name="Picture 2" descr="http://s4.hubimg.com/u/1151215_f496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" y="2743200"/>
            <a:ext cx="2298700" cy="3443416"/>
          </a:xfrm>
          <a:prstGeom prst="roundRect">
            <a:avLst>
              <a:gd name="adj" fmla="val 5573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32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 lvl="1"/>
            <a:r>
              <a:rPr lang="en-US" dirty="0" smtClean="0"/>
              <a:t>Never use a single variable for multiple purposes!</a:t>
            </a:r>
          </a:p>
          <a:p>
            <a:pPr lvl="1"/>
            <a:r>
              <a:rPr lang="en-US" dirty="0" smtClean="0"/>
              <a:t>Economizing memory is not an excuse</a:t>
            </a:r>
          </a:p>
          <a:p>
            <a:r>
              <a:rPr lang="en-US" dirty="0" smtClean="0"/>
              <a:t>Can you choose a good name for variable that is used for 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5670" y="5306291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name should describe the object clearly and accurately,</a:t>
            </a:r>
            <a:r>
              <a:rPr lang="bg-BG" sz="3000" dirty="0" smtClean="0"/>
              <a:t> </a:t>
            </a:r>
            <a:r>
              <a:rPr lang="en-US" sz="3000" dirty="0" smtClean="0"/>
              <a:t>which the variable represents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r18pq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__hip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rcfd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val1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val2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blockSize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customerDiscount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Address the problem, which the variable solves – "what" instead of "how"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employeeSalary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names: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myArray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customerFile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customerHashTable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18288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54864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34" y="27432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2051" y="44196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590800"/>
            <a:ext cx="2895600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4899064" y="3566257"/>
            <a:ext cx="3385304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927168" y="2949920"/>
            <a:ext cx="2192450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5693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and Good Variable Names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mean?</a:t>
            </a:r>
          </a:p>
          <a:p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aretha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95400"/>
            <a:ext cx="7924800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- 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 = aretha + SalesTax(aretha);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LateFee(x1, x) + xxx;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Interest(x1, x);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419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- lastPayment;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monthlyTotal = NewPurchases + SalesTax(newPurchases);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LateFee(customerID, balance)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monthlyTotal;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Interest(customerID, balance);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4093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7091" y="109781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depends on the scope and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Bigger scope, visibility, longer lifetime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/>
              <a:t>longer and more descriptive name: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    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with smaller scope and shorter lifetime can be shorter: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enclosing type gives a context for naming: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996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Account[] mCustomerAccounts;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3760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i&lt;customers.Length; i++) { …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2209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38779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5692914"/>
            <a:ext cx="7620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Account { Name: string { get; set; }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AccountName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75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Name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Somewhere between the lengths of </a:t>
            </a:r>
            <a:r>
              <a:rPr lang="en-US" sz="31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00" dirty="0" smtClean="0"/>
              <a:t>and </a:t>
            </a:r>
            <a:r>
              <a:rPr lang="en-US" sz="31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maximumNumberOfPointsInModernOlympics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Optimal length – 10 to 16 symbols     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long</a:t>
            </a:r>
            <a:r>
              <a:rPr lang="en-US" sz="31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3100" dirty="0" smtClean="0">
              <a:latin typeface="Courier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short</a:t>
            </a:r>
          </a:p>
          <a:p>
            <a:pPr lvl="1">
              <a:lnSpc>
                <a:spcPct val="100000"/>
              </a:lnSpc>
            </a:pPr>
            <a:endParaRPr lang="en-US" sz="3100" dirty="0" smtClean="0"/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Just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8482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numTeamMembers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teamMembersCount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324100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numberOfPeopleOfTheBulgarianOlympicTeamFor2012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567411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z, </a:t>
            </a: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 </a:t>
            </a: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30" y="5486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311988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43631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variables for state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temporary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Bad examples: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Good examples: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639783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UsersCount, RolesCount, FilesCount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29431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ThreadState, TransactionState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60293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index, value, count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8006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aa, tmpvar1, tmpvar2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6457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49778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219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5621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 Boolean variables with names implying "Yes / No" answers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Booleans variables should bring</a:t>
            </a:r>
            <a:r>
              <a:rPr lang="bg-BG" dirty="0" smtClean="0"/>
              <a:t> "</a:t>
            </a:r>
            <a:r>
              <a:rPr lang="en-US" dirty="0" smtClean="0"/>
              <a:t>truth</a:t>
            </a:r>
            <a:r>
              <a:rPr lang="bg-BG" dirty="0" smtClean="0"/>
              <a:t>" </a:t>
            </a:r>
            <a:r>
              <a:rPr lang="en-US" dirty="0" smtClean="0"/>
              <a:t>in their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examples: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Good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2098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canRead, available, isOpen, valid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59436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isReady, canRead, hasMoreData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644017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notReady, cannotRead, noMoreData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540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2315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075" y="1807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enumeration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build in enumeration types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Or use appropriate prefixes (e.g. in JS / PHP)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constants</a:t>
            </a:r>
            <a:r>
              <a:rPr lang="bg-BG" dirty="0" smtClean="0"/>
              <a:t> – </a:t>
            </a:r>
            <a:r>
              <a:rPr lang="en-US" dirty="0" smtClean="0"/>
              <a:t>use capital letters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C# constants should be in </a:t>
            </a:r>
            <a:r>
              <a:rPr lang="en-US" noProof="1" smtClean="0"/>
              <a:t>PascalCase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2668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Color.Red, Color.Yellow, Color.Blue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5800" y="350520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colorRed, colorBlue, colorYellow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4815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MAX_FORM_WIDTH, BUFFER_SIZE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602444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Int32.MaxValue, String.Empty, InvariantCulture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1828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30598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43097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55863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programmers resist </a:t>
            </a:r>
            <a:r>
              <a:rPr lang="en-US" smtClean="0"/>
              <a:t>to follow</a:t>
            </a:r>
            <a:br>
              <a:rPr lang="en-US" smtClean="0"/>
            </a:br>
            <a:r>
              <a:rPr lang="en-US" smtClean="0"/>
              <a:t>standards </a:t>
            </a:r>
            <a:r>
              <a:rPr lang="en-US" dirty="0" smtClean="0"/>
              <a:t>and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why?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knowledge across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Helps to learn code more quickly on a new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calling the same thing by two different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use a naming convention?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developers are working on the same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source code is reviewed by other programmers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is large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will be long-lived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always benefit from having some kind of naming convention!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Language-Specific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C# and Java / JavaScript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 smtClean="0"/>
              <a:t> are integer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Constants are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ALL_CAPS</a:t>
            </a:r>
            <a:r>
              <a:rPr lang="en-US" dirty="0" smtClean="0"/>
              <a:t> separated by underscores (sometimes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 and method names use uppercase in C# and lowercase in JS for the first 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underscore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 is not used within names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Except for names in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Hungarian</a:t>
            </a:r>
            <a:r>
              <a:rPr lang="bg-BG" dirty="0" smtClean="0"/>
              <a:t> </a:t>
            </a:r>
            <a:r>
              <a:rPr lang="en-US" dirty="0" smtClean="0"/>
              <a:t>notation </a:t>
            </a:r>
            <a:r>
              <a:rPr lang="bg-BG" dirty="0" smtClean="0"/>
              <a:t>– </a:t>
            </a:r>
            <a:r>
              <a:rPr lang="en-US" dirty="0" smtClean="0"/>
              <a:t>not used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Semantic prefixes</a:t>
            </a:r>
            <a:r>
              <a:rPr lang="bg-BG" dirty="0" smtClean="0"/>
              <a:t> (</a:t>
            </a:r>
            <a:r>
              <a:rPr lang="en-US" dirty="0" smtClean="0"/>
              <a:t>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btnSave</a:t>
            </a:r>
            <a:r>
              <a:rPr lang="bg-BG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buttonSave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 not miss letters to make name shorter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bbreviate</a:t>
            </a:r>
            <a:r>
              <a:rPr lang="en-US" dirty="0" smtClean="0"/>
              <a:t> names in consistent way throughout the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names</a:t>
            </a:r>
            <a:r>
              <a:rPr lang="bg-BG" dirty="0" smtClean="0"/>
              <a:t>, </a:t>
            </a:r>
            <a:r>
              <a:rPr lang="en-US" dirty="0" smtClean="0"/>
              <a:t>which can be pronounced</a:t>
            </a:r>
            <a:br>
              <a:rPr lang="en-US" dirty="0" smtClean="0"/>
            </a:br>
            <a:r>
              <a:rPr lang="bg-BG" dirty="0" smtClean="0"/>
              <a:t>(</a:t>
            </a:r>
            <a:r>
              <a:rPr lang="en-US" dirty="0" smtClean="0"/>
              <a:t>not like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btnDfltSvRzlts</a:t>
            </a:r>
            <a:r>
              <a:rPr lang="bg-BG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combinations</a:t>
            </a:r>
            <a:r>
              <a:rPr lang="bg-BG" dirty="0" smtClean="0"/>
              <a:t>, </a:t>
            </a:r>
            <a:r>
              <a:rPr lang="en-US" dirty="0" smtClean="0"/>
              <a:t>which form another word or different meaning</a:t>
            </a:r>
            <a:r>
              <a:rPr lang="bg-BG" dirty="0" smtClean="0"/>
              <a:t> </a:t>
            </a:r>
            <a:r>
              <a:rPr lang="en-US" dirty="0" smtClean="0"/>
              <a:t>(ex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preFixStore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Initially Assigned Variables in C#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Reference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short names in the code</a:t>
            </a: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Remember, names are designed for the people, who will read the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for those who write it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Avoid variables</a:t>
            </a:r>
            <a:r>
              <a:rPr lang="bg-BG" sz="3000" dirty="0" smtClean="0"/>
              <a:t> </a:t>
            </a:r>
            <a:r>
              <a:rPr lang="en-US" sz="3000" dirty="0" smtClean="0"/>
              <a:t>with similar names</a:t>
            </a:r>
            <a:r>
              <a:rPr lang="bg-BG" sz="3000" dirty="0" smtClean="0"/>
              <a:t>, </a:t>
            </a:r>
            <a:r>
              <a:rPr lang="en-US" sz="3000" dirty="0" smtClean="0"/>
              <a:t>but different purpose it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names</a:t>
            </a:r>
            <a:r>
              <a:rPr lang="bg-BG" sz="3000" dirty="0" smtClean="0"/>
              <a:t>, </a:t>
            </a:r>
            <a:r>
              <a:rPr lang="en-US" sz="3000" dirty="0" smtClean="0"/>
              <a:t>that sounds similar</a:t>
            </a:r>
          </a:p>
          <a:p>
            <a:pPr>
              <a:lnSpc>
                <a:spcPct val="100000"/>
              </a:lnSpc>
            </a:pP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digits in names 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385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UserStatus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UserCurrentStatus</a:t>
            </a:r>
            <a:endParaRPr lang="en-US" sz="19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41642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digRee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380554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50014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 smtClean="0"/>
              <a:t>Avoid words</a:t>
            </a:r>
            <a:r>
              <a:rPr lang="bg-BG" dirty="0" smtClean="0"/>
              <a:t>, </a:t>
            </a:r>
            <a:r>
              <a:rPr lang="en-US" dirty="0" smtClean="0"/>
              <a:t>which can be easily mistaken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adsl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adctl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atcl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 non-English words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</a:t>
            </a:r>
            <a:r>
              <a:rPr lang="bg-BG" dirty="0" smtClean="0"/>
              <a:t> </a:t>
            </a:r>
            <a:r>
              <a:rPr lang="en-US" dirty="0" smtClean="0"/>
              <a:t>standard types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 smtClean="0"/>
              <a:t>keywords</a:t>
            </a:r>
            <a:r>
              <a:rPr lang="bg-BG" dirty="0" smtClean="0"/>
              <a:t> </a:t>
            </a:r>
            <a:r>
              <a:rPr lang="en-US" dirty="0" smtClean="0"/>
              <a:t>in the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Do not use names</a:t>
            </a:r>
            <a:r>
              <a:rPr lang="bg-BG" dirty="0" smtClean="0"/>
              <a:t>, </a:t>
            </a:r>
            <a:r>
              <a:rPr lang="en-US" dirty="0" smtClean="0"/>
              <a:t>which</a:t>
            </a:r>
            <a:r>
              <a:rPr lang="bg-BG" dirty="0" smtClean="0"/>
              <a:t> </a:t>
            </a:r>
            <a:r>
              <a:rPr lang="en-US" dirty="0" smtClean="0"/>
              <a:t>has nothing common with variables content</a:t>
            </a:r>
            <a:endParaRPr lang="bg-BG" dirty="0" smtClean="0"/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names</a:t>
            </a:r>
            <a:r>
              <a:rPr lang="bg-BG" dirty="0" smtClean="0"/>
              <a:t>, </a:t>
            </a:r>
            <a:r>
              <a:rPr lang="en-US" dirty="0" smtClean="0"/>
              <a:t>that contains hard-readable symbols </a:t>
            </a:r>
            <a:r>
              <a:rPr lang="en-US" dirty="0"/>
              <a:t>/ </a:t>
            </a:r>
            <a:r>
              <a:rPr lang="en-US" dirty="0" smtClean="0"/>
              <a:t>syllables,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Csikszentmihalyi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6576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2792" y="1329542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4724400" cy="1219200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4265084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4" name="Picture 6" descr="http://www.oasp.ac.uk/summerprogram/uploads/images/math%20formula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81700" y="609600"/>
            <a:ext cx="2857500" cy="5781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447800" y="3657600"/>
            <a:ext cx="3505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24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hard to read and understand, hard to debug, hard to modify and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193195"/>
            <a:ext cx="82296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i&lt;xCoords.length; i++)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j=0; j&lt;yCoords.length; j++)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matrix[xCoords[findMax(i)+1]][yCoords[findMin(j)-1]]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matrix[yCoords[findMax(j)+1]][xCoords[findMin(i)-1]];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52257" y="1492846"/>
            <a:ext cx="4419600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67000" y="4147741"/>
            <a:ext cx="5867400" cy="737791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 this expression!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232767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45682"/>
            <a:ext cx="8077200" cy="5178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maxStartIndex = findMax(i)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minXcoord = xCoords[minStartIndex];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maxXcoord = xCoords[maxStartIndex];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minYcoord = yCoords[minStartIndex];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maxYcoord = yCoords[maxStartIndex];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matrix[maxXcoord][minYcoord]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matrix[maxYcoord][minXcoord];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6734300" y="4724400"/>
            <a:ext cx="17526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78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67000"/>
            <a:ext cx="7429500" cy="533400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4038600"/>
            <a:ext cx="2535171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0" y="4038600"/>
            <a:ext cx="4656667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657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 (empty string)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magic numbers /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the number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2747929"/>
            <a:ext cx="129540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9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170087"/>
            <a:ext cx="838200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CalcCircleArea(double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radius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CalcCirclePerimeter(double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perimeter = 6.28318412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perimeter;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CalcElipseArea(double axis1, double axis2)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axis1 * axis2;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525" y="22702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86125" y="3691612"/>
            <a:ext cx="14001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76525" y="51371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7818" y="914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3700"/>
            <a:ext cx="7010400" cy="914400"/>
          </a:xfrm>
        </p:spPr>
        <p:txBody>
          <a:bodyPr/>
          <a:lstStyle/>
          <a:p>
            <a:r>
              <a:rPr lang="en-US" dirty="0" smtClean="0"/>
              <a:t>Turning Magic</a:t>
            </a:r>
            <a:br>
              <a:rPr lang="en-US" dirty="0" smtClean="0"/>
            </a:br>
            <a:r>
              <a:rPr lang="en-US" dirty="0" smtClean="0"/>
              <a:t>Numbers into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8550" y="1181755"/>
            <a:ext cx="8458200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0100" y="5357748"/>
            <a:ext cx="1219200" cy="1219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3850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62414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1313" y="1779699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7251" y="4157981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Variables in C#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0955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191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Simulated by variables / fields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: "#AF77EE",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: 200,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: 300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CONFIG.DEFAULT_WIDTH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("gameField").style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backgroundColor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File 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800" dirty="0" smtClean="0"/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Bounds and ranges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125864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72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715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READ_BUFFER_SIZE = 5 * 1024 *1024;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427566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541443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assembly / JAR file, accessible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Correct Use of Variables, Data, Expressions and Constants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following code to use proper variable naming and simplified expressions: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828800"/>
            <a:ext cx="83820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Size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wIdTh, Viso4ina;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Size(double w, double h)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this.Viso4ina = h;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Size GetRotatedSize(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s, double angleOfTheFigureThatWillBeRotaed)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Size(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Math.Abs(Math.Cos(angleOfTheFigureThatWillBeRotaed)) * s.wIdTh + 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Math.Abs(Math.Sin(angleOfTheFigureThatWillBeRotaed)) * s.Viso4ina,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Math.Abs(Math.Sin(angleOfTheFigureThatWillBeRotaed))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Math.Abs(Math.Cos(angleOfTheFigureThatWillBeRotaed)) * s.Viso4ina);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Refactor the following code to apply variable usage and naming best practices: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86000"/>
            <a:ext cx="8001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PrintStatistics(double[] arr, int count)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max, tmp;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&gt;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PrintMax(max);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70087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PrintMin(max);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tmp +=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PrintAvg(tmp/count);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When the problems can happen?</a:t>
            </a:r>
          </a:p>
          <a:p>
            <a:pPr lvl="1"/>
            <a:r>
              <a:rPr lang="en-US" dirty="0" smtClean="0"/>
              <a:t>The variable has never been assigned a value</a:t>
            </a:r>
          </a:p>
          <a:p>
            <a:pPr lvl="1"/>
            <a:r>
              <a:rPr lang="en-US" dirty="0" smtClean="0"/>
              <a:t>The value in the variable is 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038600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5405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341266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38624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0"/>
            <a:ext cx="7848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array.GetLength(1); j++)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array[i, j];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sum of the elements in row {0} is {1}", sum);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5400" y="4646454"/>
            <a:ext cx="3429000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sum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2977738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the need for reinitialization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input parameters for validity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Before you assign input values to anything, make sure the values are reasonable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495800"/>
            <a:ext cx="7391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5502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2419</TotalTime>
  <Words>3450</Words>
  <Application>Microsoft Office PowerPoint</Application>
  <PresentationFormat>On-screen Show (4:3)</PresentationFormat>
  <Paragraphs>709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Cambria</vt:lpstr>
      <vt:lpstr>Consolas</vt:lpstr>
      <vt:lpstr>Corbel</vt:lpstr>
      <vt:lpstr>Courier</vt:lpstr>
      <vt:lpstr>Wingdings</vt:lpstr>
      <vt:lpstr>Wingdings 2</vt:lpstr>
      <vt:lpstr>Telerik Academy theme</vt:lpstr>
      <vt:lpstr>Correct Use of Variables, Data, Expressions and Constants</vt:lpstr>
      <vt:lpstr>Table of Contents</vt:lpstr>
      <vt:lpstr>Principles for Initialization</vt:lpstr>
      <vt:lpstr>Initially Assigned Variables in C#</vt:lpstr>
      <vt:lpstr>Initially Unassigned Variables in C#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</vt:lpstr>
      <vt:lpstr>Scope of Variables</vt:lpstr>
      <vt:lpstr>Visibility of Variables</vt:lpstr>
      <vt:lpstr>Exceeded Scope – Example</vt:lpstr>
      <vt:lpstr>Span of Variables</vt:lpstr>
      <vt:lpstr>Calculating Span of Variable</vt:lpstr>
      <vt:lpstr>Variable Live Time</vt:lpstr>
      <vt:lpstr>Measuring the Live Time of a Variable</vt:lpstr>
      <vt:lpstr>Unneeded Large Variable Span and Live Time</vt:lpstr>
      <vt:lpstr>Reduced Span and Live Time</vt:lpstr>
      <vt:lpstr>Keep Variables Live As Short a Time</vt:lpstr>
      <vt:lpstr>Best Practices</vt:lpstr>
      <vt:lpstr>Group Related Statements – Example</vt:lpstr>
      <vt:lpstr>Better Grouping– Example</vt:lpstr>
      <vt:lpstr>Using Variables</vt:lpstr>
      <vt:lpstr>Single Purpose</vt:lpstr>
      <vt:lpstr>Variables Naming</vt:lpstr>
      <vt:lpstr>Poor and Good Variable Names</vt:lpstr>
      <vt:lpstr>Naming Considerations</vt:lpstr>
      <vt:lpstr>Optimum Name Length</vt:lpstr>
      <vt:lpstr>Naming Specific Data Types</vt:lpstr>
      <vt:lpstr>Naming Specific Data Types (2)</vt:lpstr>
      <vt:lpstr>Naming Specific Data Types (3)</vt:lpstr>
      <vt:lpstr>Naming Convention</vt:lpstr>
      <vt:lpstr>Naming Convention (2)</vt:lpstr>
      <vt:lpstr>Language-Specific Conventions</vt:lpstr>
      <vt:lpstr>Standard Prefixes</vt:lpstr>
      <vt:lpstr>Kinds of Names to Avoid</vt:lpstr>
      <vt:lpstr>Kinds of Names to Avoid (2)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Constants in JavaScript</vt:lpstr>
      <vt:lpstr>When to Use Constants?</vt:lpstr>
      <vt:lpstr>When to Avoid Constants?</vt:lpstr>
      <vt:lpstr>Correct Use of Variables, Data, Expressions and Constants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Doncho Minkov</cp:lastModifiedBy>
  <cp:revision>720</cp:revision>
  <dcterms:created xsi:type="dcterms:W3CDTF">2007-12-08T16:03:35Z</dcterms:created>
  <dcterms:modified xsi:type="dcterms:W3CDTF">2014-04-29T08:47:20Z</dcterms:modified>
  <cp:category>quality code, software engineering</cp:category>
</cp:coreProperties>
</file>