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320" r:id="rId2"/>
    <p:sldId id="375" r:id="rId3"/>
    <p:sldId id="336" r:id="rId4"/>
    <p:sldId id="362" r:id="rId5"/>
    <p:sldId id="338" r:id="rId6"/>
    <p:sldId id="339" r:id="rId7"/>
    <p:sldId id="378" r:id="rId8"/>
    <p:sldId id="380" r:id="rId9"/>
    <p:sldId id="381" r:id="rId10"/>
    <p:sldId id="382" r:id="rId11"/>
    <p:sldId id="345" r:id="rId12"/>
    <p:sldId id="376" r:id="rId13"/>
    <p:sldId id="370" r:id="rId14"/>
    <p:sldId id="383" r:id="rId15"/>
    <p:sldId id="384" r:id="rId16"/>
    <p:sldId id="372" r:id="rId17"/>
    <p:sldId id="373" r:id="rId18"/>
    <p:sldId id="374" r:id="rId19"/>
    <p:sldId id="354" r:id="rId20"/>
    <p:sldId id="333" r:id="rId21"/>
  </p:sldIdLst>
  <p:sldSz cx="9144000" cy="6858000" type="screen4x3"/>
  <p:notesSz cx="6881813" cy="92964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9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4/28/2014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350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jpeg"/><Relationship Id="rId7" Type="http://schemas.openxmlformats.org/officeDocument/2006/relationships/image" Target="../media/image32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platform.org/" TargetMode="External"/><Relationship Id="rId2" Type="http://schemas.openxmlformats.org/officeDocument/2006/relationships/hyperlink" Target="https://developer.mozilla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front-end-development/javascript-part-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cademy.telerik.com/student-courses/programming/object-oriented-programming/abou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173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ualstudio.com/en-us/downloads/download-visual-studio-vs#d-2013-express" TargetMode="External"/><Relationship Id="rId7" Type="http://schemas.microsoft.com/office/2007/relationships/hdphoto" Target="../media/hdphoto3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4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hyperlink" Target="http://forums.academy.telerik.com/" TargetMode="External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gcoder.com/" TargetMode="External"/><Relationship Id="rId2" Type="http://schemas.openxmlformats.org/officeDocument/2006/relationships/hyperlink" Target="http://forums.academy.telerik.com/159898/%D0%BF%D1%80%D0%B8%D1%81%D1%8A%D1%81%D1%82%D0%B2%D0%B5%D0%BD%D0%BE-%D0%BE%D0%B1%D1%83%D1%87%D0%B5%D0%BD%D0%B8e-%D0%BA%D1%83%D1%80%D1%81%D0%BE%D0%B2%D0%B5-javascript-%D0%BA%D0%B0%D1%87%D0%B5%D1%81%D1%82%D0%B2%D0%B5%D0%BD-%D0%BF%D1%80%D0%BE%D0%B3%D1%80%D0%B0%D0%BC%D0%B5%D0%BD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 smtClean="0"/>
              <a:t>JavaScript Fundamentals: </a:t>
            </a:r>
            <a:br>
              <a:rPr lang="en-US" dirty="0" smtClean="0"/>
            </a:br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 smtClean="0"/>
              <a:t>JS Course Program, Evaluation, Exams, Resources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4784886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0" y="391087"/>
            <a:ext cx="4114800" cy="1209113"/>
          </a:xfrm>
          <a:prstGeom prst="rect">
            <a:avLst/>
          </a:prstGeom>
        </p:spPr>
      </p:pic>
      <p:sp>
        <p:nvSpPr>
          <p:cNvPr id="22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23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JavaScript Fundamentals - </a:t>
            </a:r>
            <a:br>
              <a:rPr lang="en-US" dirty="0"/>
            </a:br>
            <a:r>
              <a:rPr lang="en-US" dirty="0"/>
              <a:t>Course </a:t>
            </a:r>
            <a:r>
              <a:rPr lang="en-US" dirty="0" smtClean="0"/>
              <a:t>Program 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72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 preparation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Solving problems with JavaScript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Practical Exam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10</a:t>
            </a:fld>
            <a:endParaRPr lang="en-US" dirty="0"/>
          </a:p>
        </p:txBody>
      </p:sp>
      <p:pic>
        <p:nvPicPr>
          <p:cNvPr id="5122" name="Picture 2" descr="http://ukstudy.ro/wp-content/uploads/2011/08/english-ex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733800"/>
            <a:ext cx="3505200" cy="2330958"/>
          </a:xfrm>
          <a:prstGeom prst="roundRect">
            <a:avLst>
              <a:gd name="adj" fmla="val 5225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nakov.com/wp-content/uploads/2013/01/Telerik-Academy-exams-December-20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3800"/>
            <a:ext cx="3103627" cy="2330958"/>
          </a:xfrm>
          <a:prstGeom prst="roundRect">
            <a:avLst>
              <a:gd name="adj" fmla="val 5225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9085" y="4051948"/>
            <a:ext cx="1055915" cy="6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2086" y="2862944"/>
            <a:ext cx="925660" cy="5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90700"/>
            <a:ext cx="8686800" cy="58674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Evaluation components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/>
              <a:t>Homework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smtClean="0"/>
              <a:t>– </a:t>
            </a:r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95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peer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reviews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 homework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bg-BG" dirty="0" smtClean="0"/>
              <a:t> </a:t>
            </a:r>
            <a:r>
              <a:rPr lang="en-US" dirty="0" smtClean="0"/>
              <a:t>in class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Bonuses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t>12</a:t>
            </a:fld>
            <a:endParaRPr lang="en-US" dirty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72200" y="1186204"/>
            <a:ext cx="2438400" cy="121628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2952410"/>
            <a:ext cx="2438400" cy="150876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Mozilla Development Network (MDN)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developer.mozilla.org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Mostly used for the presentations</a:t>
            </a:r>
          </a:p>
          <a:p>
            <a:r>
              <a:rPr lang="en-US" dirty="0" smtClean="0"/>
              <a:t>Web Platform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www.webplatform.org</a:t>
            </a:r>
            <a:endParaRPr lang="en-US" dirty="0" smtClean="0"/>
          </a:p>
          <a:p>
            <a:pPr lvl="1"/>
            <a:r>
              <a:rPr lang="en-US" dirty="0" smtClean="0"/>
              <a:t>The place where all masters contribute</a:t>
            </a:r>
          </a:p>
          <a:p>
            <a:pPr lvl="1"/>
            <a:r>
              <a:rPr lang="en-US" dirty="0" smtClean="0"/>
              <a:t>Adobe, Apple, Facebook, Google, HP, Intel, Microsoft, Mozilla, Nokia, Opera, W3C</a:t>
            </a:r>
          </a:p>
        </p:txBody>
      </p:sp>
    </p:spTree>
    <p:extLst>
      <p:ext uri="{BB962C8B-B14F-4D97-AF65-F5344CB8AC3E}">
        <p14:creationId xmlns:p14="http://schemas.microsoft.com/office/powerpoint/2010/main" val="3069445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026" name="Picture 2" descr="http://blog.movereem.nl/images/javascript-the-good-parts-the-definitive-gu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7086600" cy="5314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028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JavaScript Fundamentals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676400"/>
            <a:ext cx="8077200" cy="86170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forums.academy.telerik.com/front-end-development/javascript-part-1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9416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academy.telerik.com/student-courses/</a:t>
            </a:r>
            <a:b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</a:b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programming/object-oriented-programming/about</a:t>
            </a:r>
            <a:endParaRPr lang="en-US" sz="2400" b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58961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telerikacademy.com/Courses/Courses/Details/173</a:t>
            </a:r>
            <a:endParaRPr lang="en-US" sz="2400" b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292" y="3331181"/>
            <a:ext cx="2801750" cy="2071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5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2013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hlinkClick r:id="rId3"/>
              </a:rPr>
              <a:t>Visual Studio Express </a:t>
            </a:r>
            <a:r>
              <a:rPr lang="en-US" dirty="0" smtClean="0">
                <a:latin typeface="Consolas" pitchFamily="49" charset="0"/>
                <a:cs typeface="Consolas" pitchFamily="49" charset="0"/>
                <a:hlinkClick r:id="rId3"/>
              </a:rPr>
              <a:t>2013</a:t>
            </a:r>
            <a:r>
              <a:rPr lang="en-US" dirty="0" smtClean="0"/>
              <a:t> (free version </a:t>
            </a:r>
            <a:r>
              <a:rPr lang="en-US" dirty="0"/>
              <a:t>of VS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2013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Sublime Text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Komodo IDE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Notepad 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030" name="Picture 6" descr="https://public.bay.livefilestore.com/y1px_h-qpnmg9DqgOCAsR1ec5ayTg-WBHZPuO5C6_ugiBBAfvie9JJ8sgA2Zefx34YfQ_8Hbc4AxdULuzeKFl6u0A/image2.png?psid=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6" y="5327219"/>
            <a:ext cx="5153025" cy="981076"/>
          </a:xfrm>
          <a:prstGeom prst="roundRect">
            <a:avLst>
              <a:gd name="adj" fmla="val 4551"/>
            </a:avLst>
          </a:prstGeom>
          <a:noFill/>
          <a:effectLst>
            <a:glow rad="101600">
              <a:srgbClr val="7030A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upload.wikimedia.org/wikipedia/en/4/4c/Sublime_Text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704" y="3002281"/>
            <a:ext cx="1981200" cy="1981200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2.bp.blogspot.com/--WTK7_onoIo/UH4hGOR5zHI/AAAAAAAAJvY/brVmBy2hNFc/s1600/Notepad++LogoNew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6236" y1="16917" x2="37262" y2="48872"/>
                        <a14:foregroundMark x1="40684" y1="24812" x2="36122" y2="52256"/>
                        <a14:foregroundMark x1="46768" y1="23308" x2="20532" y2="13158"/>
                        <a14:foregroundMark x1="10646" y1="13158" x2="57795" y2="17293"/>
                        <a14:foregroundMark x1="9506" y1="91353" x2="10266" y2="69925"/>
                        <a14:foregroundMark x1="43346" y1="87594" x2="62357" y2="86090"/>
                        <a14:foregroundMark x1="55133" y1="13158" x2="66540" y2="24436"/>
                        <a14:foregroundMark x1="69582" y1="22180" x2="70722" y2="18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253" y="3002281"/>
            <a:ext cx="1657492" cy="1676398"/>
          </a:xfrm>
          <a:prstGeom prst="rect">
            <a:avLst/>
          </a:prstGeom>
          <a:noFill/>
          <a:effectLst>
            <a:glow rad="101600">
              <a:schemeClr val="tx2">
                <a:lumMod val="60000"/>
                <a:lumOff val="40000"/>
                <a:alpha val="6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7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1066800"/>
          </a:xfrm>
        </p:spPr>
        <p:txBody>
          <a:bodyPr/>
          <a:lstStyle/>
          <a:p>
            <a:r>
              <a:rPr lang="en-US" dirty="0" smtClean="0"/>
              <a:t>JavaScript Fundamentals Introduction</a:t>
            </a:r>
            <a:endParaRPr lang="en-US" dirty="0"/>
          </a:p>
        </p:txBody>
      </p:sp>
      <p:pic>
        <p:nvPicPr>
          <p:cNvPr id="2050" name="Picture 2" descr="http://i386.photobucket.com/albums/oo308/Psycho_Saturn/Lolcats/Questio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2300" y="4343400"/>
            <a:ext cx="2819400" cy="1866443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72200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2" name="Picture 2" descr="http://4.bp.blogspot.com/-zjl383NQ4ds/T8HgT61BsKI/AAAAAAAABZk/Byf-wIMKta8/s400/qmark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t="1787" r="16000" b="1787"/>
          <a:stretch/>
        </p:blipFill>
        <p:spPr bwMode="auto">
          <a:xfrm rot="1597351">
            <a:off x="850531" y="1364225"/>
            <a:ext cx="1485900" cy="2107064"/>
          </a:xfrm>
          <a:prstGeom prst="roundRect">
            <a:avLst>
              <a:gd name="adj" fmla="val 13111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1.gstatic.com/images?q=tbn:ANd9GcRCa6W5xmQwEAcBgQt5lO1fuHJhkJwWV3p_SsxgQNAWdjTool8Li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22367" flipH="1">
            <a:off x="6939596" y="1669130"/>
            <a:ext cx="1671890" cy="2087782"/>
          </a:xfrm>
          <a:prstGeom prst="roundRect">
            <a:avLst>
              <a:gd name="adj" fmla="val 13111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/>
              <a:t>What's Coming Next in the Academy?</a:t>
            </a:r>
          </a:p>
          <a:p>
            <a:r>
              <a:rPr lang="en-US" dirty="0" smtClean="0"/>
              <a:t>The JavaScript Course Program</a:t>
            </a:r>
          </a:p>
          <a:p>
            <a:r>
              <a:rPr lang="en-US" dirty="0" smtClean="0"/>
              <a:t>Exams and Evaluation</a:t>
            </a:r>
          </a:p>
          <a:p>
            <a:pPr lvl="1"/>
            <a:r>
              <a:rPr lang="en-US" dirty="0" smtClean="0"/>
              <a:t>Standard Criteria</a:t>
            </a:r>
          </a:p>
          <a:p>
            <a:pPr lvl="1"/>
            <a:r>
              <a:rPr lang="en-US" dirty="0" smtClean="0"/>
              <a:t>Bonuses</a:t>
            </a:r>
          </a:p>
          <a:p>
            <a:r>
              <a:rPr lang="en-US" dirty="0" smtClean="0"/>
              <a:t>Resources for the Course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3012" y="1980390"/>
            <a:ext cx="3315188" cy="325861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Web Design and UI Technologies </a:t>
            </a:r>
            <a:br>
              <a:rPr lang="en-US" dirty="0" smtClean="0"/>
            </a:b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/>
              </a:rPr>
              <a:t>html5course.telerik.com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5610" y="1191768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3205642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5081587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1559720"/>
            <a:ext cx="7162800" cy="766760"/>
          </a:xfrm>
        </p:spPr>
        <p:txBody>
          <a:bodyPr/>
          <a:lstStyle/>
          <a:p>
            <a:r>
              <a:rPr lang="en-US" dirty="0" smtClean="0"/>
              <a:t>JavaScript Fundamentals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2326480"/>
            <a:ext cx="7162800" cy="569120"/>
          </a:xfrm>
        </p:spPr>
        <p:txBody>
          <a:bodyPr/>
          <a:lstStyle/>
          <a:p>
            <a:r>
              <a:rPr lang="en-US" dirty="0" smtClean="0"/>
              <a:t>Coming To The Next Module</a:t>
            </a:r>
            <a:endParaRPr lang="en-US" dirty="0"/>
          </a:p>
        </p:txBody>
      </p:sp>
      <p:pic>
        <p:nvPicPr>
          <p:cNvPr id="3076" name="Picture 4" descr="http://2.bp.blogspot.com/-51cnn1K8GYE/TVg1XTd-6FI/AAAAAAAAAPM/ycaAcCjw8OE/s1600/56the-next-step-open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1600" y="3276600"/>
            <a:ext cx="3860800" cy="2895600"/>
          </a:xfrm>
          <a:prstGeom prst="roundRect">
            <a:avLst>
              <a:gd name="adj" fmla="val 510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What's Coming Next?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JavaScript Fundamentals</a:t>
            </a:r>
          </a:p>
          <a:p>
            <a:pPr lvl="1"/>
            <a:r>
              <a:rPr lang="en-US" dirty="0" smtClean="0"/>
              <a:t>Continuation of CSS Styling and OOP</a:t>
            </a:r>
          </a:p>
          <a:p>
            <a:pPr lvl="1"/>
            <a:r>
              <a:rPr lang="en-US" dirty="0" smtClean="0"/>
              <a:t>Fundamentals of JavaScript</a:t>
            </a:r>
          </a:p>
          <a:p>
            <a:r>
              <a:rPr lang="en-US" dirty="0" smtClean="0"/>
              <a:t>Pretty much the same</a:t>
            </a:r>
          </a:p>
          <a:p>
            <a:pPr lvl="1"/>
            <a:r>
              <a:rPr lang="en-US" dirty="0" smtClean="0">
                <a:hlinkClick r:id="rId2"/>
              </a:rPr>
              <a:t>Lectures 3 times a week </a:t>
            </a:r>
            <a:endParaRPr lang="en-US" dirty="0" smtClean="0"/>
          </a:p>
          <a:p>
            <a:pPr lvl="1"/>
            <a:r>
              <a:rPr lang="en-US" dirty="0" smtClean="0"/>
              <a:t>Practical exam after a month</a:t>
            </a:r>
          </a:p>
          <a:p>
            <a:r>
              <a:rPr lang="en-US" dirty="0" smtClean="0"/>
              <a:t>The course exam?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3-4</a:t>
            </a:r>
            <a:r>
              <a:rPr lang="en-US" dirty="0" smtClean="0"/>
              <a:t> problems for 6 hours</a:t>
            </a:r>
          </a:p>
          <a:p>
            <a:pPr lvl="1"/>
            <a:r>
              <a:rPr lang="en-US" dirty="0" smtClean="0">
                <a:hlinkClick r:id="rId3"/>
              </a:rPr>
              <a:t>http://bgcoder.com</a:t>
            </a:r>
            <a:endParaRPr lang="en-US" dirty="0" smtClean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2362200"/>
            <a:ext cx="2362200" cy="2442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924800" cy="1524000"/>
          </a:xfrm>
        </p:spPr>
        <p:txBody>
          <a:bodyPr/>
          <a:lstStyle/>
          <a:p>
            <a:r>
              <a:rPr lang="en-US" dirty="0" smtClean="0"/>
              <a:t>JavaScript Fundamentals –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255837"/>
            <a:ext cx="7924800" cy="569120"/>
          </a:xfrm>
        </p:spPr>
        <p:txBody>
          <a:bodyPr/>
          <a:lstStyle/>
          <a:p>
            <a:r>
              <a:rPr lang="en-US" dirty="0" smtClean="0"/>
              <a:t>What Will We Cover </a:t>
            </a:r>
            <a:r>
              <a:rPr lang="en-US" dirty="0"/>
              <a:t>in </a:t>
            </a:r>
            <a:r>
              <a:rPr lang="en-US" dirty="0" smtClean="0"/>
              <a:t>the JavaScript Course?</a:t>
            </a:r>
            <a:endParaRPr lang="en-US" dirty="0"/>
          </a:p>
        </p:txBody>
      </p:sp>
      <p:pic>
        <p:nvPicPr>
          <p:cNvPr id="7170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2874986"/>
            <a:ext cx="3657600" cy="3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JavaScript Fundamentals - </a:t>
            </a:r>
            <a:br>
              <a:rPr lang="en-US" dirty="0" smtClean="0"/>
            </a:br>
            <a:r>
              <a:rPr lang="en-US" dirty="0" smtClean="0"/>
              <a:t>Course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</a:t>
            </a:r>
            <a:r>
              <a:rPr lang="en-US" dirty="0"/>
              <a:t>Fundamentals </a:t>
            </a:r>
            <a:r>
              <a:rPr lang="en-US" dirty="0" smtClean="0"/>
              <a:t>Course Intro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Course Program, Exams, Evaluation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Introduction to JavaScript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Dynamic HTML (DHTML), JavaScript history, JavaScript usage, JavaScript syntax, </a:t>
            </a:r>
            <a:br>
              <a:rPr lang="en-US" dirty="0" smtClean="0"/>
            </a:br>
            <a:r>
              <a:rPr lang="en-US" dirty="0" smtClean="0"/>
              <a:t>helper objects (console, document), Tools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6</a:t>
            </a:fld>
            <a:endParaRPr lang="en-US" dirty="0"/>
          </a:p>
        </p:txBody>
      </p:sp>
      <p:pic>
        <p:nvPicPr>
          <p:cNvPr id="3074" name="Picture 2" descr="http://blog.hellodesign.com/wp-content/uploads/2011/02/IMG_0034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19800" y="4833969"/>
            <a:ext cx="1885602" cy="1609660"/>
          </a:xfrm>
          <a:prstGeom prst="ellipse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b-zaban.com/upload/Image/stones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24000" y="4741222"/>
            <a:ext cx="2667214" cy="1795153"/>
          </a:xfrm>
          <a:prstGeom prst="roundRect">
            <a:avLst>
              <a:gd name="adj" fmla="val 9849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5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JavaScript Fundamentals - </a:t>
            </a:r>
            <a:br>
              <a:rPr lang="en-US" dirty="0"/>
            </a:br>
            <a:r>
              <a:rPr lang="en-US" dirty="0"/>
              <a:t>Course </a:t>
            </a:r>
            <a:r>
              <a:rPr lang="en-US" dirty="0" smtClean="0"/>
              <a:t>Program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483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Data types and variables -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Data types, numeric types, strings, dates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Operators and Expressions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Bitwise operators, logical operators, boolean operators, expressions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Conditional statements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and if-else statements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switch-case statements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7</a:t>
            </a:fld>
            <a:endParaRPr lang="en-US" dirty="0"/>
          </a:p>
        </p:txBody>
      </p:sp>
      <p:pic>
        <p:nvPicPr>
          <p:cNvPr id="4098" name="Picture 2" descr="http://www.themanaissance.com/wp-content/uploads/2013/01/Image-Atom-Scienc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7500" y="3886200"/>
            <a:ext cx="1128202" cy="990600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aun.edu.eg/scheduals/result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79441" y="5295899"/>
            <a:ext cx="1604159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8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JavaScript Fundamentals - </a:t>
            </a:r>
            <a:br>
              <a:rPr lang="en-US" dirty="0"/>
            </a:br>
            <a:r>
              <a:rPr lang="en-US" dirty="0"/>
              <a:t>Course </a:t>
            </a:r>
            <a:r>
              <a:rPr lang="en-US" dirty="0" smtClean="0"/>
              <a:t>Program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Loops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Loops in JavaScript, for loop, while loop,</a:t>
            </a:r>
            <a:br>
              <a:rPr lang="en-US" dirty="0" smtClean="0"/>
            </a:br>
            <a:r>
              <a:rPr lang="en-US" dirty="0" smtClean="0"/>
              <a:t>do-while loop, for-in loop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Arrays, Array object, Array constructor,</a:t>
            </a:r>
            <a:br>
              <a:rPr lang="en-US" dirty="0" smtClean="0"/>
            </a:br>
            <a:r>
              <a:rPr lang="en-US" dirty="0" smtClean="0"/>
              <a:t>one-dimensional arrays, </a:t>
            </a:r>
            <a:br>
              <a:rPr lang="en-US" dirty="0" smtClean="0"/>
            </a:br>
            <a:r>
              <a:rPr lang="en-US" dirty="0" smtClean="0"/>
              <a:t>multi-dimensional 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Manipulation of Arrays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Add, remove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Splice, clear, sort, etc…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8</a:t>
            </a:fld>
            <a:endParaRPr lang="en-US" dirty="0"/>
          </a:p>
        </p:txBody>
      </p:sp>
      <p:pic>
        <p:nvPicPr>
          <p:cNvPr id="3074" name="Picture 2" descr="http://www.webhosting.uk.com/web-hosting/faq/wp-content/uploads/2011/01/JavaScript-We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343400"/>
            <a:ext cx="2482850" cy="1862138"/>
          </a:xfrm>
          <a:prstGeom prst="roundRect">
            <a:avLst>
              <a:gd name="adj" fmla="val 5073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3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JavaScript Fundamentals - </a:t>
            </a:r>
            <a:br>
              <a:rPr lang="en-US" dirty="0"/>
            </a:br>
            <a:r>
              <a:rPr lang="en-US" dirty="0"/>
              <a:t>Course </a:t>
            </a:r>
            <a:r>
              <a:rPr lang="en-US" dirty="0" smtClean="0"/>
              <a:t>Program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Functions in JavaScript, with/without parameters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arguments</a:t>
            </a:r>
            <a:r>
              <a:rPr lang="en-US" dirty="0" smtClean="0"/>
              <a:t> function object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Using objects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Creating objects, using objects,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JSON</a:t>
            </a:r>
            <a:r>
              <a:rPr lang="en-US" dirty="0" smtClean="0"/>
              <a:t> objects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Associative</a:t>
            </a:r>
            <a:r>
              <a:rPr lang="en-US" dirty="0" smtClean="0"/>
              <a:t> arrays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Strings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Manipulation of strings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String methods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9</a:t>
            </a:fld>
            <a:endParaRPr lang="en-US" dirty="0"/>
          </a:p>
        </p:txBody>
      </p:sp>
      <p:pic>
        <p:nvPicPr>
          <p:cNvPr id="2" name="Picture 2" descr="http://www.claindsilva.com/wp-content/uploads/2012/05/js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72000"/>
            <a:ext cx="2133600" cy="1828286"/>
          </a:xfrm>
          <a:prstGeom prst="roundRect">
            <a:avLst>
              <a:gd name="adj" fmla="val 7316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://www.aworldforus.com/wp-content/uploads/2012/06/xmljs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591" y="2286000"/>
            <a:ext cx="2000921" cy="1222374"/>
          </a:xfrm>
          <a:prstGeom prst="roundRect">
            <a:avLst>
              <a:gd name="adj" fmla="val 7316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89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1705</TotalTime>
  <Words>473</Words>
  <Application>Microsoft Office PowerPoint</Application>
  <PresentationFormat>On-screen Show (4:3)</PresentationFormat>
  <Paragraphs>134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Cambria</vt:lpstr>
      <vt:lpstr>Consolas</vt:lpstr>
      <vt:lpstr>Corbel</vt:lpstr>
      <vt:lpstr>Wingdings 2</vt:lpstr>
      <vt:lpstr>Telerik Academy</vt:lpstr>
      <vt:lpstr>JavaScript Fundamentals:  Course Introduction</vt:lpstr>
      <vt:lpstr>Table of Contents</vt:lpstr>
      <vt:lpstr>JavaScript Fundamentals</vt:lpstr>
      <vt:lpstr>What's Coming Next?</vt:lpstr>
      <vt:lpstr>JavaScript Fundamentals – Program</vt:lpstr>
      <vt:lpstr>JavaScript Fundamentals -  Course Program</vt:lpstr>
      <vt:lpstr>JavaScript Fundamentals -  Course Program (2)</vt:lpstr>
      <vt:lpstr>JavaScript Fundamentals -  Course Program (3)</vt:lpstr>
      <vt:lpstr>JavaScript Fundamentals -  Course Program (4)</vt:lpstr>
      <vt:lpstr>JavaScript Fundamentals -  Course Program (5)</vt:lpstr>
      <vt:lpstr>Evaluation </vt:lpstr>
      <vt:lpstr>JavaScript – Evaluation</vt:lpstr>
      <vt:lpstr>Resources</vt:lpstr>
      <vt:lpstr>JavaScript Resources</vt:lpstr>
      <vt:lpstr>Books</vt:lpstr>
      <vt:lpstr>Course Web Site &amp; Forums</vt:lpstr>
      <vt:lpstr>Telerik Integrated Learning System (TILS)</vt:lpstr>
      <vt:lpstr>Required Software</vt:lpstr>
      <vt:lpstr>JavaScript Fundamentals Introduction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Course Intro</dc:title>
  <dc:subject>Telerik Software Academy</dc:subject>
  <dc:creator>Svetlin Nakov</dc:creator>
  <cp:keywords>C#, course, telerik software academy, free courses for developers, OOP, object-oriented programming</cp:keywords>
  <cp:lastModifiedBy>Nikolay</cp:lastModifiedBy>
  <cp:revision>574</cp:revision>
  <dcterms:created xsi:type="dcterms:W3CDTF">2007-12-08T16:03:35Z</dcterms:created>
  <dcterms:modified xsi:type="dcterms:W3CDTF">2014-04-28T11:56:37Z</dcterms:modified>
  <cp:category>software engineering</cp:category>
</cp:coreProperties>
</file>